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Masters/slideMaster1.xml" ContentType="application/vnd.openxmlformats-officedocument.presentationml.slideMaster+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23.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1.xml" ContentType="application/vnd.openxmlformats-officedocument.presentationml.notesSlide+xml"/>
  <Override PartName="/ppt/notesSlides/notesSlide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24.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18288000" cy="10287000"/>
  <p:notesSz cx="6858000" cy="9144000"/>
  <p:embeddedFontLst>
    <p:embeddedFont>
      <p:font typeface="Arial MT Pro" panose="020B0604020202020204" charset="0"/>
      <p:regular r:id="rId54"/>
    </p:embeddedFont>
    <p:embeddedFont>
      <p:font typeface="Arial MT Pro Bold" panose="020B0604020202020204" charset="0"/>
      <p:regular r:id="rId55"/>
    </p:embeddedFont>
    <p:embeddedFont>
      <p:font typeface="Arial MT Pro Bold Italics" panose="020B0604020202020204" charset="0"/>
      <p:regular r:id="rId56"/>
    </p:embeddedFont>
    <p:embeddedFont>
      <p:font typeface="Marykate" panose="020B060402020202020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p:cViewPr>
        <p:scale>
          <a:sx n="46" d="100"/>
          <a:sy n="46" d="100"/>
        </p:scale>
        <p:origin x="317" y="-283"/>
      </p:cViewPr>
      <p:guideLst>
        <p:guide orient="horz" pos="2160"/>
        <p:guide pos="2880"/>
      </p:guideLst>
    </p:cSldViewPr>
  </p:slideViewPr>
  <p:outlineViewPr>
    <p:cViewPr>
      <p:scale>
        <a:sx n="33" d="100"/>
        <a:sy n="33" d="100"/>
      </p:scale>
      <p:origin x="0" y="-4762"/>
    </p:cViewPr>
  </p:outlineViewPr>
  <p:notesTextViewPr>
    <p:cViewPr>
      <p:scale>
        <a:sx n="100" d="100"/>
        <a:sy n="100" d="100"/>
      </p:scale>
      <p:origin x="0" y="0"/>
    </p:cViewPr>
  </p:notesTextViewPr>
  <p:notesViewPr>
    <p:cSldViewPr>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23.03.2026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Aujourd’hui</a:t>
            </a:r>
            <a:r>
              <a:rPr lang="en-US" dirty="0"/>
              <a:t>, nous </a:t>
            </a:r>
            <a:r>
              <a:rPr lang="en-US" dirty="0" err="1"/>
              <a:t>allons</a:t>
            </a:r>
            <a:r>
              <a:rPr lang="en-US" dirty="0"/>
              <a:t> </a:t>
            </a:r>
            <a:r>
              <a:rPr lang="en-US" dirty="0" err="1"/>
              <a:t>jouer</a:t>
            </a:r>
            <a:r>
              <a:rPr lang="en-US" dirty="0"/>
              <a:t> à un jeu qui </a:t>
            </a:r>
            <a:r>
              <a:rPr lang="en-US" dirty="0" err="1"/>
              <a:t>va</a:t>
            </a:r>
            <a:r>
              <a:rPr lang="en-US" dirty="0"/>
              <a:t> vous faire </a:t>
            </a:r>
            <a:r>
              <a:rPr lang="en-US" dirty="0" err="1"/>
              <a:t>découvrir</a:t>
            </a:r>
            <a:r>
              <a:rPr lang="en-US" dirty="0"/>
              <a:t> le </a:t>
            </a:r>
            <a:r>
              <a:rPr lang="en-US" dirty="0" err="1"/>
              <a:t>domaine</a:t>
            </a:r>
            <a:r>
              <a:rPr lang="en-US" dirty="0"/>
              <a:t> de </a:t>
            </a:r>
            <a:r>
              <a:rPr lang="en-US" dirty="0" err="1"/>
              <a:t>l’agriculture</a:t>
            </a:r>
            <a:r>
              <a:rPr lang="en-US" dirty="0"/>
              <a:t> et de </a:t>
            </a:r>
            <a:r>
              <a:rPr lang="en-US" dirty="0" err="1"/>
              <a:t>l’agroalimentaire</a:t>
            </a:r>
            <a:r>
              <a:rPr lang="en-US" dirty="0"/>
              <a:t>, et </a:t>
            </a:r>
            <a:r>
              <a:rPr lang="en-US" dirty="0" err="1"/>
              <a:t>certaines</a:t>
            </a:r>
            <a:r>
              <a:rPr lang="en-US" dirty="0"/>
              <a:t> des </a:t>
            </a:r>
            <a:r>
              <a:rPr lang="en-US" dirty="0" err="1"/>
              <a:t>carrières</a:t>
            </a:r>
            <a:r>
              <a:rPr lang="en-US" dirty="0"/>
              <a:t> </a:t>
            </a:r>
            <a:r>
              <a:rPr lang="en-US" dirty="0" err="1"/>
              <a:t>stimulantes</a:t>
            </a:r>
            <a:r>
              <a:rPr lang="en-US" dirty="0"/>
              <a:t> qui </a:t>
            </a:r>
            <a:r>
              <a:rPr lang="en-US" dirty="0" err="1"/>
              <a:t>pourraient</a:t>
            </a:r>
            <a:r>
              <a:rPr lang="en-US" dirty="0"/>
              <a:t> </a:t>
            </a:r>
            <a:r>
              <a:rPr lang="en-US" dirty="0" err="1"/>
              <a:t>s’offrir</a:t>
            </a:r>
            <a:r>
              <a:rPr lang="en-US" dirty="0"/>
              <a:t> à vous!</a:t>
            </a:r>
          </a:p>
          <a:p>
            <a:r>
              <a:rPr lang="en-US" dirty="0" err="1"/>
              <a:t>Peut-être</a:t>
            </a:r>
            <a:r>
              <a:rPr lang="en-US" dirty="0"/>
              <a:t> </a:t>
            </a:r>
            <a:r>
              <a:rPr lang="en-US" dirty="0" err="1"/>
              <a:t>savez</a:t>
            </a:r>
            <a:r>
              <a:rPr lang="en-US" dirty="0"/>
              <a:t>-vous déjà </a:t>
            </a:r>
            <a:r>
              <a:rPr lang="en-US" dirty="0" err="1"/>
              <a:t>exactement</a:t>
            </a:r>
            <a:r>
              <a:rPr lang="en-US" dirty="0"/>
              <a:t> </a:t>
            </a:r>
            <a:r>
              <a:rPr lang="en-US" dirty="0" err="1"/>
              <a:t>ce</a:t>
            </a:r>
            <a:r>
              <a:rPr lang="en-US" dirty="0"/>
              <a:t> </a:t>
            </a:r>
            <a:r>
              <a:rPr lang="en-US" dirty="0" err="1"/>
              <a:t>que</a:t>
            </a:r>
            <a:r>
              <a:rPr lang="en-US" dirty="0"/>
              <a:t> vous </a:t>
            </a:r>
            <a:r>
              <a:rPr lang="en-US" dirty="0" err="1"/>
              <a:t>voulez</a:t>
            </a:r>
            <a:r>
              <a:rPr lang="en-US" dirty="0"/>
              <a:t> faire </a:t>
            </a:r>
            <a:r>
              <a:rPr lang="en-US" dirty="0" err="1"/>
              <a:t>lorsque</a:t>
            </a:r>
            <a:r>
              <a:rPr lang="en-US" dirty="0"/>
              <a:t> vous </a:t>
            </a:r>
            <a:r>
              <a:rPr lang="en-US" dirty="0" err="1"/>
              <a:t>finirez</a:t>
            </a:r>
            <a:r>
              <a:rPr lang="en-US" dirty="0"/>
              <a:t> </a:t>
            </a:r>
            <a:r>
              <a:rPr lang="en-US" dirty="0" err="1"/>
              <a:t>l’école</a:t>
            </a:r>
            <a:r>
              <a:rPr lang="en-US" dirty="0"/>
              <a:t>. </a:t>
            </a:r>
            <a:r>
              <a:rPr lang="en-US" dirty="0" err="1"/>
              <a:t>Peut-être</a:t>
            </a:r>
            <a:r>
              <a:rPr lang="en-US" dirty="0"/>
              <a:t> </a:t>
            </a:r>
            <a:r>
              <a:rPr lang="en-US" dirty="0" err="1"/>
              <a:t>que</a:t>
            </a:r>
            <a:r>
              <a:rPr lang="en-US" dirty="0"/>
              <a:t> vous </a:t>
            </a:r>
            <a:r>
              <a:rPr lang="en-US" dirty="0" err="1"/>
              <a:t>n’en</a:t>
            </a:r>
            <a:r>
              <a:rPr lang="en-US" dirty="0"/>
              <a:t> </a:t>
            </a:r>
            <a:r>
              <a:rPr lang="en-US" dirty="0" err="1"/>
              <a:t>avez</a:t>
            </a:r>
            <a:r>
              <a:rPr lang="en-US" dirty="0"/>
              <a:t> </a:t>
            </a:r>
            <a:r>
              <a:rPr lang="en-US" dirty="0" err="1"/>
              <a:t>aucune</a:t>
            </a:r>
            <a:r>
              <a:rPr lang="en-US" dirty="0"/>
              <a:t> idée. </a:t>
            </a:r>
            <a:r>
              <a:rPr lang="en-US" dirty="0" err="1"/>
              <a:t>L’objectif</a:t>
            </a:r>
            <a:r>
              <a:rPr lang="en-US" dirty="0"/>
              <a:t> </a:t>
            </a:r>
            <a:r>
              <a:rPr lang="en-US" dirty="0" err="1"/>
              <a:t>aujourd’hui</a:t>
            </a:r>
            <a:r>
              <a:rPr lang="en-US" dirty="0"/>
              <a:t> </a:t>
            </a:r>
            <a:r>
              <a:rPr lang="en-US" dirty="0" err="1"/>
              <a:t>n’est</a:t>
            </a:r>
            <a:r>
              <a:rPr lang="en-US" dirty="0"/>
              <a:t> pas de prendre </a:t>
            </a:r>
            <a:r>
              <a:rPr lang="en-US" dirty="0" err="1"/>
              <a:t>une</a:t>
            </a:r>
            <a:r>
              <a:rPr lang="en-US" dirty="0"/>
              <a:t> </a:t>
            </a:r>
            <a:r>
              <a:rPr lang="en-US" dirty="0" err="1"/>
              <a:t>décision</a:t>
            </a:r>
            <a:r>
              <a:rPr lang="en-US" dirty="0"/>
              <a:t> sur </a:t>
            </a:r>
            <a:r>
              <a:rPr lang="en-US" dirty="0" err="1"/>
              <a:t>votre</a:t>
            </a:r>
            <a:r>
              <a:rPr lang="en-US" dirty="0"/>
              <a:t> avenir. </a:t>
            </a:r>
            <a:r>
              <a:rPr lang="en-US" dirty="0" err="1"/>
              <a:t>L’objectif</a:t>
            </a:r>
            <a:r>
              <a:rPr lang="en-US" dirty="0"/>
              <a:t> est </a:t>
            </a:r>
            <a:r>
              <a:rPr lang="en-US" dirty="0" err="1"/>
              <a:t>plutôt</a:t>
            </a:r>
            <a:r>
              <a:rPr lang="en-US" dirty="0"/>
              <a:t> </a:t>
            </a:r>
            <a:r>
              <a:rPr lang="en-US" dirty="0" err="1"/>
              <a:t>d’explorer</a:t>
            </a:r>
            <a:r>
              <a:rPr lang="en-US" dirty="0"/>
              <a:t> des options… Des options </a:t>
            </a:r>
            <a:r>
              <a:rPr lang="en-US" dirty="0" err="1"/>
              <a:t>que</a:t>
            </a:r>
            <a:r>
              <a:rPr lang="en-US" dirty="0"/>
              <a:t> vous </a:t>
            </a:r>
            <a:r>
              <a:rPr lang="en-US" dirty="0" err="1"/>
              <a:t>n’auriez</a:t>
            </a:r>
            <a:r>
              <a:rPr lang="en-US" dirty="0"/>
              <a:t> </a:t>
            </a:r>
            <a:r>
              <a:rPr lang="en-US" dirty="0" err="1"/>
              <a:t>peut-être</a:t>
            </a:r>
            <a:r>
              <a:rPr lang="en-US" dirty="0"/>
              <a:t> jamais </a:t>
            </a:r>
            <a:r>
              <a:rPr lang="en-US" dirty="0" err="1"/>
              <a:t>envisagées</a:t>
            </a:r>
            <a:r>
              <a:rPr lang="en-US" dirty="0"/>
              <a:t>.</a:t>
            </a:r>
          </a:p>
          <a:p>
            <a:r>
              <a:rPr lang="en-US" dirty="0"/>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(CACHER CETTE DIAPOSITIVE SI VOUS JOUEZ À LA VERSION RAPIDE)</a:t>
            </a:r>
          </a:p>
          <a:p>
            <a:r>
              <a:rPr lang="en-US" dirty="0"/>
              <a:t>Il est possible </a:t>
            </a:r>
            <a:r>
              <a:rPr lang="en-US" dirty="0" err="1"/>
              <a:t>d’accumuler</a:t>
            </a:r>
            <a:r>
              <a:rPr lang="en-US" dirty="0"/>
              <a:t> 4-5 points par mission.</a:t>
            </a:r>
          </a:p>
          <a:p>
            <a:r>
              <a:rPr lang="en-US" dirty="0"/>
              <a:t>Si </a:t>
            </a:r>
            <a:r>
              <a:rPr lang="en-US" dirty="0" err="1"/>
              <a:t>plusieurs</a:t>
            </a:r>
            <a:r>
              <a:rPr lang="en-US" dirty="0"/>
              <a:t> </a:t>
            </a:r>
            <a:r>
              <a:rPr lang="en-US" dirty="0" err="1"/>
              <a:t>membres</a:t>
            </a:r>
            <a:r>
              <a:rPr lang="en-US" dirty="0"/>
              <a:t> de </a:t>
            </a:r>
            <a:r>
              <a:rPr lang="en-US" dirty="0" err="1"/>
              <a:t>l’équipe</a:t>
            </a:r>
            <a:r>
              <a:rPr lang="en-US" dirty="0"/>
              <a:t> </a:t>
            </a:r>
            <a:r>
              <a:rPr lang="en-US" dirty="0" err="1"/>
              <a:t>possèdent</a:t>
            </a:r>
            <a:r>
              <a:rPr lang="en-US" dirty="0"/>
              <a:t> la </a:t>
            </a:r>
            <a:r>
              <a:rPr lang="en-US" dirty="0" err="1"/>
              <a:t>même</a:t>
            </a:r>
            <a:r>
              <a:rPr lang="en-US" dirty="0"/>
              <a:t> carte Champs </a:t>
            </a:r>
            <a:r>
              <a:rPr lang="en-US" dirty="0" err="1"/>
              <a:t>d’intérêt</a:t>
            </a:r>
            <a:r>
              <a:rPr lang="en-US" dirty="0"/>
              <a:t>, il </a:t>
            </a:r>
            <a:r>
              <a:rPr lang="en-US" dirty="0" err="1"/>
              <a:t>n’est</a:t>
            </a:r>
            <a:r>
              <a:rPr lang="en-US" dirty="0"/>
              <a:t> pas possible </a:t>
            </a:r>
            <a:r>
              <a:rPr lang="en-US" dirty="0" err="1"/>
              <a:t>d’avoir</a:t>
            </a:r>
            <a:r>
              <a:rPr lang="en-US" dirty="0"/>
              <a:t> le </a:t>
            </a:r>
            <a:r>
              <a:rPr lang="en-US" dirty="0" err="1"/>
              <a:t>même</a:t>
            </a:r>
            <a:r>
              <a:rPr lang="en-US" dirty="0"/>
              <a:t> point </a:t>
            </a:r>
            <a:r>
              <a:rPr lang="en-US" dirty="0" err="1"/>
              <a:t>plusieurs</a:t>
            </a:r>
            <a:r>
              <a:rPr lang="en-US" dirty="0"/>
              <a:t> </a:t>
            </a:r>
            <a:r>
              <a:rPr lang="en-US" dirty="0" err="1"/>
              <a:t>fois</a:t>
            </a:r>
            <a:r>
              <a:rPr lang="en-US" dirty="0"/>
              <a:t>. </a:t>
            </a:r>
            <a:r>
              <a:rPr lang="en-US" dirty="0" err="1"/>
              <a:t>Toutefois</a:t>
            </a:r>
            <a:r>
              <a:rPr lang="en-US" dirty="0"/>
              <a:t>, </a:t>
            </a:r>
            <a:r>
              <a:rPr lang="en-US" dirty="0" err="1"/>
              <a:t>si</a:t>
            </a:r>
            <a:r>
              <a:rPr lang="en-US" dirty="0"/>
              <a:t> le </a:t>
            </a:r>
            <a:r>
              <a:rPr lang="en-US" dirty="0" err="1"/>
              <a:t>même</a:t>
            </a:r>
            <a:r>
              <a:rPr lang="en-US" dirty="0"/>
              <a:t> champ </a:t>
            </a:r>
            <a:r>
              <a:rPr lang="en-US" dirty="0" err="1"/>
              <a:t>d’intérêt</a:t>
            </a:r>
            <a:r>
              <a:rPr lang="en-US" dirty="0"/>
              <a:t> </a:t>
            </a:r>
            <a:r>
              <a:rPr lang="en-US" dirty="0" err="1"/>
              <a:t>apparaît</a:t>
            </a:r>
            <a:r>
              <a:rPr lang="en-US" dirty="0"/>
              <a:t> </a:t>
            </a:r>
            <a:r>
              <a:rPr lang="en-US" dirty="0" err="1"/>
              <a:t>plusieurs</a:t>
            </a:r>
            <a:r>
              <a:rPr lang="en-US" dirty="0"/>
              <a:t> </a:t>
            </a:r>
            <a:r>
              <a:rPr lang="en-US" dirty="0" err="1"/>
              <a:t>fois</a:t>
            </a:r>
            <a:r>
              <a:rPr lang="en-US" dirty="0"/>
              <a:t> dans la </a:t>
            </a:r>
            <a:r>
              <a:rPr lang="en-US" dirty="0" err="1"/>
              <a:t>même</a:t>
            </a:r>
            <a:r>
              <a:rPr lang="en-US" dirty="0"/>
              <a:t> mission, </a:t>
            </a:r>
            <a:r>
              <a:rPr lang="en-US" dirty="0" err="1"/>
              <a:t>l’équipe</a:t>
            </a:r>
            <a:r>
              <a:rPr lang="en-US" dirty="0"/>
              <a:t> doit </a:t>
            </a:r>
            <a:r>
              <a:rPr lang="en-US" dirty="0" err="1"/>
              <a:t>avoir</a:t>
            </a:r>
            <a:r>
              <a:rPr lang="en-US" dirty="0"/>
              <a:t> le </a:t>
            </a:r>
            <a:r>
              <a:rPr lang="en-US" dirty="0" err="1"/>
              <a:t>nombre</a:t>
            </a:r>
            <a:r>
              <a:rPr lang="en-US" dirty="0"/>
              <a:t> de </a:t>
            </a:r>
            <a:r>
              <a:rPr lang="en-US" dirty="0" err="1"/>
              <a:t>joueurs</a:t>
            </a:r>
            <a:r>
              <a:rPr lang="en-US" dirty="0"/>
              <a:t> </a:t>
            </a:r>
            <a:r>
              <a:rPr lang="en-US" dirty="0" err="1"/>
              <a:t>correspondant</a:t>
            </a:r>
            <a:r>
              <a:rPr lang="en-US" dirty="0"/>
              <a:t> pour </a:t>
            </a:r>
            <a:r>
              <a:rPr lang="en-US" dirty="0" err="1"/>
              <a:t>obtenir</a:t>
            </a:r>
            <a:r>
              <a:rPr lang="en-US" dirty="0"/>
              <a:t> les points. (P. ex., </a:t>
            </a:r>
            <a:r>
              <a:rPr lang="en-US" dirty="0" err="1"/>
              <a:t>si</a:t>
            </a:r>
            <a:r>
              <a:rPr lang="en-US" dirty="0"/>
              <a:t> la </a:t>
            </a:r>
            <a:r>
              <a:rPr lang="en-US" dirty="0" err="1"/>
              <a:t>réponse</a:t>
            </a:r>
            <a:r>
              <a:rPr lang="en-US" dirty="0"/>
              <a:t> </a:t>
            </a:r>
            <a:r>
              <a:rPr lang="en-US" dirty="0" err="1"/>
              <a:t>comprend</a:t>
            </a:r>
            <a:r>
              <a:rPr lang="en-US" dirty="0"/>
              <a:t> deux </a:t>
            </a:r>
            <a:r>
              <a:rPr lang="en-US" dirty="0" err="1"/>
              <a:t>cartes</a:t>
            </a:r>
            <a:r>
              <a:rPr lang="en-US" dirty="0"/>
              <a:t> </a:t>
            </a:r>
            <a:r>
              <a:rPr lang="en-US" dirty="0" err="1"/>
              <a:t>Carrières</a:t>
            </a:r>
            <a:r>
              <a:rPr lang="en-US" dirty="0"/>
              <a:t> avec le champ </a:t>
            </a:r>
            <a:r>
              <a:rPr lang="en-US" dirty="0" err="1"/>
              <a:t>d’intérêt</a:t>
            </a:r>
            <a:r>
              <a:rPr lang="en-US" dirty="0"/>
              <a:t> CONSTRUIRE, la </a:t>
            </a:r>
            <a:r>
              <a:rPr lang="en-US" dirty="0" err="1"/>
              <a:t>communauté</a:t>
            </a:r>
            <a:r>
              <a:rPr lang="en-US" dirty="0"/>
              <a:t> doit </a:t>
            </a:r>
            <a:r>
              <a:rPr lang="en-US" dirty="0" err="1"/>
              <a:t>compter</a:t>
            </a:r>
            <a:r>
              <a:rPr lang="en-US" dirty="0"/>
              <a:t> deux </a:t>
            </a:r>
            <a:r>
              <a:rPr lang="en-US" dirty="0" err="1"/>
              <a:t>membres</a:t>
            </a:r>
            <a:r>
              <a:rPr lang="en-US" dirty="0"/>
              <a:t> </a:t>
            </a:r>
            <a:r>
              <a:rPr lang="en-US" dirty="0" err="1"/>
              <a:t>dont</a:t>
            </a:r>
            <a:r>
              <a:rPr lang="en-US" dirty="0"/>
              <a:t> le champ </a:t>
            </a:r>
            <a:r>
              <a:rPr lang="en-US" dirty="0" err="1"/>
              <a:t>d’intérêt</a:t>
            </a:r>
            <a:r>
              <a:rPr lang="en-US" dirty="0"/>
              <a:t> est CONSTRUIRE pour </a:t>
            </a:r>
            <a:r>
              <a:rPr lang="en-US" dirty="0" err="1"/>
              <a:t>obtenir</a:t>
            </a:r>
            <a:r>
              <a:rPr lang="en-US" dirty="0"/>
              <a:t> </a:t>
            </a:r>
            <a:r>
              <a:rPr lang="en-US" dirty="0" err="1"/>
              <a:t>l’ensemble</a:t>
            </a:r>
            <a:r>
              <a:rPr lang="en-US" dirty="0"/>
              <a:t> des points).</a:t>
            </a:r>
          </a:p>
          <a:p>
            <a:r>
              <a:rPr lang="en-US" dirty="0"/>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Une liste pré-approuvée de carrières bonus acceptables est fournie pour chaque mission, à titre indicatif. Toutefois, l’animateur peut attribuer des points bonus à sa propre discrétion (si la carte Carrières n’est pas identifiée, mais que l’animateur estime que les explications sont convaincantes).</a:t>
            </a:r>
          </a:p>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Faisons un exemple de mission ensemble! Pas pour les points, seulement pour se pratiquer.</a:t>
            </a:r>
          </a:p>
          <a:p>
            <a:endParaRPr lang="en-US"/>
          </a:p>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Inspecteur d'Agriculture et Agroalimentaire Canada - Inspecter les installations.</a:t>
            </a:r>
          </a:p>
          <a:p>
            <a:endParaRPr lang="en-US"/>
          </a:p>
          <a:p>
            <a:r>
              <a:rPr lang="en-US"/>
              <a:t>Vétérinaire - S'assurer de la santé de tous les animaux. Conseiller les clients sur l'alimentation, le logement, le comportement. </a:t>
            </a:r>
          </a:p>
          <a:p>
            <a:endParaRPr lang="en-US"/>
          </a:p>
          <a:p>
            <a:r>
              <a:rPr lang="en-US"/>
              <a:t>Ingénieur agricole – Aider à créer un environnement et de l'équipement adaptés à l'élevage de poissons.</a:t>
            </a:r>
          </a:p>
          <a:p>
            <a:endParaRPr lang="en-US"/>
          </a:p>
          <a:p>
            <a:r>
              <a:rPr lang="en-US"/>
              <a:t>Menuisier-charpentier – Construire des structures.</a:t>
            </a:r>
          </a:p>
          <a:p>
            <a:endParaRPr lang="en-US"/>
          </a:p>
          <a:p>
            <a:r>
              <a:rPr lang="en-US"/>
              <a:t>Technologiste en aquaculture – Comprendre les besoins de la vie marine.</a:t>
            </a:r>
          </a:p>
          <a:p>
            <a:endParaRPr lang="en-US"/>
          </a:p>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 points sont accordés. Il n'y a pas de lien avec les cartes Champs d'intérêt. </a:t>
            </a:r>
          </a:p>
          <a:p>
            <a:endParaRPr lang="en-US"/>
          </a:p>
          <a:p>
            <a:r>
              <a:rPr lang="en-US"/>
              <a:t>Chercheur en agriculture – Faire des recherches et développer de nouvelles pratiques, par exemple en aquaculture, et présenter des rapports sur les résultats de recherche. </a:t>
            </a:r>
          </a:p>
          <a:p>
            <a:r>
              <a:rPr lang="en-US"/>
              <a:t>17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Producteur</a:t>
            </a:r>
            <a:r>
              <a:rPr lang="en-US" dirty="0"/>
              <a:t> de cultures </a:t>
            </a:r>
            <a:r>
              <a:rPr lang="en-US" dirty="0" err="1"/>
              <a:t>en</a:t>
            </a:r>
            <a:r>
              <a:rPr lang="en-US" dirty="0"/>
              <a:t> champ (Persuader)- </a:t>
            </a:r>
            <a:r>
              <a:rPr lang="en-US" dirty="0" err="1"/>
              <a:t>Gérer</a:t>
            </a:r>
            <a:r>
              <a:rPr lang="en-US" dirty="0"/>
              <a:t> </a:t>
            </a:r>
            <a:r>
              <a:rPr lang="en-US" dirty="0" err="1"/>
              <a:t>tous</a:t>
            </a:r>
            <a:r>
              <a:rPr lang="en-US" dirty="0"/>
              <a:t> les aspects de la culture </a:t>
            </a:r>
          </a:p>
          <a:p>
            <a:endParaRPr lang="en-US" dirty="0"/>
          </a:p>
          <a:p>
            <a:r>
              <a:rPr lang="en-US" dirty="0" err="1"/>
              <a:t>Chercheur</a:t>
            </a:r>
            <a:r>
              <a:rPr lang="en-US" dirty="0"/>
              <a:t> </a:t>
            </a:r>
            <a:r>
              <a:rPr lang="en-US" dirty="0" err="1"/>
              <a:t>en</a:t>
            </a:r>
            <a:r>
              <a:rPr lang="en-US" dirty="0"/>
              <a:t> agriculture (</a:t>
            </a:r>
            <a:r>
              <a:rPr lang="en-US" dirty="0" err="1"/>
              <a:t>Réfléchir</a:t>
            </a:r>
            <a:r>
              <a:rPr lang="en-US" dirty="0"/>
              <a:t>)- </a:t>
            </a:r>
            <a:r>
              <a:rPr lang="en-US" dirty="0" err="1"/>
              <a:t>Mener</a:t>
            </a:r>
            <a:r>
              <a:rPr lang="en-US" dirty="0"/>
              <a:t> des </a:t>
            </a:r>
            <a:r>
              <a:rPr lang="en-US" dirty="0" err="1"/>
              <a:t>recherches</a:t>
            </a:r>
            <a:r>
              <a:rPr lang="en-US" dirty="0"/>
              <a:t> sur les sols, les </a:t>
            </a:r>
            <a:r>
              <a:rPr lang="en-US" dirty="0" err="1"/>
              <a:t>microorganismes</a:t>
            </a:r>
            <a:r>
              <a:rPr lang="en-US" dirty="0"/>
              <a:t> et les cultures. </a:t>
            </a:r>
            <a:r>
              <a:rPr lang="en-US" dirty="0" err="1"/>
              <a:t>Étudier</a:t>
            </a:r>
            <a:r>
              <a:rPr lang="en-US" dirty="0"/>
              <a:t> les </a:t>
            </a:r>
            <a:r>
              <a:rPr lang="en-US" dirty="0" err="1"/>
              <a:t>problèmes</a:t>
            </a:r>
            <a:r>
              <a:rPr lang="en-US" dirty="0"/>
              <a:t> </a:t>
            </a:r>
          </a:p>
          <a:p>
            <a:r>
              <a:rPr lang="en-US" dirty="0"/>
              <a:t> </a:t>
            </a:r>
          </a:p>
          <a:p>
            <a:r>
              <a:rPr lang="en-US" dirty="0" err="1"/>
              <a:t>Agronome</a:t>
            </a:r>
            <a:r>
              <a:rPr lang="en-US" dirty="0"/>
              <a:t> (Persuader)- </a:t>
            </a:r>
            <a:r>
              <a:rPr lang="en-US" dirty="0" err="1"/>
              <a:t>Fournir</a:t>
            </a:r>
            <a:r>
              <a:rPr lang="en-US" dirty="0"/>
              <a:t> de </a:t>
            </a:r>
            <a:r>
              <a:rPr lang="en-US" dirty="0" err="1"/>
              <a:t>l’aide</a:t>
            </a:r>
            <a:r>
              <a:rPr lang="en-US" dirty="0"/>
              <a:t> et des conseils sur la culture des plantes  </a:t>
            </a:r>
          </a:p>
          <a:p>
            <a:endParaRPr lang="en-US" dirty="0"/>
          </a:p>
          <a:p>
            <a:r>
              <a:rPr lang="en-US" dirty="0" err="1"/>
              <a:t>Technicien</a:t>
            </a:r>
            <a:r>
              <a:rPr lang="en-US" dirty="0"/>
              <a:t> </a:t>
            </a:r>
            <a:r>
              <a:rPr lang="en-US" dirty="0" err="1"/>
              <a:t>en</a:t>
            </a:r>
            <a:r>
              <a:rPr lang="en-US" dirty="0"/>
              <a:t> </a:t>
            </a:r>
            <a:r>
              <a:rPr lang="en-US" dirty="0" err="1"/>
              <a:t>environnement</a:t>
            </a:r>
            <a:r>
              <a:rPr lang="en-US" dirty="0"/>
              <a:t>  (</a:t>
            </a:r>
            <a:r>
              <a:rPr lang="en-US" dirty="0" err="1"/>
              <a:t>Réfléchir</a:t>
            </a:r>
            <a:r>
              <a:rPr lang="en-US" dirty="0"/>
              <a:t>)- Faire des analyses de sol </a:t>
            </a:r>
          </a:p>
          <a:p>
            <a:endParaRPr lang="en-US" dirty="0"/>
          </a:p>
          <a:p>
            <a:r>
              <a:rPr lang="en-US" dirty="0"/>
              <a:t>Bonus :  </a:t>
            </a:r>
          </a:p>
          <a:p>
            <a:r>
              <a:rPr lang="en-US" dirty="0"/>
              <a:t>  </a:t>
            </a:r>
          </a:p>
          <a:p>
            <a:r>
              <a:rPr lang="en-US" dirty="0"/>
              <a:t>Expert </a:t>
            </a:r>
            <a:r>
              <a:rPr lang="en-US" dirty="0" err="1"/>
              <a:t>en</a:t>
            </a:r>
            <a:r>
              <a:rPr lang="en-US" dirty="0"/>
              <a:t> </a:t>
            </a:r>
            <a:r>
              <a:rPr lang="en-US" dirty="0" err="1"/>
              <a:t>sinistres</a:t>
            </a:r>
            <a:r>
              <a:rPr lang="en-US" dirty="0"/>
              <a:t> (</a:t>
            </a:r>
            <a:r>
              <a:rPr lang="en-US" dirty="0" err="1"/>
              <a:t>Organiser</a:t>
            </a:r>
            <a:r>
              <a:rPr lang="en-US" dirty="0"/>
              <a:t>)- Les </a:t>
            </a:r>
            <a:r>
              <a:rPr lang="en-US" dirty="0" err="1"/>
              <a:t>producteurs</a:t>
            </a:r>
            <a:r>
              <a:rPr lang="en-US" dirty="0"/>
              <a:t> </a:t>
            </a:r>
            <a:r>
              <a:rPr lang="en-US" dirty="0" err="1"/>
              <a:t>agricoles</a:t>
            </a:r>
            <a:r>
              <a:rPr lang="en-US" dirty="0"/>
              <a:t> </a:t>
            </a:r>
            <a:r>
              <a:rPr lang="en-US" dirty="0" err="1"/>
              <a:t>pourraient</a:t>
            </a:r>
            <a:r>
              <a:rPr lang="en-US" dirty="0"/>
              <a:t> </a:t>
            </a:r>
            <a:r>
              <a:rPr lang="en-US" dirty="0" err="1"/>
              <a:t>déposer</a:t>
            </a:r>
            <a:r>
              <a:rPr lang="en-US" dirty="0"/>
              <a:t> </a:t>
            </a:r>
            <a:r>
              <a:rPr lang="en-US" dirty="0" err="1"/>
              <a:t>une</a:t>
            </a:r>
            <a:r>
              <a:rPr lang="en-US" dirty="0"/>
              <a:t> </a:t>
            </a:r>
            <a:r>
              <a:rPr lang="en-US" dirty="0" err="1"/>
              <a:t>réclamation</a:t>
            </a:r>
            <a:r>
              <a:rPr lang="en-US" dirty="0"/>
              <a:t> </a:t>
            </a:r>
            <a:r>
              <a:rPr lang="en-US" dirty="0" err="1"/>
              <a:t>d’assurance</a:t>
            </a:r>
            <a:r>
              <a:rPr lang="en-US" dirty="0"/>
              <a:t>  </a:t>
            </a:r>
          </a:p>
          <a:p>
            <a:endParaRPr lang="en-US" dirty="0"/>
          </a:p>
          <a:p>
            <a:r>
              <a:rPr lang="en-US" dirty="0"/>
              <a:t>21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Bonus :  </a:t>
            </a:r>
          </a:p>
          <a:p>
            <a:r>
              <a:rPr lang="en-US"/>
              <a:t>  </a:t>
            </a:r>
          </a:p>
          <a:p>
            <a:r>
              <a:rPr lang="en-US"/>
              <a:t>Expert en sinistres (Organiser)- Les producteurs agricoles pourraient déposer une réclamation d’assurance  </a:t>
            </a:r>
          </a:p>
          <a:p>
            <a:endParaRPr lang="en-US"/>
          </a:p>
          <a:p>
            <a:r>
              <a:rPr lang="en-US"/>
              <a:t>22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Sauter l'étape 1 si vous jouez la version rapide</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Négociant </a:t>
            </a:r>
            <a:r>
              <a:rPr lang="en-US" dirty="0" err="1"/>
              <a:t>en</a:t>
            </a:r>
            <a:r>
              <a:rPr lang="en-US" dirty="0"/>
              <a:t> matières premières (</a:t>
            </a:r>
            <a:r>
              <a:rPr lang="en-US" dirty="0" err="1"/>
              <a:t>Organiser</a:t>
            </a:r>
            <a:r>
              <a:rPr lang="en-US" dirty="0"/>
              <a:t>)- Faire </a:t>
            </a:r>
            <a:r>
              <a:rPr lang="en-US" dirty="0" err="1"/>
              <a:t>l’intermédiaire</a:t>
            </a:r>
            <a:r>
              <a:rPr lang="en-US" dirty="0"/>
              <a:t> entre les </a:t>
            </a:r>
            <a:r>
              <a:rPr lang="en-US" dirty="0" err="1"/>
              <a:t>acheteurs</a:t>
            </a:r>
            <a:r>
              <a:rPr lang="en-US" dirty="0"/>
              <a:t> et les </a:t>
            </a:r>
            <a:r>
              <a:rPr lang="en-US" dirty="0" err="1"/>
              <a:t>vendeurs</a:t>
            </a:r>
            <a:r>
              <a:rPr lang="en-US" dirty="0"/>
              <a:t>  </a:t>
            </a:r>
          </a:p>
          <a:p>
            <a:endParaRPr lang="en-US" dirty="0"/>
          </a:p>
          <a:p>
            <a:r>
              <a:rPr lang="en-US" dirty="0" err="1"/>
              <a:t>Comptable</a:t>
            </a:r>
            <a:r>
              <a:rPr lang="en-US" dirty="0"/>
              <a:t> (</a:t>
            </a:r>
            <a:r>
              <a:rPr lang="en-US" dirty="0" err="1"/>
              <a:t>Organiser</a:t>
            </a:r>
            <a:r>
              <a:rPr lang="en-US" dirty="0"/>
              <a:t>)- </a:t>
            </a:r>
            <a:r>
              <a:rPr lang="en-US" dirty="0" err="1"/>
              <a:t>Préparer</a:t>
            </a:r>
            <a:r>
              <a:rPr lang="en-US" dirty="0"/>
              <a:t> des données </a:t>
            </a:r>
            <a:r>
              <a:rPr lang="en-US" dirty="0" err="1"/>
              <a:t>financières</a:t>
            </a:r>
            <a:r>
              <a:rPr lang="en-US" dirty="0"/>
              <a:t> </a:t>
            </a:r>
          </a:p>
          <a:p>
            <a:endParaRPr lang="en-US" dirty="0"/>
          </a:p>
          <a:p>
            <a:r>
              <a:rPr lang="en-US" dirty="0" err="1"/>
              <a:t>Conseiller</a:t>
            </a:r>
            <a:r>
              <a:rPr lang="en-US" dirty="0"/>
              <a:t> </a:t>
            </a:r>
            <a:r>
              <a:rPr lang="en-US" dirty="0" err="1"/>
              <a:t>en</a:t>
            </a:r>
            <a:r>
              <a:rPr lang="en-US" dirty="0"/>
              <a:t> affaires </a:t>
            </a:r>
            <a:r>
              <a:rPr lang="en-US" dirty="0" err="1"/>
              <a:t>agricoles</a:t>
            </a:r>
            <a:r>
              <a:rPr lang="en-US" dirty="0"/>
              <a:t> (Aider)- Aider à </a:t>
            </a:r>
            <a:r>
              <a:rPr lang="en-US" dirty="0" err="1"/>
              <a:t>préparer</a:t>
            </a:r>
            <a:r>
              <a:rPr lang="en-US" dirty="0"/>
              <a:t> les clients pour </a:t>
            </a:r>
            <a:r>
              <a:rPr lang="en-US" dirty="0" err="1"/>
              <a:t>l’avenir</a:t>
            </a:r>
            <a:r>
              <a:rPr lang="en-US" dirty="0"/>
              <a:t> </a:t>
            </a:r>
          </a:p>
          <a:p>
            <a:endParaRPr lang="en-US" dirty="0"/>
          </a:p>
          <a:p>
            <a:r>
              <a:rPr lang="en-US" dirty="0" err="1"/>
              <a:t>Producteur</a:t>
            </a:r>
            <a:r>
              <a:rPr lang="en-US" dirty="0"/>
              <a:t> de cultures </a:t>
            </a:r>
            <a:r>
              <a:rPr lang="en-US" dirty="0" err="1"/>
              <a:t>en</a:t>
            </a:r>
            <a:r>
              <a:rPr lang="en-US" dirty="0"/>
              <a:t> champ (Persuader)- </a:t>
            </a:r>
            <a:r>
              <a:rPr lang="en-US" dirty="0" err="1"/>
              <a:t>Cultiver</a:t>
            </a:r>
            <a:r>
              <a:rPr lang="en-US" dirty="0"/>
              <a:t> les </a:t>
            </a:r>
            <a:r>
              <a:rPr lang="en-US" dirty="0" err="1"/>
              <a:t>produits</a:t>
            </a:r>
            <a:r>
              <a:rPr lang="en-US" dirty="0"/>
              <a:t> </a:t>
            </a:r>
            <a:r>
              <a:rPr lang="en-US" dirty="0" err="1"/>
              <a:t>agricoles</a:t>
            </a:r>
            <a:r>
              <a:rPr lang="en-US" dirty="0"/>
              <a:t>  </a:t>
            </a:r>
          </a:p>
          <a:p>
            <a:endParaRPr lang="en-US" dirty="0"/>
          </a:p>
          <a:p>
            <a:r>
              <a:rPr lang="en-US" dirty="0" err="1"/>
              <a:t>Ouvrier</a:t>
            </a:r>
            <a:r>
              <a:rPr lang="en-US" dirty="0"/>
              <a:t>  (</a:t>
            </a:r>
            <a:r>
              <a:rPr lang="en-US" dirty="0" err="1"/>
              <a:t>Bâtir</a:t>
            </a:r>
            <a:r>
              <a:rPr lang="en-US" dirty="0"/>
              <a:t>)- </a:t>
            </a:r>
            <a:r>
              <a:rPr lang="en-US" dirty="0" err="1"/>
              <a:t>Contribuer</a:t>
            </a:r>
            <a:r>
              <a:rPr lang="en-US" dirty="0"/>
              <a:t> à </a:t>
            </a:r>
            <a:r>
              <a:rPr lang="en-US" dirty="0" err="1"/>
              <a:t>tous</a:t>
            </a:r>
            <a:r>
              <a:rPr lang="en-US" dirty="0"/>
              <a:t> les aspects de la production </a:t>
            </a:r>
            <a:r>
              <a:rPr lang="en-US" dirty="0" err="1"/>
              <a:t>agricole</a:t>
            </a:r>
            <a:r>
              <a:rPr lang="en-US" dirty="0"/>
              <a:t>  </a:t>
            </a:r>
          </a:p>
          <a:p>
            <a:endParaRPr lang="en-US" dirty="0"/>
          </a:p>
          <a:p>
            <a:r>
              <a:rPr lang="en-US" dirty="0"/>
              <a:t>Bonus :   </a:t>
            </a:r>
          </a:p>
          <a:p>
            <a:r>
              <a:rPr lang="en-US" dirty="0"/>
              <a:t>  </a:t>
            </a:r>
          </a:p>
          <a:p>
            <a:r>
              <a:rPr lang="en-US" dirty="0" err="1"/>
              <a:t>Gestionnaire</a:t>
            </a:r>
            <a:r>
              <a:rPr lang="en-US" dirty="0"/>
              <a:t> de la </a:t>
            </a:r>
            <a:r>
              <a:rPr lang="en-US" dirty="0" err="1"/>
              <a:t>fonction</a:t>
            </a:r>
            <a:r>
              <a:rPr lang="en-US" dirty="0"/>
              <a:t> </a:t>
            </a:r>
            <a:r>
              <a:rPr lang="en-US" dirty="0" err="1"/>
              <a:t>publique</a:t>
            </a:r>
            <a:r>
              <a:rPr lang="en-US" dirty="0"/>
              <a:t>  (Persuader)- </a:t>
            </a:r>
            <a:r>
              <a:rPr lang="en-US" dirty="0" err="1"/>
              <a:t>Superviser</a:t>
            </a:r>
            <a:r>
              <a:rPr lang="en-US" dirty="0"/>
              <a:t> des </a:t>
            </a:r>
            <a:r>
              <a:rPr lang="en-US" dirty="0" err="1"/>
              <a:t>programmes</a:t>
            </a:r>
            <a:r>
              <a:rPr lang="en-US" dirty="0"/>
              <a:t> </a:t>
            </a:r>
            <a:r>
              <a:rPr lang="en-US" dirty="0" err="1"/>
              <a:t>liés</a:t>
            </a:r>
            <a:r>
              <a:rPr lang="en-US" dirty="0"/>
              <a:t> à la main-</a:t>
            </a:r>
            <a:r>
              <a:rPr lang="en-US" dirty="0" err="1"/>
              <a:t>d’œuvre</a:t>
            </a:r>
            <a:r>
              <a:rPr lang="en-US" dirty="0"/>
              <a:t> </a:t>
            </a:r>
          </a:p>
          <a:p>
            <a:endParaRPr lang="en-US" dirty="0"/>
          </a:p>
          <a:p>
            <a:r>
              <a:rPr lang="en-US" dirty="0"/>
              <a:t>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Bonus :   </a:t>
            </a:r>
          </a:p>
          <a:p>
            <a:r>
              <a:rPr lang="en-US" dirty="0"/>
              <a:t>  </a:t>
            </a:r>
          </a:p>
          <a:p>
            <a:r>
              <a:rPr lang="en-US" dirty="0" err="1"/>
              <a:t>Gestionnaire</a:t>
            </a:r>
            <a:r>
              <a:rPr lang="en-US" dirty="0"/>
              <a:t> de la </a:t>
            </a:r>
            <a:r>
              <a:rPr lang="en-US" dirty="0" err="1"/>
              <a:t>fonction</a:t>
            </a:r>
            <a:r>
              <a:rPr lang="en-US" dirty="0"/>
              <a:t> </a:t>
            </a:r>
            <a:r>
              <a:rPr lang="en-US" dirty="0" err="1"/>
              <a:t>publique</a:t>
            </a:r>
            <a:r>
              <a:rPr lang="en-US" dirty="0"/>
              <a:t>  (Persuader)- </a:t>
            </a:r>
            <a:r>
              <a:rPr lang="en-US" dirty="0" err="1"/>
              <a:t>Superviser</a:t>
            </a:r>
            <a:r>
              <a:rPr lang="en-US" dirty="0"/>
              <a:t> des </a:t>
            </a:r>
            <a:r>
              <a:rPr lang="en-US" dirty="0" err="1"/>
              <a:t>programmes</a:t>
            </a:r>
            <a:r>
              <a:rPr lang="en-US" dirty="0"/>
              <a:t> </a:t>
            </a:r>
            <a:r>
              <a:rPr lang="en-US" dirty="0" err="1"/>
              <a:t>liés</a:t>
            </a:r>
            <a:r>
              <a:rPr lang="en-US" dirty="0"/>
              <a:t> à la main-</a:t>
            </a:r>
            <a:r>
              <a:rPr lang="en-US" dirty="0" err="1"/>
              <a:t>d’œuvre</a:t>
            </a:r>
            <a:r>
              <a:rPr lang="en-US" dirty="0"/>
              <a:t> </a:t>
            </a:r>
          </a:p>
          <a:p>
            <a:endParaRPr lang="en-US" dirty="0"/>
          </a:p>
          <a:p>
            <a:r>
              <a:rPr lang="en-US" dirty="0"/>
              <a:t>25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117102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81000" y="3249613"/>
            <a:ext cx="7315200" cy="3081338"/>
          </a:xfrm>
          <a:prstGeom prst="rect">
            <a:avLst/>
          </a:prstGeom>
        </p:spPr>
        <p:txBody>
          <a:bodyPr vert="horz" lIns="91440" tIns="45720" rIns="91440" bIns="45720" rtlCol="0"/>
          <a:lstStyle/>
          <a:p>
            <a:r>
              <a:rPr lang="en-US" dirty="0" err="1"/>
              <a:t>Développeur</a:t>
            </a:r>
            <a:r>
              <a:rPr lang="en-US" dirty="0"/>
              <a:t> de </a:t>
            </a:r>
            <a:r>
              <a:rPr lang="en-US" dirty="0" err="1"/>
              <a:t>logiciels</a:t>
            </a:r>
            <a:r>
              <a:rPr lang="en-US" dirty="0"/>
              <a:t> </a:t>
            </a:r>
          </a:p>
          <a:p>
            <a:endParaRPr lang="en-US" dirty="0"/>
          </a:p>
          <a:p>
            <a:r>
              <a:rPr lang="en-US" dirty="0" err="1"/>
              <a:t>Comptable</a:t>
            </a:r>
            <a:r>
              <a:rPr lang="en-US" dirty="0"/>
              <a:t> (</a:t>
            </a:r>
            <a:r>
              <a:rPr lang="en-US" dirty="0" err="1"/>
              <a:t>Organiser</a:t>
            </a:r>
            <a:r>
              <a:rPr lang="en-US" dirty="0"/>
              <a:t>)- </a:t>
            </a:r>
            <a:r>
              <a:rPr lang="en-US" dirty="0" err="1"/>
              <a:t>Préparer</a:t>
            </a:r>
            <a:r>
              <a:rPr lang="en-US" dirty="0"/>
              <a:t> des données </a:t>
            </a:r>
            <a:r>
              <a:rPr lang="en-US" dirty="0" err="1"/>
              <a:t>financières</a:t>
            </a:r>
            <a:r>
              <a:rPr lang="en-US" dirty="0"/>
              <a:t> </a:t>
            </a:r>
          </a:p>
          <a:p>
            <a:endParaRPr lang="en-US" dirty="0"/>
          </a:p>
          <a:p>
            <a:r>
              <a:rPr lang="en-US" dirty="0" err="1"/>
              <a:t>Producteur</a:t>
            </a:r>
            <a:r>
              <a:rPr lang="en-US" dirty="0"/>
              <a:t> </a:t>
            </a:r>
            <a:r>
              <a:rPr lang="en-US" dirty="0" err="1"/>
              <a:t>en</a:t>
            </a:r>
            <a:r>
              <a:rPr lang="en-US" dirty="0"/>
              <a:t> productions </a:t>
            </a:r>
            <a:r>
              <a:rPr lang="en-US" dirty="0" err="1"/>
              <a:t>végétales</a:t>
            </a:r>
            <a:r>
              <a:rPr lang="en-US" dirty="0"/>
              <a:t> (Persuader)- </a:t>
            </a:r>
            <a:r>
              <a:rPr lang="en-US" dirty="0" err="1"/>
              <a:t>Cultiver</a:t>
            </a:r>
            <a:r>
              <a:rPr lang="en-US" dirty="0"/>
              <a:t> les </a:t>
            </a:r>
            <a:r>
              <a:rPr lang="en-US" dirty="0" err="1"/>
              <a:t>produits</a:t>
            </a:r>
            <a:r>
              <a:rPr lang="en-US" dirty="0"/>
              <a:t> </a:t>
            </a:r>
            <a:r>
              <a:rPr lang="en-US" dirty="0" err="1"/>
              <a:t>agricoles</a:t>
            </a:r>
            <a:r>
              <a:rPr lang="en-US" dirty="0"/>
              <a:t>  </a:t>
            </a:r>
          </a:p>
          <a:p>
            <a:endParaRPr lang="en-US" dirty="0"/>
          </a:p>
          <a:p>
            <a:r>
              <a:rPr lang="en-US" dirty="0" err="1"/>
              <a:t>Ingénieur</a:t>
            </a:r>
            <a:r>
              <a:rPr lang="en-US" dirty="0"/>
              <a:t> Agricole (</a:t>
            </a:r>
            <a:r>
              <a:rPr lang="en-US" dirty="0" err="1"/>
              <a:t>Réfléchir</a:t>
            </a:r>
            <a:r>
              <a:rPr lang="en-US" dirty="0"/>
              <a:t>)</a:t>
            </a:r>
          </a:p>
          <a:p>
            <a:r>
              <a:rPr lang="en-US" dirty="0"/>
              <a:t>Bonus :   </a:t>
            </a:r>
          </a:p>
          <a:p>
            <a:r>
              <a:rPr lang="en-US" dirty="0"/>
              <a:t>  </a:t>
            </a:r>
          </a:p>
          <a:p>
            <a:r>
              <a:rPr lang="en-US" dirty="0" err="1"/>
              <a:t>Gestionnaire</a:t>
            </a:r>
            <a:r>
              <a:rPr lang="en-US" dirty="0"/>
              <a:t> de la </a:t>
            </a:r>
            <a:r>
              <a:rPr lang="en-US" dirty="0" err="1"/>
              <a:t>fonction</a:t>
            </a:r>
            <a:r>
              <a:rPr lang="en-US" dirty="0"/>
              <a:t> </a:t>
            </a:r>
            <a:r>
              <a:rPr lang="en-US" dirty="0" err="1"/>
              <a:t>publique</a:t>
            </a:r>
            <a:r>
              <a:rPr lang="en-US" dirty="0"/>
              <a:t>  (Persuader)- </a:t>
            </a:r>
            <a:r>
              <a:rPr lang="en-US" dirty="0" err="1"/>
              <a:t>Superviser</a:t>
            </a:r>
            <a:r>
              <a:rPr lang="en-US" dirty="0"/>
              <a:t> des </a:t>
            </a:r>
            <a:r>
              <a:rPr lang="en-US" dirty="0" err="1"/>
              <a:t>programmes</a:t>
            </a:r>
            <a:r>
              <a:rPr lang="en-US" dirty="0"/>
              <a:t> </a:t>
            </a:r>
            <a:r>
              <a:rPr lang="en-US" dirty="0" err="1"/>
              <a:t>liés</a:t>
            </a:r>
            <a:r>
              <a:rPr lang="en-US" dirty="0"/>
              <a:t> à la main-</a:t>
            </a:r>
            <a:r>
              <a:rPr lang="en-US" dirty="0" err="1"/>
              <a:t>d’œuvre</a:t>
            </a:r>
            <a:r>
              <a:rPr lang="en-US" dirty="0"/>
              <a:t> </a:t>
            </a:r>
          </a:p>
          <a:p>
            <a:endParaRPr lang="en-US" dirty="0"/>
          </a:p>
          <a:p>
            <a:r>
              <a:rPr lang="en-US" dirty="0"/>
              <a:t>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Bonus :   </a:t>
            </a:r>
          </a:p>
          <a:p>
            <a:r>
              <a:rPr lang="en-US" dirty="0"/>
              <a:t>  </a:t>
            </a:r>
          </a:p>
          <a:p>
            <a:r>
              <a:rPr lang="en-US" dirty="0" err="1"/>
              <a:t>Chercheur</a:t>
            </a:r>
            <a:r>
              <a:rPr lang="en-US" dirty="0"/>
              <a:t> </a:t>
            </a:r>
            <a:r>
              <a:rPr lang="en-US" dirty="0" err="1"/>
              <a:t>en</a:t>
            </a:r>
            <a:r>
              <a:rPr lang="en-US" dirty="0"/>
              <a:t> agriculture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2562549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Diététiste</a:t>
            </a:r>
            <a:endParaRPr lang="en-US" dirty="0"/>
          </a:p>
          <a:p>
            <a:endParaRPr lang="en-US" dirty="0"/>
          </a:p>
          <a:p>
            <a:r>
              <a:rPr lang="en-US" dirty="0" err="1"/>
              <a:t>Conseiller</a:t>
            </a:r>
            <a:r>
              <a:rPr lang="en-US" dirty="0"/>
              <a:t> </a:t>
            </a:r>
            <a:r>
              <a:rPr lang="en-US" dirty="0" err="1"/>
              <a:t>en</a:t>
            </a:r>
            <a:r>
              <a:rPr lang="en-US" dirty="0"/>
              <a:t> affaires </a:t>
            </a:r>
            <a:r>
              <a:rPr lang="en-US" dirty="0" err="1"/>
              <a:t>agricoles</a:t>
            </a:r>
            <a:r>
              <a:rPr lang="en-US" dirty="0"/>
              <a:t> (Aider)- Aider à </a:t>
            </a:r>
            <a:r>
              <a:rPr lang="en-US" dirty="0" err="1"/>
              <a:t>préparer</a:t>
            </a:r>
            <a:r>
              <a:rPr lang="en-US" dirty="0"/>
              <a:t> les clients pour </a:t>
            </a:r>
            <a:r>
              <a:rPr lang="en-US" dirty="0" err="1"/>
              <a:t>l’avenir</a:t>
            </a:r>
            <a:r>
              <a:rPr lang="en-US" dirty="0"/>
              <a:t> </a:t>
            </a:r>
          </a:p>
          <a:p>
            <a:endParaRPr lang="en-US" dirty="0"/>
          </a:p>
          <a:p>
            <a:r>
              <a:rPr lang="en-US" dirty="0" err="1"/>
              <a:t>Représentant</a:t>
            </a:r>
            <a:r>
              <a:rPr lang="en-US" dirty="0"/>
              <a:t> commercial </a:t>
            </a:r>
          </a:p>
          <a:p>
            <a:endParaRPr lang="en-US" dirty="0"/>
          </a:p>
          <a:p>
            <a:r>
              <a:rPr lang="en-US" dirty="0" err="1"/>
              <a:t>Stratégie</a:t>
            </a:r>
            <a:r>
              <a:rPr lang="en-US" dirty="0"/>
              <a:t> </a:t>
            </a:r>
            <a:r>
              <a:rPr lang="en-US" dirty="0" err="1"/>
              <a:t>en</a:t>
            </a:r>
            <a:r>
              <a:rPr lang="en-US" dirty="0"/>
              <a:t> medias </a:t>
            </a:r>
            <a:r>
              <a:rPr lang="en-US" dirty="0" err="1"/>
              <a:t>sociaux</a:t>
            </a:r>
            <a:endParaRPr lang="en-US" dirty="0"/>
          </a:p>
          <a:p>
            <a:endParaRPr lang="en-US" dirty="0"/>
          </a:p>
          <a:p>
            <a:r>
              <a:rPr lang="en-US" dirty="0" err="1"/>
              <a:t>Développeur</a:t>
            </a:r>
            <a:r>
              <a:rPr lang="en-US" dirty="0"/>
              <a:t> web </a:t>
            </a:r>
          </a:p>
          <a:p>
            <a:endParaRPr lang="en-US" dirty="0"/>
          </a:p>
          <a:p>
            <a:r>
              <a:rPr lang="en-US" dirty="0"/>
              <a:t>Bonus :   </a:t>
            </a:r>
          </a:p>
          <a:p>
            <a:r>
              <a:rPr lang="en-US" dirty="0"/>
              <a:t>  </a:t>
            </a:r>
          </a:p>
          <a:p>
            <a:r>
              <a:rPr lang="en-US" dirty="0" err="1"/>
              <a:t>Gestionnaire</a:t>
            </a:r>
            <a:r>
              <a:rPr lang="en-US" dirty="0"/>
              <a:t> de la </a:t>
            </a:r>
            <a:r>
              <a:rPr lang="en-US" dirty="0" err="1"/>
              <a:t>fonction</a:t>
            </a:r>
            <a:r>
              <a:rPr lang="en-US" dirty="0"/>
              <a:t> </a:t>
            </a:r>
            <a:r>
              <a:rPr lang="en-US" dirty="0" err="1"/>
              <a:t>publique</a:t>
            </a:r>
            <a:r>
              <a:rPr lang="en-US" dirty="0"/>
              <a:t>  (Persuader)- </a:t>
            </a:r>
            <a:r>
              <a:rPr lang="en-US" dirty="0" err="1"/>
              <a:t>Superviser</a:t>
            </a:r>
            <a:r>
              <a:rPr lang="en-US" dirty="0"/>
              <a:t> des </a:t>
            </a:r>
            <a:r>
              <a:rPr lang="en-US" dirty="0" err="1"/>
              <a:t>programmes</a:t>
            </a:r>
            <a:r>
              <a:rPr lang="en-US" dirty="0"/>
              <a:t> </a:t>
            </a:r>
            <a:r>
              <a:rPr lang="en-US" dirty="0" err="1"/>
              <a:t>liés</a:t>
            </a:r>
            <a:r>
              <a:rPr lang="en-US" dirty="0"/>
              <a:t> à la main-</a:t>
            </a:r>
            <a:r>
              <a:rPr lang="en-US" dirty="0" err="1"/>
              <a:t>d’œuvre</a:t>
            </a:r>
            <a:r>
              <a:rPr lang="en-US" dirty="0"/>
              <a:t> </a:t>
            </a:r>
          </a:p>
          <a:p>
            <a:endParaRPr lang="en-US" dirty="0"/>
          </a:p>
          <a:p>
            <a:r>
              <a:rPr lang="en-US" dirty="0"/>
              <a:t>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3249613"/>
            <a:ext cx="7315200" cy="3081338"/>
          </a:xfrm>
          <a:prstGeom prst="rect">
            <a:avLst/>
          </a:prstGeom>
        </p:spPr>
        <p:txBody>
          <a:bodyPr vert="horz" lIns="91440" tIns="45720" rIns="91440" bIns="45720" rtlCol="0"/>
          <a:lstStyle/>
          <a:p>
            <a:r>
              <a:rPr lang="en-US" dirty="0"/>
              <a:t>Bonus :   </a:t>
            </a:r>
          </a:p>
          <a:p>
            <a:r>
              <a:rPr lang="en-US" dirty="0"/>
              <a:t>  </a:t>
            </a:r>
          </a:p>
          <a:p>
            <a:r>
              <a:rPr lang="en-US" dirty="0" err="1"/>
              <a:t>Journaliste</a:t>
            </a:r>
            <a:endParaRPr lang="en-US" dirty="0"/>
          </a:p>
          <a:p>
            <a:r>
              <a:rPr lang="en-US" dirty="0"/>
              <a:t>Scientifique </a:t>
            </a:r>
            <a:r>
              <a:rPr lang="en-US" dirty="0" err="1"/>
              <a:t>en</a:t>
            </a:r>
            <a:r>
              <a:rPr lang="en-US" dirty="0"/>
              <a:t> </a:t>
            </a:r>
            <a:r>
              <a:rPr lang="en-US" dirty="0" err="1"/>
              <a:t>produits</a:t>
            </a:r>
            <a:r>
              <a:rPr lang="en-US" dirty="0"/>
              <a:t> </a:t>
            </a:r>
            <a:r>
              <a:rPr lang="en-US" dirty="0" err="1"/>
              <a:t>alimentaires</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4196765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(CACHER CETTE DIAPOSITIVE SI VOUS JOUEZ LA VERSION RAPIDE) *Sauter </a:t>
            </a:r>
            <a:r>
              <a:rPr lang="en-US" dirty="0" err="1"/>
              <a:t>l’étape</a:t>
            </a:r>
            <a:r>
              <a:rPr lang="en-US" dirty="0"/>
              <a:t> 1 </a:t>
            </a:r>
            <a:r>
              <a:rPr lang="en-US" dirty="0" err="1"/>
              <a:t>si</a:t>
            </a:r>
            <a:r>
              <a:rPr lang="en-US" dirty="0"/>
              <a:t> vous </a:t>
            </a:r>
            <a:r>
              <a:rPr lang="en-US" dirty="0" err="1"/>
              <a:t>jouez</a:t>
            </a:r>
            <a:r>
              <a:rPr lang="en-US" dirty="0"/>
              <a:t> la version </a:t>
            </a:r>
            <a:r>
              <a:rPr lang="en-US" dirty="0" err="1"/>
              <a:t>rapide</a:t>
            </a:r>
            <a:r>
              <a:rPr lang="en-US" dirty="0"/>
              <a:t>*</a:t>
            </a:r>
          </a:p>
          <a:p>
            <a:r>
              <a:rPr lang="en-US" dirty="0"/>
              <a:t>Pour </a:t>
            </a:r>
            <a:r>
              <a:rPr lang="en-US" dirty="0" err="1"/>
              <a:t>réaliser</a:t>
            </a:r>
            <a:r>
              <a:rPr lang="en-US" dirty="0"/>
              <a:t> </a:t>
            </a:r>
            <a:r>
              <a:rPr lang="en-US" dirty="0" err="1"/>
              <a:t>l’étape</a:t>
            </a:r>
            <a:r>
              <a:rPr lang="en-US" dirty="0"/>
              <a:t> 1, </a:t>
            </a:r>
            <a:r>
              <a:rPr lang="en-US" dirty="0" err="1"/>
              <a:t>visiter</a:t>
            </a:r>
            <a:r>
              <a:rPr lang="en-US" dirty="0"/>
              <a:t> : https://www.monemploi.com/riasec. Il faut </a:t>
            </a:r>
            <a:r>
              <a:rPr lang="en-US" dirty="0" err="1"/>
              <a:t>compter</a:t>
            </a:r>
            <a:r>
              <a:rPr lang="en-US" dirty="0"/>
              <a:t> environ 5 minutes pour </a:t>
            </a:r>
            <a:r>
              <a:rPr lang="en-US" dirty="0" err="1"/>
              <a:t>effectuer</a:t>
            </a:r>
            <a:r>
              <a:rPr lang="en-US" dirty="0"/>
              <a:t> le test.</a:t>
            </a:r>
          </a:p>
          <a:p>
            <a:r>
              <a:rPr lang="en-US" dirty="0"/>
              <a:t>Si </a:t>
            </a:r>
            <a:r>
              <a:rPr lang="en-US" dirty="0" err="1"/>
              <a:t>l’accès</a:t>
            </a:r>
            <a:r>
              <a:rPr lang="en-US" dirty="0"/>
              <a:t> à Internet est </a:t>
            </a:r>
            <a:r>
              <a:rPr lang="en-US" dirty="0" err="1"/>
              <a:t>limité</a:t>
            </a:r>
            <a:r>
              <a:rPr lang="en-US" dirty="0"/>
              <a:t>, </a:t>
            </a:r>
            <a:r>
              <a:rPr lang="en-US" dirty="0" err="1"/>
              <a:t>utiliser</a:t>
            </a:r>
            <a:r>
              <a:rPr lang="en-US" dirty="0"/>
              <a:t> le questionnaire sur les champs </a:t>
            </a:r>
            <a:r>
              <a:rPr lang="en-US" dirty="0" err="1"/>
              <a:t>d’intérêt</a:t>
            </a:r>
            <a:r>
              <a:rPr lang="en-US" dirty="0"/>
              <a:t> qui se </a:t>
            </a:r>
            <a:r>
              <a:rPr lang="en-US" dirty="0" err="1"/>
              <a:t>trouve</a:t>
            </a:r>
            <a:r>
              <a:rPr lang="en-US" dirty="0"/>
              <a:t> à </a:t>
            </a:r>
            <a:r>
              <a:rPr lang="en-US" dirty="0" err="1"/>
              <a:t>l’annexe</a:t>
            </a:r>
            <a:r>
              <a:rPr lang="en-US" dirty="0"/>
              <a:t> du Guide de jeu. Il faut </a:t>
            </a:r>
            <a:r>
              <a:rPr lang="en-US" dirty="0" err="1"/>
              <a:t>compter</a:t>
            </a:r>
            <a:r>
              <a:rPr lang="en-US" dirty="0"/>
              <a:t> environ 1 minute pour </a:t>
            </a:r>
            <a:r>
              <a:rPr lang="en-US" dirty="0" err="1"/>
              <a:t>remplir</a:t>
            </a:r>
            <a:r>
              <a:rPr lang="en-US" dirty="0"/>
              <a:t> le questionnaire.</a:t>
            </a:r>
          </a:p>
          <a:p>
            <a:r>
              <a:rPr lang="en-US" dirty="0"/>
              <a:t>Demander aux </a:t>
            </a:r>
            <a:r>
              <a:rPr lang="en-US" dirty="0" err="1"/>
              <a:t>étudiants</a:t>
            </a:r>
            <a:r>
              <a:rPr lang="en-US" dirty="0"/>
              <a:t> de conserver </a:t>
            </a:r>
            <a:r>
              <a:rPr lang="en-US" dirty="0" err="1"/>
              <a:t>leur</a:t>
            </a:r>
            <a:r>
              <a:rPr lang="en-US" dirty="0"/>
              <a:t> carte Champs </a:t>
            </a:r>
            <a:r>
              <a:rPr lang="en-US" dirty="0" err="1"/>
              <a:t>d’intérêt</a:t>
            </a:r>
            <a:r>
              <a:rPr lang="en-US" dirty="0"/>
              <a:t>. </a:t>
            </a:r>
            <a:r>
              <a:rPr lang="en-US" dirty="0" err="1"/>
              <a:t>Ces</a:t>
            </a:r>
            <a:r>
              <a:rPr lang="en-US" dirty="0"/>
              <a:t> </a:t>
            </a:r>
            <a:r>
              <a:rPr lang="en-US" dirty="0" err="1"/>
              <a:t>cartes</a:t>
            </a:r>
            <a:r>
              <a:rPr lang="en-US" dirty="0"/>
              <a:t> </a:t>
            </a:r>
            <a:r>
              <a:rPr lang="en-US" dirty="0" err="1"/>
              <a:t>seront</a:t>
            </a:r>
            <a:r>
              <a:rPr lang="en-US" dirty="0"/>
              <a:t> </a:t>
            </a:r>
            <a:r>
              <a:rPr lang="en-US" dirty="0" err="1"/>
              <a:t>pertinentes</a:t>
            </a:r>
            <a:r>
              <a:rPr lang="en-US" dirty="0"/>
              <a:t> pour la suite du jeu </a:t>
            </a:r>
            <a:r>
              <a:rPr lang="en-US" dirty="0" err="1"/>
              <a:t>puisque</a:t>
            </a:r>
            <a:r>
              <a:rPr lang="en-US" dirty="0"/>
              <a:t> les </a:t>
            </a:r>
            <a:r>
              <a:rPr lang="en-US" dirty="0" err="1"/>
              <a:t>élèves</a:t>
            </a:r>
            <a:r>
              <a:rPr lang="en-US" dirty="0"/>
              <a:t> </a:t>
            </a:r>
            <a:r>
              <a:rPr lang="en-US" dirty="0" err="1"/>
              <a:t>pourront</a:t>
            </a:r>
            <a:r>
              <a:rPr lang="en-US" dirty="0"/>
              <a:t> les </a:t>
            </a:r>
            <a:r>
              <a:rPr lang="en-US" dirty="0" err="1"/>
              <a:t>utiliser</a:t>
            </a:r>
            <a:r>
              <a:rPr lang="en-US" dirty="0"/>
              <a:t> pour amasser des points.</a:t>
            </a:r>
          </a:p>
          <a:p>
            <a:endParaRPr lang="en-US" dirty="0"/>
          </a:p>
          <a:p>
            <a:r>
              <a:rPr lang="en-US" dirty="0" err="1"/>
              <a:t>L’application</a:t>
            </a:r>
            <a:r>
              <a:rPr lang="en-US" dirty="0"/>
              <a:t> </a:t>
            </a:r>
            <a:r>
              <a:rPr lang="en-US" dirty="0" err="1"/>
              <a:t>Kareero</a:t>
            </a:r>
            <a:r>
              <a:rPr lang="en-US" dirty="0"/>
              <a:t> sera disponible au printemps 2022. Cette application </a:t>
            </a:r>
            <a:r>
              <a:rPr lang="en-US" dirty="0" err="1"/>
              <a:t>offre</a:t>
            </a:r>
            <a:r>
              <a:rPr lang="en-US" dirty="0"/>
              <a:t> </a:t>
            </a:r>
            <a:r>
              <a:rPr lang="en-US" dirty="0" err="1"/>
              <a:t>une</a:t>
            </a:r>
            <a:r>
              <a:rPr lang="en-US" dirty="0"/>
              <a:t> </a:t>
            </a:r>
            <a:r>
              <a:rPr lang="en-US" dirty="0" err="1"/>
              <a:t>expérience</a:t>
            </a:r>
            <a:r>
              <a:rPr lang="en-US" dirty="0"/>
              <a:t> immersive </a:t>
            </a:r>
            <a:r>
              <a:rPr lang="en-US" dirty="0" err="1"/>
              <a:t>où</a:t>
            </a:r>
            <a:r>
              <a:rPr lang="en-US" dirty="0"/>
              <a:t> les participants </a:t>
            </a:r>
            <a:r>
              <a:rPr lang="en-US" dirty="0" err="1"/>
              <a:t>doivent</a:t>
            </a:r>
            <a:r>
              <a:rPr lang="en-US" dirty="0"/>
              <a:t> </a:t>
            </a:r>
            <a:r>
              <a:rPr lang="en-US" dirty="0" err="1"/>
              <a:t>créer</a:t>
            </a:r>
            <a:r>
              <a:rPr lang="en-US" dirty="0"/>
              <a:t> un </a:t>
            </a:r>
            <a:r>
              <a:rPr lang="en-US" dirty="0" err="1"/>
              <a:t>jardin</a:t>
            </a:r>
            <a:r>
              <a:rPr lang="en-US" dirty="0"/>
              <a:t>. Les champs </a:t>
            </a:r>
            <a:r>
              <a:rPr lang="en-US" dirty="0" err="1"/>
              <a:t>d’intérêts</a:t>
            </a:r>
            <a:r>
              <a:rPr lang="en-US" dirty="0"/>
              <a:t> </a:t>
            </a:r>
            <a:r>
              <a:rPr lang="en-US" dirty="0" err="1"/>
              <a:t>sont</a:t>
            </a:r>
            <a:r>
              <a:rPr lang="en-US" dirty="0"/>
              <a:t> </a:t>
            </a:r>
            <a:r>
              <a:rPr lang="en-US" dirty="0" err="1"/>
              <a:t>déterminés</a:t>
            </a:r>
            <a:r>
              <a:rPr lang="en-US" dirty="0"/>
              <a:t> </a:t>
            </a:r>
            <a:r>
              <a:rPr lang="en-US" dirty="0" err="1"/>
              <a:t>en</a:t>
            </a:r>
            <a:r>
              <a:rPr lang="en-US" dirty="0"/>
              <a:t> </a:t>
            </a:r>
            <a:r>
              <a:rPr lang="en-US" dirty="0" err="1"/>
              <a:t>fonction</a:t>
            </a:r>
            <a:r>
              <a:rPr lang="en-US" dirty="0"/>
              <a:t> des choix et des actions des </a:t>
            </a:r>
            <a:r>
              <a:rPr lang="en-US" dirty="0" err="1"/>
              <a:t>joueurs</a:t>
            </a:r>
            <a:r>
              <a:rPr lang="en-US" dirty="0"/>
              <a: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Enseignant</a:t>
            </a:r>
            <a:endParaRPr lang="en-US" dirty="0"/>
          </a:p>
          <a:p>
            <a:endParaRPr lang="en-US" dirty="0"/>
          </a:p>
          <a:p>
            <a:r>
              <a:rPr lang="en-US" dirty="0" err="1"/>
              <a:t>Organisateur</a:t>
            </a:r>
            <a:endParaRPr lang="en-US" dirty="0"/>
          </a:p>
          <a:p>
            <a:endParaRPr lang="en-US" dirty="0"/>
          </a:p>
          <a:p>
            <a:r>
              <a:rPr lang="en-US" dirty="0"/>
              <a:t>Avocat/</a:t>
            </a:r>
            <a:r>
              <a:rPr lang="en-US" dirty="0" err="1"/>
              <a:t>notaire</a:t>
            </a:r>
            <a:endParaRPr lang="en-US" dirty="0"/>
          </a:p>
          <a:p>
            <a:endParaRPr lang="en-US" dirty="0"/>
          </a:p>
          <a:p>
            <a:r>
              <a:rPr lang="en-US" dirty="0" err="1"/>
              <a:t>Stratégie</a:t>
            </a:r>
            <a:r>
              <a:rPr lang="en-US" dirty="0"/>
              <a:t> </a:t>
            </a:r>
            <a:r>
              <a:rPr lang="en-US" dirty="0" err="1"/>
              <a:t>en</a:t>
            </a:r>
            <a:r>
              <a:rPr lang="en-US" dirty="0"/>
              <a:t> medias </a:t>
            </a:r>
            <a:r>
              <a:rPr lang="en-US" dirty="0" err="1"/>
              <a:t>sociaux</a:t>
            </a:r>
            <a:endParaRPr lang="en-US" dirty="0"/>
          </a:p>
          <a:p>
            <a:endParaRPr lang="en-US" dirty="0"/>
          </a:p>
          <a:p>
            <a:r>
              <a:rPr lang="en-US" dirty="0" err="1"/>
              <a:t>Journaliste</a:t>
            </a:r>
            <a:endParaRPr lang="en-US" dirty="0"/>
          </a:p>
          <a:p>
            <a:endParaRPr lang="en-US" dirty="0"/>
          </a:p>
          <a:p>
            <a:r>
              <a:rPr lang="en-US" dirty="0"/>
              <a:t>Bonus :   </a:t>
            </a:r>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Bonus :   </a:t>
            </a:r>
          </a:p>
          <a:p>
            <a:r>
              <a:rPr lang="en-US" dirty="0"/>
              <a:t>  </a:t>
            </a:r>
          </a:p>
          <a:p>
            <a:r>
              <a:rPr lang="en-US" dirty="0" err="1"/>
              <a:t>Conseiller</a:t>
            </a:r>
            <a:r>
              <a:rPr lang="en-US" dirty="0"/>
              <a:t> </a:t>
            </a:r>
            <a:r>
              <a:rPr lang="en-US" dirty="0" err="1"/>
              <a:t>en</a:t>
            </a:r>
            <a:r>
              <a:rPr lang="en-US" dirty="0"/>
              <a:t> affaires </a:t>
            </a:r>
            <a:r>
              <a:rPr lang="en-US" dirty="0" err="1"/>
              <a:t>agricoles</a:t>
            </a:r>
            <a:r>
              <a:rPr lang="en-US" dirty="0"/>
              <a:t>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34</a:t>
            </a:fld>
            <a:endParaRPr lang="cs-CZ"/>
          </a:p>
        </p:txBody>
      </p:sp>
    </p:spTree>
    <p:extLst>
      <p:ext uri="{BB962C8B-B14F-4D97-AF65-F5344CB8AC3E}">
        <p14:creationId xmlns:p14="http://schemas.microsoft.com/office/powerpoint/2010/main" val="32607247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Bonus :   </a:t>
            </a:r>
          </a:p>
          <a:p>
            <a:r>
              <a:rPr lang="en-US" dirty="0"/>
              <a:t>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23181649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Bonus :   </a:t>
            </a:r>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40</a:t>
            </a:fld>
            <a:endParaRPr lang="cs-CZ"/>
          </a:p>
        </p:txBody>
      </p:sp>
    </p:spTree>
    <p:extLst>
      <p:ext uri="{BB962C8B-B14F-4D97-AF65-F5344CB8AC3E}">
        <p14:creationId xmlns:p14="http://schemas.microsoft.com/office/powerpoint/2010/main" val="37037045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Faire </a:t>
            </a:r>
            <a:r>
              <a:rPr lang="en-US" dirty="0" err="1"/>
              <a:t>cet</a:t>
            </a:r>
            <a:r>
              <a:rPr lang="en-US" dirty="0"/>
              <a:t> </a:t>
            </a:r>
            <a:r>
              <a:rPr lang="en-US" dirty="0" err="1"/>
              <a:t>exercice</a:t>
            </a:r>
            <a:r>
              <a:rPr lang="en-US" dirty="0"/>
              <a:t> avec toute la </a:t>
            </a:r>
            <a:r>
              <a:rPr lang="en-US" dirty="0" err="1"/>
              <a:t>classe</a:t>
            </a:r>
            <a:r>
              <a:rPr lang="en-US" dirty="0"/>
              <a:t> </a:t>
            </a:r>
            <a:r>
              <a:rPr lang="en-US" dirty="0" err="1"/>
              <a:t>ou</a:t>
            </a:r>
            <a:r>
              <a:rPr lang="en-US" dirty="0"/>
              <a:t> demander aux </a:t>
            </a:r>
            <a:r>
              <a:rPr lang="en-US" dirty="0" err="1"/>
              <a:t>élèves</a:t>
            </a:r>
            <a:r>
              <a:rPr lang="en-US" dirty="0"/>
              <a:t> de former des </a:t>
            </a:r>
            <a:r>
              <a:rPr lang="en-US" dirty="0" err="1"/>
              <a:t>groupes</a:t>
            </a:r>
            <a:r>
              <a:rPr lang="en-US" dirty="0"/>
              <a:t> de 2-3 pour faire un </a:t>
            </a:r>
            <a:r>
              <a:rPr lang="en-US" dirty="0" err="1"/>
              <a:t>remue-méninge</a:t>
            </a:r>
            <a:r>
              <a:rPr lang="en-US" dirty="0"/>
              <a:t>. Il </a:t>
            </a:r>
            <a:r>
              <a:rPr lang="en-US" dirty="0" err="1"/>
              <a:t>n’y</a:t>
            </a:r>
            <a:r>
              <a:rPr lang="en-US" dirty="0"/>
              <a:t> a pas de </a:t>
            </a:r>
            <a:r>
              <a:rPr lang="en-US" dirty="0" err="1"/>
              <a:t>bonnes</a:t>
            </a:r>
            <a:r>
              <a:rPr lang="en-US" dirty="0"/>
              <a:t> </a:t>
            </a:r>
            <a:r>
              <a:rPr lang="en-US" dirty="0" err="1"/>
              <a:t>ou</a:t>
            </a:r>
            <a:r>
              <a:rPr lang="en-US" dirty="0"/>
              <a:t> de </a:t>
            </a:r>
            <a:r>
              <a:rPr lang="en-US" dirty="0" err="1"/>
              <a:t>mauvaises</a:t>
            </a:r>
            <a:r>
              <a:rPr lang="en-US" dirty="0"/>
              <a:t> </a:t>
            </a:r>
            <a:r>
              <a:rPr lang="en-US" dirty="0" err="1"/>
              <a:t>réponses</a:t>
            </a:r>
            <a:r>
              <a:rPr lang="en-US" dirty="0"/>
              <a:t> – </a:t>
            </a:r>
            <a:r>
              <a:rPr lang="en-US" dirty="0" err="1"/>
              <a:t>l'objectif</a:t>
            </a:r>
            <a:r>
              <a:rPr lang="en-US" dirty="0"/>
              <a:t> est de lancer </a:t>
            </a:r>
            <a:r>
              <a:rPr lang="en-US" dirty="0" err="1"/>
              <a:t>une</a:t>
            </a:r>
            <a:r>
              <a:rPr lang="en-US" dirty="0"/>
              <a:t> discussion.</a:t>
            </a:r>
          </a:p>
          <a:p>
            <a:endParaRPr lang="en-US" dirty="0"/>
          </a:p>
          <a:p>
            <a:r>
              <a:rPr lang="en-US" dirty="0" err="1"/>
              <a:t>Utiliser</a:t>
            </a:r>
            <a:r>
              <a:rPr lang="en-US" dirty="0"/>
              <a:t> les questions </a:t>
            </a:r>
            <a:r>
              <a:rPr lang="en-US" dirty="0" err="1"/>
              <a:t>suivantes</a:t>
            </a:r>
            <a:r>
              <a:rPr lang="en-US" dirty="0"/>
              <a:t> pour encourager la discussion. Il </a:t>
            </a:r>
            <a:r>
              <a:rPr lang="en-US" dirty="0" err="1"/>
              <a:t>n’est</a:t>
            </a:r>
            <a:r>
              <a:rPr lang="en-US" dirty="0"/>
              <a:t> pas </a:t>
            </a:r>
            <a:r>
              <a:rPr lang="en-US" dirty="0" err="1"/>
              <a:t>nécessaire</a:t>
            </a:r>
            <a:r>
              <a:rPr lang="en-US" dirty="0"/>
              <a:t> de </a:t>
            </a:r>
            <a:r>
              <a:rPr lang="en-US" dirty="0" err="1"/>
              <a:t>trouver</a:t>
            </a:r>
            <a:r>
              <a:rPr lang="en-US" dirty="0"/>
              <a:t> des </a:t>
            </a:r>
            <a:r>
              <a:rPr lang="en-US" dirty="0" err="1"/>
              <a:t>réponses</a:t>
            </a:r>
            <a:r>
              <a:rPr lang="en-US" dirty="0"/>
              <a:t> à </a:t>
            </a:r>
            <a:r>
              <a:rPr lang="en-US" dirty="0" err="1"/>
              <a:t>ces</a:t>
            </a:r>
            <a:r>
              <a:rPr lang="en-US" dirty="0"/>
              <a:t> questions.</a:t>
            </a:r>
          </a:p>
          <a:p>
            <a:r>
              <a:rPr lang="en-US" dirty="0"/>
              <a:t>1) </a:t>
            </a:r>
            <a:r>
              <a:rPr lang="en-US" dirty="0" err="1"/>
              <a:t>Qu’est-ce</a:t>
            </a:r>
            <a:r>
              <a:rPr lang="en-US" dirty="0"/>
              <a:t> </a:t>
            </a:r>
            <a:r>
              <a:rPr lang="en-US" dirty="0" err="1"/>
              <a:t>que</a:t>
            </a:r>
            <a:r>
              <a:rPr lang="en-US" dirty="0"/>
              <a:t> </a:t>
            </a:r>
            <a:r>
              <a:rPr lang="en-US" dirty="0" err="1"/>
              <a:t>l’agriculture</a:t>
            </a:r>
            <a:r>
              <a:rPr lang="en-US" dirty="0"/>
              <a:t>? </a:t>
            </a:r>
            <a:r>
              <a:rPr lang="en-US" dirty="0" err="1"/>
              <a:t>L’agriculture</a:t>
            </a:r>
            <a:r>
              <a:rPr lang="en-US" dirty="0"/>
              <a:t> est la culture de plantes et </a:t>
            </a:r>
            <a:r>
              <a:rPr lang="en-US" dirty="0" err="1"/>
              <a:t>l’élevage</a:t>
            </a:r>
            <a:r>
              <a:rPr lang="en-US" dirty="0"/>
              <a:t> </a:t>
            </a:r>
            <a:r>
              <a:rPr lang="en-US" dirty="0" err="1"/>
              <a:t>d’animaux</a:t>
            </a:r>
            <a:r>
              <a:rPr lang="en-US" dirty="0"/>
              <a:t> pour </a:t>
            </a:r>
            <a:r>
              <a:rPr lang="en-US" dirty="0" err="1"/>
              <a:t>une</a:t>
            </a:r>
            <a:r>
              <a:rPr lang="en-US" dirty="0"/>
              <a:t> </a:t>
            </a:r>
            <a:r>
              <a:rPr lang="en-US" dirty="0" err="1"/>
              <a:t>utilisation</a:t>
            </a:r>
            <a:r>
              <a:rPr lang="en-US" dirty="0"/>
              <a:t> par les </a:t>
            </a:r>
            <a:r>
              <a:rPr lang="en-US" dirty="0" err="1"/>
              <a:t>humains</a:t>
            </a:r>
            <a:r>
              <a:rPr lang="en-US" dirty="0"/>
              <a:t>. </a:t>
            </a:r>
            <a:r>
              <a:rPr lang="en-US" dirty="0" err="1"/>
              <a:t>L’agriculture</a:t>
            </a:r>
            <a:r>
              <a:rPr lang="en-US" dirty="0"/>
              <a:t> est </a:t>
            </a:r>
            <a:r>
              <a:rPr lang="en-US" dirty="0" err="1"/>
              <a:t>partout</a:t>
            </a:r>
            <a:r>
              <a:rPr lang="en-US" dirty="0"/>
              <a:t>!</a:t>
            </a:r>
          </a:p>
          <a:p>
            <a:r>
              <a:rPr lang="en-US" dirty="0"/>
              <a:t>2) Qui </a:t>
            </a:r>
            <a:r>
              <a:rPr lang="en-US" dirty="0" err="1"/>
              <a:t>travaille</a:t>
            </a:r>
            <a:r>
              <a:rPr lang="en-US" dirty="0"/>
              <a:t> </a:t>
            </a:r>
            <a:r>
              <a:rPr lang="en-US" dirty="0" err="1"/>
              <a:t>en</a:t>
            </a:r>
            <a:r>
              <a:rPr lang="en-US" dirty="0"/>
              <a:t> agriculture? </a:t>
            </a:r>
            <a:r>
              <a:rPr lang="en-US" dirty="0" err="1"/>
              <a:t>Toutes</a:t>
            </a:r>
            <a:r>
              <a:rPr lang="en-US" dirty="0"/>
              <a:t> </a:t>
            </a:r>
            <a:r>
              <a:rPr lang="en-US" dirty="0" err="1"/>
              <a:t>sortes</a:t>
            </a:r>
            <a:r>
              <a:rPr lang="en-US" dirty="0"/>
              <a:t> de </a:t>
            </a:r>
            <a:r>
              <a:rPr lang="en-US" dirty="0" err="1"/>
              <a:t>personnes</a:t>
            </a:r>
            <a:r>
              <a:rPr lang="en-US" dirty="0"/>
              <a:t> avec des </a:t>
            </a:r>
            <a:r>
              <a:rPr lang="en-US" dirty="0" err="1"/>
              <a:t>origines</a:t>
            </a:r>
            <a:r>
              <a:rPr lang="en-US" dirty="0"/>
              <a:t> </a:t>
            </a:r>
            <a:r>
              <a:rPr lang="en-US" dirty="0" err="1"/>
              <a:t>différentes</a:t>
            </a:r>
            <a:r>
              <a:rPr lang="en-US" dirty="0"/>
              <a:t> et des </a:t>
            </a:r>
            <a:r>
              <a:rPr lang="en-US" dirty="0" err="1"/>
              <a:t>compétences</a:t>
            </a:r>
            <a:r>
              <a:rPr lang="en-US" dirty="0"/>
              <a:t>, des talents, des </a:t>
            </a:r>
            <a:r>
              <a:rPr lang="en-US" dirty="0" err="1"/>
              <a:t>intérêts</a:t>
            </a:r>
            <a:r>
              <a:rPr lang="en-US" dirty="0"/>
              <a:t> et des </a:t>
            </a:r>
            <a:r>
              <a:rPr lang="en-US" dirty="0" err="1"/>
              <a:t>responsabilités</a:t>
            </a:r>
            <a:r>
              <a:rPr lang="en-US" dirty="0"/>
              <a:t> </a:t>
            </a:r>
            <a:r>
              <a:rPr lang="en-US" dirty="0" err="1"/>
              <a:t>variés</a:t>
            </a:r>
            <a:r>
              <a:rPr lang="en-US" dirty="0"/>
              <a:t>.</a:t>
            </a:r>
          </a:p>
          <a:p>
            <a:r>
              <a:rPr lang="en-US" dirty="0"/>
              <a:t>3) </a:t>
            </a:r>
            <a:r>
              <a:rPr lang="en-US" dirty="0" err="1"/>
              <a:t>Nommez</a:t>
            </a:r>
            <a:r>
              <a:rPr lang="en-US" dirty="0"/>
              <a:t> </a:t>
            </a:r>
            <a:r>
              <a:rPr lang="en-US" dirty="0" err="1"/>
              <a:t>quelques</a:t>
            </a:r>
            <a:r>
              <a:rPr lang="en-US" dirty="0"/>
              <a:t> </a:t>
            </a:r>
            <a:r>
              <a:rPr lang="en-US" dirty="0" err="1"/>
              <a:t>carrières</a:t>
            </a:r>
            <a:r>
              <a:rPr lang="en-US" dirty="0"/>
              <a:t> </a:t>
            </a:r>
            <a:r>
              <a:rPr lang="en-US" dirty="0" err="1"/>
              <a:t>en</a:t>
            </a:r>
            <a:r>
              <a:rPr lang="en-US" dirty="0"/>
              <a:t> agriculture (</a:t>
            </a:r>
            <a:r>
              <a:rPr lang="en-US" dirty="0" err="1"/>
              <a:t>essayez</a:t>
            </a:r>
            <a:r>
              <a:rPr lang="en-US" dirty="0"/>
              <a:t> de ne pas donner de </a:t>
            </a:r>
            <a:r>
              <a:rPr lang="en-US" dirty="0" err="1"/>
              <a:t>réponses</a:t>
            </a:r>
            <a:r>
              <a:rPr lang="en-US" dirty="0"/>
              <a:t> – nous </a:t>
            </a:r>
            <a:r>
              <a:rPr lang="en-US" dirty="0" err="1"/>
              <a:t>en</a:t>
            </a:r>
            <a:r>
              <a:rPr lang="en-US" dirty="0"/>
              <a:t> </a:t>
            </a:r>
            <a:r>
              <a:rPr lang="en-US" dirty="0" err="1"/>
              <a:t>apprendrons</a:t>
            </a:r>
            <a:r>
              <a:rPr lang="en-US" dirty="0"/>
              <a:t> </a:t>
            </a:r>
            <a:r>
              <a:rPr lang="en-US" dirty="0" err="1"/>
              <a:t>davantage</a:t>
            </a:r>
            <a:r>
              <a:rPr lang="en-US" dirty="0"/>
              <a:t> pendant le jeu). Parmi les </a:t>
            </a:r>
            <a:r>
              <a:rPr lang="en-US" dirty="0" err="1"/>
              <a:t>bonnes</a:t>
            </a:r>
            <a:r>
              <a:rPr lang="en-US" dirty="0"/>
              <a:t> </a:t>
            </a:r>
            <a:r>
              <a:rPr lang="en-US" dirty="0" err="1"/>
              <a:t>réponses</a:t>
            </a:r>
            <a:r>
              <a:rPr lang="en-US" dirty="0"/>
              <a:t> : </a:t>
            </a:r>
            <a:r>
              <a:rPr lang="en-US" dirty="0" err="1"/>
              <a:t>agriculteur</a:t>
            </a:r>
            <a:r>
              <a:rPr lang="en-US" dirty="0"/>
              <a:t>, </a:t>
            </a:r>
            <a:r>
              <a:rPr lang="en-US" dirty="0" err="1"/>
              <a:t>scientifique</a:t>
            </a:r>
            <a:r>
              <a:rPr lang="en-US" dirty="0"/>
              <a:t>, etc. (</a:t>
            </a:r>
            <a:r>
              <a:rPr lang="en-US" dirty="0" err="1"/>
              <a:t>D’autres</a:t>
            </a:r>
            <a:r>
              <a:rPr lang="en-US" dirty="0"/>
              <a:t> </a:t>
            </a:r>
            <a:r>
              <a:rPr lang="en-US" dirty="0" err="1"/>
              <a:t>bonnes</a:t>
            </a:r>
            <a:r>
              <a:rPr lang="en-US" dirty="0"/>
              <a:t> </a:t>
            </a:r>
            <a:r>
              <a:rPr lang="en-US" dirty="0" err="1"/>
              <a:t>réponses</a:t>
            </a:r>
            <a:r>
              <a:rPr lang="en-US" dirty="0"/>
              <a:t> : chauffeur de camion, </a:t>
            </a:r>
            <a:r>
              <a:rPr lang="en-US" dirty="0" err="1"/>
              <a:t>ingénieur</a:t>
            </a:r>
            <a:r>
              <a:rPr lang="en-US" dirty="0"/>
              <a:t>, </a:t>
            </a:r>
            <a:r>
              <a:rPr lang="en-US" dirty="0" err="1"/>
              <a:t>concepteur</a:t>
            </a:r>
            <a:r>
              <a:rPr lang="en-US" dirty="0"/>
              <a:t>, </a:t>
            </a:r>
            <a:r>
              <a:rPr lang="en-US" dirty="0" err="1"/>
              <a:t>représentant</a:t>
            </a:r>
            <a:r>
              <a:rPr lang="en-US" dirty="0"/>
              <a:t> commercial, et plus!)</a:t>
            </a:r>
          </a:p>
          <a:p>
            <a:endParaRPr lang="en-US" dirty="0"/>
          </a:p>
          <a:p>
            <a:r>
              <a:rPr lang="en-US" dirty="0"/>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43</a:t>
            </a:fld>
            <a:endParaRPr lang="cs-CZ"/>
          </a:p>
        </p:txBody>
      </p:sp>
    </p:spTree>
    <p:extLst>
      <p:ext uri="{BB962C8B-B14F-4D97-AF65-F5344CB8AC3E}">
        <p14:creationId xmlns:p14="http://schemas.microsoft.com/office/powerpoint/2010/main" val="954107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Bonus :   </a:t>
            </a:r>
          </a:p>
          <a:p>
            <a:r>
              <a:rPr lang="en-US" dirty="0"/>
              <a:t>  </a:t>
            </a:r>
          </a:p>
          <a:p>
            <a:r>
              <a:rPr lang="en-US" dirty="0" err="1"/>
              <a:t>Agronome</a:t>
            </a:r>
            <a:r>
              <a:rPr lang="en-US" dirty="0"/>
              <a:t> </a:t>
            </a:r>
            <a:r>
              <a:rPr lang="en-US" dirty="0" err="1"/>
              <a:t>en</a:t>
            </a:r>
            <a:r>
              <a:rPr lang="en-US" dirty="0"/>
              <a:t> productions </a:t>
            </a:r>
            <a:r>
              <a:rPr lang="en-US" dirty="0" err="1"/>
              <a:t>végétales</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46</a:t>
            </a:fld>
            <a:endParaRPr lang="cs-CZ"/>
          </a:p>
        </p:txBody>
      </p:sp>
    </p:spTree>
    <p:extLst>
      <p:ext uri="{BB962C8B-B14F-4D97-AF65-F5344CB8AC3E}">
        <p14:creationId xmlns:p14="http://schemas.microsoft.com/office/powerpoint/2010/main" val="4007532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48</a:t>
            </a:fld>
            <a:endParaRPr lang="cs-CZ"/>
          </a:p>
        </p:txBody>
      </p:sp>
    </p:spTree>
    <p:extLst>
      <p:ext uri="{BB962C8B-B14F-4D97-AF65-F5344CB8AC3E}">
        <p14:creationId xmlns:p14="http://schemas.microsoft.com/office/powerpoint/2010/main" val="5015884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(CACHER CETTE DIAPOSITIVE SI VOUS JOUEZ À LA VERSION RAPIDE)</a:t>
            </a:r>
          </a:p>
          <a:p>
            <a:r>
              <a:rPr lang="en-US"/>
              <a:t>Il est possible d’accumuler 4-5 points par mission.</a:t>
            </a:r>
          </a:p>
          <a:p>
            <a:r>
              <a:rPr lang="en-US"/>
              <a:t>Si plusieurs membres de l’équipe possèdent la même carte Champs d’intérêt, il n’est pas possible d’avoir le même point plusieurs fois. Toutefois, si le même champ d’intérêt apparaît plusieurs fois dans la même mission, l’équipe doit avoir le nombre de joueurs correspondant pour obtenir les points. (P. ex., si la réponse comprend deux cartes Carrières avec le champ d’intérêt CONSTRUIRE, la communauté doit compter deux membres dont le champ d’intérêt est CONSTRUIRE pour obtenir l’ensemble des points).</a:t>
            </a:r>
          </a:p>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580882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Poser la question </a:t>
            </a:r>
            <a:r>
              <a:rPr lang="en-US" dirty="0" err="1"/>
              <a:t>suivante</a:t>
            </a:r>
            <a:r>
              <a:rPr lang="en-US" dirty="0"/>
              <a:t> aux </a:t>
            </a:r>
            <a:r>
              <a:rPr lang="en-US" dirty="0" err="1"/>
              <a:t>élèves</a:t>
            </a:r>
            <a:r>
              <a:rPr lang="en-US" dirty="0"/>
              <a:t> : </a:t>
            </a:r>
            <a:r>
              <a:rPr lang="en-US" dirty="0" err="1"/>
              <a:t>Lorsque</a:t>
            </a:r>
            <a:r>
              <a:rPr lang="en-US" dirty="0"/>
              <a:t> vous </a:t>
            </a:r>
            <a:r>
              <a:rPr lang="en-US" dirty="0" err="1"/>
              <a:t>pensez</a:t>
            </a:r>
            <a:r>
              <a:rPr lang="en-US" dirty="0"/>
              <a:t> à </a:t>
            </a:r>
            <a:r>
              <a:rPr lang="en-US" dirty="0" err="1"/>
              <a:t>votre</a:t>
            </a:r>
            <a:r>
              <a:rPr lang="en-US" dirty="0"/>
              <a:t> future </a:t>
            </a:r>
            <a:r>
              <a:rPr lang="en-US" dirty="0" err="1"/>
              <a:t>carrière</a:t>
            </a:r>
            <a:r>
              <a:rPr lang="en-US" dirty="0"/>
              <a:t>, </a:t>
            </a:r>
            <a:r>
              <a:rPr lang="en-US" dirty="0" err="1"/>
              <a:t>pensez</a:t>
            </a:r>
            <a:r>
              <a:rPr lang="en-US" dirty="0"/>
              <a:t>-vous à </a:t>
            </a:r>
            <a:r>
              <a:rPr lang="en-US" dirty="0" err="1"/>
              <a:t>l'agriculture</a:t>
            </a:r>
            <a:r>
              <a:rPr lang="en-US" dirty="0"/>
              <a:t>?</a:t>
            </a:r>
          </a:p>
          <a:p>
            <a:r>
              <a:rPr lang="en-US" dirty="0" err="1"/>
              <a:t>Peut-être</a:t>
            </a:r>
            <a:r>
              <a:rPr lang="en-US" dirty="0"/>
              <a:t> </a:t>
            </a:r>
            <a:r>
              <a:rPr lang="en-US" dirty="0" err="1"/>
              <a:t>écartez</a:t>
            </a:r>
            <a:r>
              <a:rPr lang="en-US" dirty="0"/>
              <a:t>-vous </a:t>
            </a:r>
            <a:r>
              <a:rPr lang="en-US" dirty="0" err="1"/>
              <a:t>l'idée</a:t>
            </a:r>
            <a:r>
              <a:rPr lang="en-US" dirty="0"/>
              <a:t> </a:t>
            </a:r>
            <a:r>
              <a:rPr lang="en-US" dirty="0" err="1"/>
              <a:t>d'une</a:t>
            </a:r>
            <a:r>
              <a:rPr lang="en-US" dirty="0"/>
              <a:t> </a:t>
            </a:r>
            <a:r>
              <a:rPr lang="en-US" dirty="0" err="1"/>
              <a:t>carrière</a:t>
            </a:r>
            <a:r>
              <a:rPr lang="en-US" dirty="0"/>
              <a:t> </a:t>
            </a:r>
            <a:r>
              <a:rPr lang="en-US" dirty="0" err="1"/>
              <a:t>en</a:t>
            </a:r>
            <a:r>
              <a:rPr lang="en-US" dirty="0"/>
              <a:t> agriculture </a:t>
            </a:r>
            <a:r>
              <a:rPr lang="en-US" dirty="0" err="1"/>
              <a:t>parce</a:t>
            </a:r>
            <a:r>
              <a:rPr lang="en-US" dirty="0"/>
              <a:t> </a:t>
            </a:r>
            <a:r>
              <a:rPr lang="en-US" dirty="0" err="1"/>
              <a:t>que</a:t>
            </a:r>
            <a:r>
              <a:rPr lang="en-US" dirty="0"/>
              <a:t> vous </a:t>
            </a:r>
            <a:r>
              <a:rPr lang="en-US" dirty="0" err="1"/>
              <a:t>pensez</a:t>
            </a:r>
            <a:r>
              <a:rPr lang="en-US" dirty="0"/>
              <a:t> </a:t>
            </a:r>
            <a:r>
              <a:rPr lang="en-US" dirty="0" err="1"/>
              <a:t>que</a:t>
            </a:r>
            <a:r>
              <a:rPr lang="en-US" dirty="0"/>
              <a:t> </a:t>
            </a:r>
            <a:r>
              <a:rPr lang="en-US" dirty="0" err="1"/>
              <a:t>ça</a:t>
            </a:r>
            <a:r>
              <a:rPr lang="en-US" dirty="0"/>
              <a:t> se </a:t>
            </a:r>
            <a:r>
              <a:rPr lang="en-US" dirty="0" err="1"/>
              <a:t>limite</a:t>
            </a:r>
            <a:r>
              <a:rPr lang="en-US" dirty="0"/>
              <a:t> à </a:t>
            </a:r>
            <a:r>
              <a:rPr lang="en-US" dirty="0" err="1"/>
              <a:t>travailler</a:t>
            </a:r>
            <a:r>
              <a:rPr lang="en-US" dirty="0"/>
              <a:t> sur </a:t>
            </a:r>
            <a:r>
              <a:rPr lang="en-US" dirty="0" err="1"/>
              <a:t>une</a:t>
            </a:r>
            <a:r>
              <a:rPr lang="en-US" dirty="0"/>
              <a:t> </a:t>
            </a:r>
            <a:r>
              <a:rPr lang="en-US" dirty="0" err="1"/>
              <a:t>ferme</a:t>
            </a:r>
            <a:r>
              <a:rPr lang="en-US" dirty="0"/>
              <a:t>, </a:t>
            </a:r>
            <a:r>
              <a:rPr lang="en-US" dirty="0" err="1"/>
              <a:t>ou</a:t>
            </a:r>
            <a:r>
              <a:rPr lang="en-US" dirty="0"/>
              <a:t> </a:t>
            </a:r>
            <a:r>
              <a:rPr lang="en-US" dirty="0" err="1"/>
              <a:t>que</a:t>
            </a:r>
            <a:r>
              <a:rPr lang="en-US" dirty="0"/>
              <a:t> le </a:t>
            </a:r>
            <a:r>
              <a:rPr lang="en-US" dirty="0" err="1"/>
              <a:t>salaire</a:t>
            </a:r>
            <a:r>
              <a:rPr lang="en-US" dirty="0"/>
              <a:t> </a:t>
            </a:r>
            <a:r>
              <a:rPr lang="en-US" dirty="0" err="1"/>
              <a:t>n'est</a:t>
            </a:r>
            <a:r>
              <a:rPr lang="en-US" dirty="0"/>
              <a:t> pas très bon, </a:t>
            </a:r>
            <a:r>
              <a:rPr lang="en-US" dirty="0" err="1"/>
              <a:t>ou</a:t>
            </a:r>
            <a:r>
              <a:rPr lang="en-US" dirty="0"/>
              <a:t> </a:t>
            </a:r>
            <a:r>
              <a:rPr lang="en-US" dirty="0" err="1"/>
              <a:t>que</a:t>
            </a:r>
            <a:r>
              <a:rPr lang="en-US" dirty="0"/>
              <a:t> le travail est très </a:t>
            </a:r>
            <a:r>
              <a:rPr lang="en-US" dirty="0" err="1"/>
              <a:t>manuel</a:t>
            </a:r>
            <a:r>
              <a:rPr lang="en-US" dirty="0"/>
              <a:t> et difficile.</a:t>
            </a:r>
          </a:p>
          <a:p>
            <a:r>
              <a:rPr lang="en-US" dirty="0"/>
              <a:t>En fait, il y a </a:t>
            </a:r>
            <a:r>
              <a:rPr lang="en-US" dirty="0" err="1"/>
              <a:t>une</a:t>
            </a:r>
            <a:r>
              <a:rPr lang="en-US" dirty="0"/>
              <a:t> grande </a:t>
            </a:r>
            <a:r>
              <a:rPr lang="en-US" dirty="0" err="1"/>
              <a:t>diversité</a:t>
            </a:r>
            <a:r>
              <a:rPr lang="en-US" dirty="0"/>
              <a:t> de </a:t>
            </a:r>
            <a:r>
              <a:rPr lang="en-US" dirty="0" err="1"/>
              <a:t>carrières</a:t>
            </a:r>
            <a:r>
              <a:rPr lang="en-US" dirty="0"/>
              <a:t> dans le </a:t>
            </a:r>
            <a:r>
              <a:rPr lang="en-US" dirty="0" err="1"/>
              <a:t>secteur</a:t>
            </a:r>
            <a:r>
              <a:rPr lang="en-US" dirty="0"/>
              <a:t> de </a:t>
            </a:r>
            <a:r>
              <a:rPr lang="en-US" dirty="0" err="1"/>
              <a:t>l'agriculture</a:t>
            </a:r>
            <a:r>
              <a:rPr lang="en-US" dirty="0"/>
              <a:t>. Les </a:t>
            </a:r>
            <a:r>
              <a:rPr lang="en-US" dirty="0" err="1"/>
              <a:t>emplois</a:t>
            </a:r>
            <a:r>
              <a:rPr lang="en-US" dirty="0"/>
              <a:t> </a:t>
            </a:r>
            <a:r>
              <a:rPr lang="en-US" dirty="0" err="1"/>
              <a:t>en</a:t>
            </a:r>
            <a:r>
              <a:rPr lang="en-US" dirty="0"/>
              <a:t> agriculture </a:t>
            </a:r>
            <a:r>
              <a:rPr lang="en-US" dirty="0" err="1"/>
              <a:t>sont</a:t>
            </a:r>
            <a:r>
              <a:rPr lang="en-US" dirty="0"/>
              <a:t> </a:t>
            </a:r>
            <a:r>
              <a:rPr lang="en-US" dirty="0" err="1"/>
              <a:t>variés</a:t>
            </a:r>
            <a:r>
              <a:rPr lang="en-US" dirty="0"/>
              <a:t> et </a:t>
            </a:r>
            <a:r>
              <a:rPr lang="en-US" dirty="0" err="1"/>
              <a:t>couvrent</a:t>
            </a:r>
            <a:r>
              <a:rPr lang="en-US" dirty="0"/>
              <a:t> </a:t>
            </a:r>
            <a:r>
              <a:rPr lang="en-US" dirty="0" err="1"/>
              <a:t>différents</a:t>
            </a:r>
            <a:r>
              <a:rPr lang="en-US" dirty="0"/>
              <a:t> </a:t>
            </a:r>
            <a:r>
              <a:rPr lang="en-US" dirty="0" err="1"/>
              <a:t>secteurs</a:t>
            </a:r>
            <a:r>
              <a:rPr lang="en-US" dirty="0"/>
              <a:t> (p. ex. sciences, métiers </a:t>
            </a:r>
            <a:r>
              <a:rPr lang="en-US" dirty="0" err="1"/>
              <a:t>manuels</a:t>
            </a:r>
            <a:r>
              <a:rPr lang="en-US" dirty="0"/>
              <a:t>, droit, arts).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(Si la </a:t>
            </a:r>
            <a:r>
              <a:rPr lang="en-US" dirty="0" err="1"/>
              <a:t>présentation</a:t>
            </a:r>
            <a:r>
              <a:rPr lang="en-US" dirty="0"/>
              <a:t> est </a:t>
            </a:r>
            <a:r>
              <a:rPr lang="en-US" dirty="0" err="1"/>
              <a:t>faite</a:t>
            </a:r>
            <a:r>
              <a:rPr lang="en-US" dirty="0"/>
              <a:t> par un animateur externe </a:t>
            </a:r>
            <a:r>
              <a:rPr lang="en-US" dirty="0" err="1"/>
              <a:t>seulement</a:t>
            </a:r>
            <a:r>
              <a:rPr lang="en-US" dirty="0"/>
              <a:t>) - </a:t>
            </a:r>
            <a:r>
              <a:rPr lang="en-US" dirty="0" err="1"/>
              <a:t>Présentez</a:t>
            </a:r>
            <a:r>
              <a:rPr lang="en-US" dirty="0"/>
              <a:t>-vous et </a:t>
            </a:r>
            <a:r>
              <a:rPr lang="en-US" dirty="0" err="1"/>
              <a:t>expliquez</a:t>
            </a:r>
            <a:r>
              <a:rPr lang="en-US" dirty="0"/>
              <a:t> </a:t>
            </a:r>
            <a:r>
              <a:rPr lang="en-US" dirty="0" err="1"/>
              <a:t>rapidement</a:t>
            </a:r>
            <a:r>
              <a:rPr lang="en-US" dirty="0"/>
              <a:t> </a:t>
            </a:r>
            <a:r>
              <a:rPr lang="en-US" dirty="0" err="1"/>
              <a:t>votre</a:t>
            </a:r>
            <a:r>
              <a:rPr lang="en-US" dirty="0"/>
              <a:t> implication/</a:t>
            </a:r>
            <a:r>
              <a:rPr lang="en-US" dirty="0" err="1"/>
              <a:t>cheminement</a:t>
            </a:r>
            <a:r>
              <a:rPr lang="en-US" dirty="0"/>
              <a:t> dans le </a:t>
            </a:r>
            <a:r>
              <a:rPr lang="en-US" dirty="0" err="1"/>
              <a:t>domaine</a:t>
            </a:r>
            <a:r>
              <a:rPr lang="en-US" dirty="0"/>
              <a:t> </a:t>
            </a:r>
            <a:r>
              <a:rPr lang="en-US" dirty="0" err="1"/>
              <a:t>agricole</a:t>
            </a:r>
            <a:r>
              <a:rPr lang="en-US" dirty="0"/>
              <a:t>.</a:t>
            </a:r>
          </a:p>
          <a:p>
            <a:pPr marL="171450" indent="-171450">
              <a:buFontTx/>
              <a:buChar char="-"/>
            </a:pPr>
            <a:r>
              <a:rPr lang="en-US" dirty="0"/>
              <a:t>* Données 2026 – ONU.</a:t>
            </a:r>
          </a:p>
          <a:p>
            <a:pPr marL="171450" indent="-171450">
              <a:buFontTx/>
              <a:buChar char="-"/>
            </a:pPr>
            <a:r>
              <a:rPr lang="en-US" dirty="0"/>
              <a:t>** Données 2024 – Agriculture et </a:t>
            </a:r>
            <a:r>
              <a:rPr lang="en-US" dirty="0" err="1"/>
              <a:t>Agroalimentaire</a:t>
            </a:r>
            <a:r>
              <a:rPr lang="en-US" dirty="0"/>
              <a:t> Canada</a:t>
            </a:r>
          </a:p>
          <a:p>
            <a:pPr marL="171450" indent="-171450">
              <a:buFontTx/>
              <a:buChar char="-"/>
            </a:pPr>
            <a:r>
              <a:rPr lang="en-US" dirty="0"/>
              <a:t>*** Données 2024 – </a:t>
            </a:r>
            <a:r>
              <a:rPr lang="en-US" dirty="0" err="1"/>
              <a:t>Statistiques</a:t>
            </a:r>
            <a:r>
              <a:rPr lang="en-US" dirty="0"/>
              <a:t> Canada</a:t>
            </a:r>
          </a:p>
          <a:p>
            <a:pPr marL="171450" indent="-171450">
              <a:buFont typeface="Arial" panose="020B0604020202020204" pitchFamily="34" charset="0"/>
              <a:buChar char="•"/>
            </a:pPr>
            <a:endParaRPr lang="en-US" dirty="0"/>
          </a:p>
          <a:p>
            <a:r>
              <a:rPr lang="en-US" dirty="0"/>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Une </a:t>
            </a:r>
            <a:r>
              <a:rPr lang="en-US" dirty="0" err="1"/>
              <a:t>fois</a:t>
            </a:r>
            <a:r>
              <a:rPr lang="en-US" dirty="0"/>
              <a:t> </a:t>
            </a:r>
            <a:r>
              <a:rPr lang="en-US" dirty="0" err="1"/>
              <a:t>que</a:t>
            </a:r>
            <a:r>
              <a:rPr lang="en-US" dirty="0"/>
              <a:t> les </a:t>
            </a:r>
            <a:r>
              <a:rPr lang="en-US" dirty="0" err="1"/>
              <a:t>élèves</a:t>
            </a:r>
            <a:r>
              <a:rPr lang="en-US" dirty="0"/>
              <a:t> </a:t>
            </a:r>
            <a:r>
              <a:rPr lang="en-US" dirty="0" err="1"/>
              <a:t>ont</a:t>
            </a:r>
            <a:r>
              <a:rPr lang="en-US" dirty="0"/>
              <a:t> </a:t>
            </a:r>
            <a:r>
              <a:rPr lang="en-US" dirty="0" err="1"/>
              <a:t>formé</a:t>
            </a:r>
            <a:r>
              <a:rPr lang="en-US" dirty="0"/>
              <a:t> </a:t>
            </a:r>
            <a:r>
              <a:rPr lang="en-US" dirty="0" err="1"/>
              <a:t>leurs</a:t>
            </a:r>
            <a:r>
              <a:rPr lang="en-US" dirty="0"/>
              <a:t> </a:t>
            </a:r>
            <a:r>
              <a:rPr lang="en-US" dirty="0" err="1"/>
              <a:t>groupes</a:t>
            </a:r>
            <a:r>
              <a:rPr lang="en-US" dirty="0"/>
              <a:t>, </a:t>
            </a:r>
            <a:r>
              <a:rPr lang="en-US" dirty="0" err="1"/>
              <a:t>informez</a:t>
            </a:r>
            <a:r>
              <a:rPr lang="en-US" dirty="0"/>
              <a:t>-les </a:t>
            </a:r>
            <a:r>
              <a:rPr lang="en-US" dirty="0" err="1"/>
              <a:t>que</a:t>
            </a:r>
            <a:r>
              <a:rPr lang="en-US" dirty="0"/>
              <a:t> </a:t>
            </a:r>
            <a:r>
              <a:rPr lang="en-US" dirty="0" err="1"/>
              <a:t>chaque</a:t>
            </a:r>
            <a:r>
              <a:rPr lang="en-US" dirty="0"/>
              <a:t> </a:t>
            </a:r>
            <a:r>
              <a:rPr lang="en-US" dirty="0" err="1"/>
              <a:t>groupe</a:t>
            </a:r>
            <a:r>
              <a:rPr lang="en-US" dirty="0"/>
              <a:t> </a:t>
            </a:r>
            <a:r>
              <a:rPr lang="en-US" dirty="0" err="1"/>
              <a:t>représente</a:t>
            </a:r>
            <a:r>
              <a:rPr lang="en-US" dirty="0"/>
              <a:t> </a:t>
            </a:r>
            <a:r>
              <a:rPr lang="en-US" dirty="0" err="1"/>
              <a:t>une</a:t>
            </a:r>
            <a:r>
              <a:rPr lang="en-US" dirty="0"/>
              <a:t> </a:t>
            </a:r>
            <a:r>
              <a:rPr lang="en-US" dirty="0" err="1"/>
              <a:t>communauté</a:t>
            </a:r>
            <a:r>
              <a:rPr lang="en-US" dirty="0"/>
              <a:t>, </a:t>
            </a:r>
            <a:r>
              <a:rPr lang="en-US" dirty="0" err="1"/>
              <a:t>comme</a:t>
            </a:r>
            <a:r>
              <a:rPr lang="en-US" dirty="0"/>
              <a:t> un village, un quartier </a:t>
            </a:r>
            <a:r>
              <a:rPr lang="en-US" dirty="0" err="1"/>
              <a:t>ou</a:t>
            </a:r>
            <a:r>
              <a:rPr lang="en-US" dirty="0"/>
              <a:t> </a:t>
            </a:r>
            <a:r>
              <a:rPr lang="en-US" dirty="0" err="1"/>
              <a:t>une</a:t>
            </a:r>
            <a:r>
              <a:rPr lang="en-US" dirty="0"/>
              <a:t> </a:t>
            </a:r>
            <a:r>
              <a:rPr lang="en-US" dirty="0" err="1"/>
              <a:t>ville</a:t>
            </a:r>
            <a:r>
              <a:rPr lang="en-US" dirty="0"/>
              <a:t>.</a:t>
            </a:r>
          </a:p>
          <a:p>
            <a:r>
              <a:rPr lang="en-US" dirty="0"/>
              <a:t> </a:t>
            </a:r>
            <a:r>
              <a:rPr lang="en-US" dirty="0" err="1"/>
              <a:t>Demandez-leur</a:t>
            </a:r>
            <a:r>
              <a:rPr lang="en-US" dirty="0"/>
              <a:t> de </a:t>
            </a:r>
            <a:r>
              <a:rPr lang="en-US" dirty="0" err="1"/>
              <a:t>trouver</a:t>
            </a:r>
            <a:r>
              <a:rPr lang="en-US" dirty="0"/>
              <a:t> un nom pour </a:t>
            </a:r>
            <a:r>
              <a:rPr lang="en-US" dirty="0" err="1"/>
              <a:t>leur</a:t>
            </a:r>
            <a:r>
              <a:rPr lang="en-US" dirty="0"/>
              <a:t> </a:t>
            </a:r>
            <a:r>
              <a:rPr lang="en-US" dirty="0" err="1"/>
              <a:t>communauté</a:t>
            </a:r>
            <a:r>
              <a:rPr lang="en-US" dirty="0"/>
              <a:t>.</a:t>
            </a:r>
          </a:p>
          <a:p>
            <a:r>
              <a:rPr lang="en-US" dirty="0"/>
              <a:t> </a:t>
            </a:r>
            <a:r>
              <a:rPr lang="en-US" dirty="0" err="1"/>
              <a:t>Inscrivez</a:t>
            </a:r>
            <a:r>
              <a:rPr lang="en-US" dirty="0"/>
              <a:t> les noms des </a:t>
            </a:r>
            <a:r>
              <a:rPr lang="en-US" dirty="0" err="1"/>
              <a:t>communautés</a:t>
            </a:r>
            <a:r>
              <a:rPr lang="en-US" dirty="0"/>
              <a:t> au tableau pour noter les </a:t>
            </a:r>
            <a:r>
              <a:rPr lang="en-US" dirty="0" err="1"/>
              <a:t>pointages</a:t>
            </a:r>
            <a:r>
              <a:rPr lang="en-US" dirty="0"/>
              <a:t>.</a:t>
            </a:r>
          </a:p>
          <a:p>
            <a:endParaRPr lang="en-US" dirty="0"/>
          </a:p>
          <a:p>
            <a:r>
              <a:rPr lang="en-US" dirty="0"/>
              <a:t>Donner un </a:t>
            </a:r>
            <a:r>
              <a:rPr lang="en-US" dirty="0" err="1"/>
              <a:t>paquet</a:t>
            </a:r>
            <a:r>
              <a:rPr lang="en-US" dirty="0"/>
              <a:t> de </a:t>
            </a:r>
            <a:r>
              <a:rPr lang="en-US" dirty="0" err="1"/>
              <a:t>cartes</a:t>
            </a:r>
            <a:r>
              <a:rPr lang="en-US" dirty="0"/>
              <a:t> </a:t>
            </a:r>
            <a:r>
              <a:rPr lang="en-US" dirty="0" err="1"/>
              <a:t>Carrières</a:t>
            </a:r>
            <a:r>
              <a:rPr lang="en-US" dirty="0"/>
              <a:t> à </a:t>
            </a:r>
            <a:r>
              <a:rPr lang="en-US" dirty="0" err="1"/>
              <a:t>chaque</a:t>
            </a:r>
            <a:r>
              <a:rPr lang="en-US" dirty="0"/>
              <a:t> </a:t>
            </a:r>
            <a:r>
              <a:rPr lang="en-US" dirty="0" err="1"/>
              <a:t>communauté</a:t>
            </a:r>
            <a:r>
              <a:rPr lang="en-US" dirty="0"/>
              <a:t>. Accorder aux </a:t>
            </a:r>
            <a:r>
              <a:rPr lang="en-US" dirty="0" err="1"/>
              <a:t>élèves</a:t>
            </a:r>
            <a:r>
              <a:rPr lang="en-US" dirty="0"/>
              <a:t> le temps de prendre </a:t>
            </a:r>
            <a:r>
              <a:rPr lang="en-US" dirty="0" err="1"/>
              <a:t>connaissance</a:t>
            </a:r>
            <a:r>
              <a:rPr lang="en-US" dirty="0"/>
              <a:t> des </a:t>
            </a:r>
            <a:r>
              <a:rPr lang="en-US" dirty="0" err="1"/>
              <a:t>cartes</a:t>
            </a:r>
            <a:r>
              <a:rPr lang="en-US" dirty="0"/>
              <a:t> </a:t>
            </a:r>
            <a:r>
              <a:rPr lang="en-US" dirty="0" err="1"/>
              <a:t>Carrières</a:t>
            </a:r>
            <a:r>
              <a:rPr lang="en-US" dirty="0"/>
              <a:t> avant de commencer le jeu.</a:t>
            </a:r>
          </a:p>
          <a:p>
            <a:r>
              <a:rPr lang="en-US" dirty="0"/>
              <a:t> </a:t>
            </a:r>
          </a:p>
          <a:p>
            <a:r>
              <a:rPr lang="en-US" dirty="0"/>
              <a:t>IDÉE : </a:t>
            </a:r>
            <a:r>
              <a:rPr lang="en-US" dirty="0" err="1"/>
              <a:t>Diviser</a:t>
            </a:r>
            <a:r>
              <a:rPr lang="en-US" dirty="0"/>
              <a:t> le </a:t>
            </a:r>
            <a:r>
              <a:rPr lang="en-US" dirty="0" err="1"/>
              <a:t>paquet</a:t>
            </a:r>
            <a:r>
              <a:rPr lang="en-US" dirty="0"/>
              <a:t> de </a:t>
            </a:r>
            <a:r>
              <a:rPr lang="en-US" dirty="0" err="1"/>
              <a:t>cartes</a:t>
            </a:r>
            <a:r>
              <a:rPr lang="en-US" dirty="0"/>
              <a:t> entre les </a:t>
            </a:r>
            <a:r>
              <a:rPr lang="en-US" dirty="0" err="1"/>
              <a:t>membres</a:t>
            </a:r>
            <a:r>
              <a:rPr lang="en-US" dirty="0"/>
              <a:t> de la </a:t>
            </a:r>
            <a:r>
              <a:rPr lang="en-US" dirty="0" err="1"/>
              <a:t>communauté</a:t>
            </a:r>
            <a:r>
              <a:rPr lang="en-US" dirty="0"/>
              <a:t> pour </a:t>
            </a:r>
            <a:r>
              <a:rPr lang="en-US" dirty="0" err="1"/>
              <a:t>que</a:t>
            </a:r>
            <a:r>
              <a:rPr lang="en-US" dirty="0"/>
              <a:t> </a:t>
            </a:r>
            <a:r>
              <a:rPr lang="en-US" dirty="0" err="1"/>
              <a:t>chaque</a:t>
            </a:r>
            <a:r>
              <a:rPr lang="en-US" dirty="0"/>
              <a:t> </a:t>
            </a:r>
            <a:r>
              <a:rPr lang="en-US" dirty="0" err="1"/>
              <a:t>membre</a:t>
            </a:r>
            <a:r>
              <a:rPr lang="en-US" dirty="0"/>
              <a:t> </a:t>
            </a:r>
            <a:r>
              <a:rPr lang="en-US" dirty="0" err="1"/>
              <a:t>soit</a:t>
            </a:r>
            <a:r>
              <a:rPr lang="en-US" dirty="0"/>
              <a:t> </a:t>
            </a:r>
            <a:r>
              <a:rPr lang="en-US" dirty="0" err="1"/>
              <a:t>responsable</a:t>
            </a:r>
            <a:r>
              <a:rPr lang="en-US" dirty="0"/>
              <a:t> de </a:t>
            </a:r>
            <a:r>
              <a:rPr lang="en-US" dirty="0" err="1"/>
              <a:t>ses</a:t>
            </a:r>
            <a:r>
              <a:rPr lang="en-US" dirty="0"/>
              <a:t> </a:t>
            </a:r>
            <a:r>
              <a:rPr lang="en-US" dirty="0" err="1"/>
              <a:t>propres</a:t>
            </a:r>
            <a:r>
              <a:rPr lang="en-US" dirty="0"/>
              <a:t> </a:t>
            </a:r>
            <a:r>
              <a:rPr lang="en-US" dirty="0" err="1"/>
              <a:t>cartes</a:t>
            </a:r>
            <a:r>
              <a:rPr lang="en-US" dirty="0"/>
              <a:t>.</a:t>
            </a:r>
          </a:p>
          <a:p>
            <a:r>
              <a:rPr lang="en-US" dirty="0"/>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7.pn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56.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3.png"/><Relationship Id="rId7" Type="http://schemas.openxmlformats.org/officeDocument/2006/relationships/image" Target="../media/image43.svg"/><Relationship Id="rId12"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67.png"/><Relationship Id="rId5" Type="http://schemas.openxmlformats.org/officeDocument/2006/relationships/image" Target="../media/image46.png"/><Relationship Id="rId10" Type="http://schemas.openxmlformats.org/officeDocument/2006/relationships/image" Target="../media/image66.png"/><Relationship Id="rId4" Type="http://schemas.openxmlformats.org/officeDocument/2006/relationships/image" Target="../media/image56.png"/><Relationship Id="rId9"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70.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45.svg"/><Relationship Id="rId5" Type="http://schemas.openxmlformats.org/officeDocument/2006/relationships/image" Target="../media/image57.png"/><Relationship Id="rId10" Type="http://schemas.openxmlformats.org/officeDocument/2006/relationships/image" Target="../media/image44.png"/><Relationship Id="rId4" Type="http://schemas.openxmlformats.org/officeDocument/2006/relationships/image" Target="../media/image65.png"/><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74.png"/><Relationship Id="rId10" Type="http://schemas.openxmlformats.org/officeDocument/2006/relationships/image" Target="../media/image76.png"/><Relationship Id="rId4" Type="http://schemas.openxmlformats.org/officeDocument/2006/relationships/image" Target="../media/image73.pn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https://www.monemploi.com/riasec" TargetMode="Externa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7.png"/><Relationship Id="rId10" Type="http://schemas.openxmlformats.org/officeDocument/2006/relationships/image" Target="../media/image76.png"/><Relationship Id="rId4" Type="http://schemas.openxmlformats.org/officeDocument/2006/relationships/image" Target="../media/image81.png"/><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6.pn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45.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44.png"/><Relationship Id="rId5" Type="http://schemas.openxmlformats.org/officeDocument/2006/relationships/image" Target="../media/image43.svg"/><Relationship Id="rId10" Type="http://schemas.openxmlformats.org/officeDocument/2006/relationships/image" Target="../media/image50.png"/><Relationship Id="rId4" Type="http://schemas.openxmlformats.org/officeDocument/2006/relationships/image" Target="../media/image42.png"/><Relationship Id="rId9"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57.png"/><Relationship Id="rId5" Type="http://schemas.openxmlformats.org/officeDocument/2006/relationships/image" Target="../media/image44.png"/><Relationship Id="rId10" Type="http://schemas.openxmlformats.org/officeDocument/2006/relationships/image" Target="../media/image86.png"/><Relationship Id="rId4" Type="http://schemas.openxmlformats.org/officeDocument/2006/relationships/image" Target="../media/image46.png"/><Relationship Id="rId9"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6.png"/><Relationship Id="rId7"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76.pn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56.png"/><Relationship Id="rId7" Type="http://schemas.openxmlformats.org/officeDocument/2006/relationships/image" Target="../media/image63.png"/><Relationship Id="rId12"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82.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6.png"/><Relationship Id="rId7"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5.svg"/><Relationship Id="rId10" Type="http://schemas.openxmlformats.org/officeDocument/2006/relationships/image" Target="../media/image56.png"/><Relationship Id="rId4" Type="http://schemas.openxmlformats.org/officeDocument/2006/relationships/image" Target="../media/image44.png"/><Relationship Id="rId9" Type="http://schemas.openxmlformats.org/officeDocument/2006/relationships/image" Target="../media/image67.png"/></Relationships>
</file>

<file path=ppt/slides/_rels/slide4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47.png"/><Relationship Id="rId12"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6.png"/><Relationship Id="rId5" Type="http://schemas.openxmlformats.org/officeDocument/2006/relationships/image" Target="../media/image57.png"/><Relationship Id="rId10"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87.png"/><Relationship Id="rId1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hyperlink" Target="https://thinkag.ca/en-ca/"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1.jpeg"/><Relationship Id="rId7"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73000"/>
            </a:blip>
            <a:stretch>
              <a:fillRect l="-1000" r="-1000"/>
            </a:stretch>
          </a:blipFill>
        </p:spPr>
        <p:txBody>
          <a:bodyPr/>
          <a:lstStyle/>
          <a:p>
            <a:endParaRPr lang="fr-CA"/>
          </a:p>
        </p:txBody>
      </p:sp>
      <p:grpSp>
        <p:nvGrpSpPr>
          <p:cNvPr id="3" name="Group 3"/>
          <p:cNvGrpSpPr/>
          <p:nvPr/>
        </p:nvGrpSpPr>
        <p:grpSpPr>
          <a:xfrm>
            <a:off x="15878175" y="8040460"/>
            <a:ext cx="2128157" cy="2128156"/>
            <a:chOff x="0" y="0"/>
            <a:chExt cx="2837542" cy="2837542"/>
          </a:xfrm>
        </p:grpSpPr>
        <p:sp>
          <p:nvSpPr>
            <p:cNvPr id="4" name="Freeform 4"/>
            <p:cNvSpPr/>
            <p:nvPr/>
          </p:nvSpPr>
          <p:spPr>
            <a:xfrm>
              <a:off x="12700" y="12700"/>
              <a:ext cx="2812161" cy="2812161"/>
            </a:xfrm>
            <a:custGeom>
              <a:avLst/>
              <a:gdLst/>
              <a:ahLst/>
              <a:cxnLst/>
              <a:rect l="l" t="t" r="r" b="b"/>
              <a:pathLst>
                <a:path w="2812161" h="2812161">
                  <a:moveTo>
                    <a:pt x="0" y="0"/>
                  </a:moveTo>
                  <a:lnTo>
                    <a:pt x="2812161" y="0"/>
                  </a:lnTo>
                  <a:lnTo>
                    <a:pt x="2812161" y="2812161"/>
                  </a:lnTo>
                  <a:lnTo>
                    <a:pt x="0" y="2812161"/>
                  </a:lnTo>
                  <a:close/>
                </a:path>
              </a:pathLst>
            </a:custGeom>
            <a:solidFill>
              <a:srgbClr val="FFFFFF"/>
            </a:solidFill>
          </p:spPr>
          <p:txBody>
            <a:bodyPr/>
            <a:lstStyle/>
            <a:p>
              <a:endParaRPr lang="fr-CA"/>
            </a:p>
          </p:txBody>
        </p:sp>
        <p:sp>
          <p:nvSpPr>
            <p:cNvPr id="5" name="Freeform 5"/>
            <p:cNvSpPr/>
            <p:nvPr/>
          </p:nvSpPr>
          <p:spPr>
            <a:xfrm>
              <a:off x="0" y="0"/>
              <a:ext cx="2837561" cy="2837561"/>
            </a:xfrm>
            <a:custGeom>
              <a:avLst/>
              <a:gdLst/>
              <a:ahLst/>
              <a:cxnLst/>
              <a:rect l="l" t="t" r="r" b="b"/>
              <a:pathLst>
                <a:path w="2837561" h="2837561">
                  <a:moveTo>
                    <a:pt x="12700" y="0"/>
                  </a:moveTo>
                  <a:lnTo>
                    <a:pt x="2824861" y="0"/>
                  </a:lnTo>
                  <a:cubicBezTo>
                    <a:pt x="2831846" y="0"/>
                    <a:pt x="2837561" y="5715"/>
                    <a:pt x="2837561" y="12700"/>
                  </a:cubicBezTo>
                  <a:lnTo>
                    <a:pt x="2837561" y="2824861"/>
                  </a:lnTo>
                  <a:cubicBezTo>
                    <a:pt x="2837561" y="2831846"/>
                    <a:pt x="2831846" y="2837561"/>
                    <a:pt x="2824861" y="2837561"/>
                  </a:cubicBezTo>
                  <a:lnTo>
                    <a:pt x="12700" y="2837561"/>
                  </a:lnTo>
                  <a:cubicBezTo>
                    <a:pt x="5715" y="2837561"/>
                    <a:pt x="0" y="2831846"/>
                    <a:pt x="0" y="2824861"/>
                  </a:cubicBezTo>
                  <a:lnTo>
                    <a:pt x="0" y="12700"/>
                  </a:lnTo>
                  <a:cubicBezTo>
                    <a:pt x="0" y="5715"/>
                    <a:pt x="5715" y="0"/>
                    <a:pt x="12700" y="0"/>
                  </a:cubicBezTo>
                  <a:moveTo>
                    <a:pt x="12700" y="25400"/>
                  </a:moveTo>
                  <a:lnTo>
                    <a:pt x="12700" y="12700"/>
                  </a:lnTo>
                  <a:lnTo>
                    <a:pt x="25400" y="12700"/>
                  </a:lnTo>
                  <a:lnTo>
                    <a:pt x="25400" y="2824861"/>
                  </a:lnTo>
                  <a:lnTo>
                    <a:pt x="12700" y="2824861"/>
                  </a:lnTo>
                  <a:lnTo>
                    <a:pt x="12700" y="2812161"/>
                  </a:lnTo>
                  <a:lnTo>
                    <a:pt x="2824861" y="2812161"/>
                  </a:lnTo>
                  <a:lnTo>
                    <a:pt x="2824861" y="2824861"/>
                  </a:lnTo>
                  <a:lnTo>
                    <a:pt x="2812161" y="2824861"/>
                  </a:lnTo>
                  <a:lnTo>
                    <a:pt x="2812161" y="12700"/>
                  </a:lnTo>
                  <a:lnTo>
                    <a:pt x="2824861" y="12700"/>
                  </a:lnTo>
                  <a:lnTo>
                    <a:pt x="2824861" y="25400"/>
                  </a:lnTo>
                  <a:lnTo>
                    <a:pt x="12700" y="25400"/>
                  </a:lnTo>
                  <a:close/>
                </a:path>
              </a:pathLst>
            </a:custGeom>
            <a:solidFill>
              <a:srgbClr val="FFFFFF"/>
            </a:solidFill>
          </p:spPr>
          <p:txBody>
            <a:bodyPr/>
            <a:lstStyle/>
            <a:p>
              <a:endParaRPr lang="fr-CA"/>
            </a:p>
          </p:txBody>
        </p:sp>
      </p:grpSp>
      <p:sp>
        <p:nvSpPr>
          <p:cNvPr id="6" name="Freeform 6"/>
          <p:cNvSpPr/>
          <p:nvPr/>
        </p:nvSpPr>
        <p:spPr>
          <a:xfrm>
            <a:off x="15883715" y="8052166"/>
            <a:ext cx="2110372" cy="2110372"/>
          </a:xfrm>
          <a:custGeom>
            <a:avLst/>
            <a:gdLst/>
            <a:ahLst/>
            <a:cxnLst/>
            <a:rect l="l" t="t" r="r" b="b"/>
            <a:pathLst>
              <a:path w="2110372" h="2110372">
                <a:moveTo>
                  <a:pt x="0" y="0"/>
                </a:moveTo>
                <a:lnTo>
                  <a:pt x="2110372" y="0"/>
                </a:lnTo>
                <a:lnTo>
                  <a:pt x="2110372" y="2110373"/>
                </a:lnTo>
                <a:lnTo>
                  <a:pt x="0" y="2110373"/>
                </a:lnTo>
                <a:lnTo>
                  <a:pt x="0" y="0"/>
                </a:lnTo>
                <a:close/>
              </a:path>
            </a:pathLst>
          </a:custGeom>
          <a:blipFill>
            <a:blip r:embed="rId4"/>
            <a:stretch>
              <a:fillRect/>
            </a:stretch>
          </a:blipFill>
        </p:spPr>
        <p:txBody>
          <a:bodyPr/>
          <a:lstStyle/>
          <a:p>
            <a:endParaRPr lang="fr-CA"/>
          </a:p>
        </p:txBody>
      </p:sp>
      <p:sp>
        <p:nvSpPr>
          <p:cNvPr id="7" name="Freeform 7"/>
          <p:cNvSpPr/>
          <p:nvPr/>
        </p:nvSpPr>
        <p:spPr>
          <a:xfrm>
            <a:off x="8735778" y="1278975"/>
            <a:ext cx="6032319" cy="1395111"/>
          </a:xfrm>
          <a:custGeom>
            <a:avLst/>
            <a:gdLst/>
            <a:ahLst/>
            <a:cxnLst/>
            <a:rect l="l" t="t" r="r" b="b"/>
            <a:pathLst>
              <a:path w="6032319" h="1395111">
                <a:moveTo>
                  <a:pt x="0" y="0"/>
                </a:moveTo>
                <a:lnTo>
                  <a:pt x="6032319" y="0"/>
                </a:lnTo>
                <a:lnTo>
                  <a:pt x="6032319" y="1395111"/>
                </a:lnTo>
                <a:lnTo>
                  <a:pt x="0" y="1395111"/>
                </a:lnTo>
                <a:lnTo>
                  <a:pt x="0" y="0"/>
                </a:lnTo>
                <a:close/>
              </a:path>
            </a:pathLst>
          </a:custGeom>
          <a:blipFill>
            <a:blip r:embed="rId5"/>
            <a:stretch>
              <a:fillRect/>
            </a:stretch>
          </a:blipFill>
        </p:spPr>
        <p:txBody>
          <a:bodyPr/>
          <a:lstStyle/>
          <a:p>
            <a:endParaRPr lang="fr-CA"/>
          </a:p>
        </p:txBody>
      </p:sp>
      <p:sp>
        <p:nvSpPr>
          <p:cNvPr id="8" name="Freeform 8"/>
          <p:cNvSpPr/>
          <p:nvPr/>
        </p:nvSpPr>
        <p:spPr>
          <a:xfrm>
            <a:off x="13767814" y="8260574"/>
            <a:ext cx="2000564" cy="1898518"/>
          </a:xfrm>
          <a:custGeom>
            <a:avLst/>
            <a:gdLst/>
            <a:ahLst/>
            <a:cxnLst/>
            <a:rect l="l" t="t" r="r" b="b"/>
            <a:pathLst>
              <a:path w="2000564" h="1898518">
                <a:moveTo>
                  <a:pt x="0" y="0"/>
                </a:moveTo>
                <a:lnTo>
                  <a:pt x="2000564" y="0"/>
                </a:lnTo>
                <a:lnTo>
                  <a:pt x="2000564" y="1898518"/>
                </a:lnTo>
                <a:lnTo>
                  <a:pt x="0" y="1898518"/>
                </a:lnTo>
                <a:lnTo>
                  <a:pt x="0" y="0"/>
                </a:lnTo>
                <a:close/>
              </a:path>
            </a:pathLst>
          </a:custGeom>
          <a:blipFill>
            <a:blip r:embed="rId6"/>
            <a:stretch>
              <a:fillRect/>
            </a:stretch>
          </a:blipFill>
        </p:spPr>
        <p:txBody>
          <a:bodyPr/>
          <a:lstStyle/>
          <a:p>
            <a:endParaRPr lang="fr-CA"/>
          </a:p>
        </p:txBody>
      </p:sp>
      <p:sp>
        <p:nvSpPr>
          <p:cNvPr id="9" name="Freeform 9"/>
          <p:cNvSpPr/>
          <p:nvPr/>
        </p:nvSpPr>
        <p:spPr>
          <a:xfrm>
            <a:off x="14949070" y="516366"/>
            <a:ext cx="2695203" cy="2157720"/>
          </a:xfrm>
          <a:custGeom>
            <a:avLst/>
            <a:gdLst/>
            <a:ahLst/>
            <a:cxnLst/>
            <a:rect l="l" t="t" r="r" b="b"/>
            <a:pathLst>
              <a:path w="2695203" h="2157720">
                <a:moveTo>
                  <a:pt x="0" y="0"/>
                </a:moveTo>
                <a:lnTo>
                  <a:pt x="2695204" y="0"/>
                </a:lnTo>
                <a:lnTo>
                  <a:pt x="2695204" y="2157720"/>
                </a:lnTo>
                <a:lnTo>
                  <a:pt x="0" y="2157720"/>
                </a:lnTo>
                <a:lnTo>
                  <a:pt x="0" y="0"/>
                </a:lnTo>
                <a:close/>
              </a:path>
            </a:pathLst>
          </a:custGeom>
          <a:blipFill>
            <a:blip r:embed="rId7"/>
            <a:stretch>
              <a:fillRect/>
            </a:stretch>
          </a:blipFill>
        </p:spPr>
        <p:txBody>
          <a:bodyPr/>
          <a:lstStyle/>
          <a:p>
            <a:endParaRPr lang="fr-CA"/>
          </a:p>
        </p:txBody>
      </p:sp>
      <p:sp>
        <p:nvSpPr>
          <p:cNvPr id="10" name="Freeform 10"/>
          <p:cNvSpPr/>
          <p:nvPr/>
        </p:nvSpPr>
        <p:spPr>
          <a:xfrm>
            <a:off x="643726" y="0"/>
            <a:ext cx="5751522" cy="3643821"/>
          </a:xfrm>
          <a:custGeom>
            <a:avLst/>
            <a:gdLst/>
            <a:ahLst/>
            <a:cxnLst/>
            <a:rect l="l" t="t" r="r" b="b"/>
            <a:pathLst>
              <a:path w="5751522" h="3643821">
                <a:moveTo>
                  <a:pt x="0" y="0"/>
                </a:moveTo>
                <a:lnTo>
                  <a:pt x="5751522" y="0"/>
                </a:lnTo>
                <a:lnTo>
                  <a:pt x="5751522" y="3643821"/>
                </a:lnTo>
                <a:lnTo>
                  <a:pt x="0" y="3643821"/>
                </a:lnTo>
                <a:lnTo>
                  <a:pt x="0" y="0"/>
                </a:lnTo>
                <a:close/>
              </a:path>
            </a:pathLst>
          </a:custGeom>
          <a:blipFill>
            <a:blip r:embed="rId8"/>
            <a:stretch>
              <a:fillRect/>
            </a:stretch>
          </a:blipFill>
        </p:spPr>
        <p:txBody>
          <a:bodyPr/>
          <a:lstStyle/>
          <a:p>
            <a:endParaRPr lang="fr-CA"/>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10878" y="3247182"/>
            <a:ext cx="9959488" cy="4532313"/>
          </a:xfrm>
          <a:prstGeom prst="rect">
            <a:avLst/>
          </a:prstGeom>
        </p:spPr>
        <p:txBody>
          <a:bodyPr lIns="0" tIns="0" rIns="0" bIns="0" rtlCol="0" anchor="t">
            <a:spAutoFit/>
          </a:bodyPr>
          <a:lstStyle/>
          <a:p>
            <a:pPr marL="863599" lvl="1" indent="-431800" algn="l">
              <a:lnSpc>
                <a:spcPts val="7199"/>
              </a:lnSpc>
              <a:buAutoNum type="arabicPeriod"/>
            </a:pPr>
            <a:r>
              <a:rPr lang="en-US" sz="3999">
                <a:solidFill>
                  <a:srgbClr val="000000"/>
                </a:solidFill>
                <a:latin typeface="Arial MT Pro"/>
                <a:ea typeface="Arial MT Pro"/>
                <a:cs typeface="Arial MT Pro"/>
                <a:sym typeface="Arial MT Pro"/>
              </a:rPr>
              <a:t>Formez des groupes</a:t>
            </a:r>
          </a:p>
          <a:p>
            <a:pPr marL="1485899" lvl="2" indent="-495300" algn="l">
              <a:lnSpc>
                <a:spcPts val="7199"/>
              </a:lnSpc>
              <a:buFont typeface="Arial"/>
              <a:buChar char="⚬"/>
            </a:pPr>
            <a:r>
              <a:rPr lang="en-US" sz="3999">
                <a:solidFill>
                  <a:srgbClr val="F9A71D"/>
                </a:solidFill>
                <a:latin typeface="Arial MT Pro"/>
                <a:ea typeface="Arial MT Pro"/>
                <a:cs typeface="Arial MT Pro"/>
                <a:sym typeface="Arial MT Pro"/>
              </a:rPr>
              <a:t>4-6 élèves par groupe</a:t>
            </a:r>
          </a:p>
          <a:p>
            <a:pPr marL="1485899" lvl="2" indent="-495300" algn="l">
              <a:lnSpc>
                <a:spcPts val="7199"/>
              </a:lnSpc>
              <a:buFont typeface="Arial"/>
              <a:buChar char="⚬"/>
            </a:pPr>
            <a:r>
              <a:rPr lang="en-US" sz="3999">
                <a:solidFill>
                  <a:srgbClr val="F9A71D"/>
                </a:solidFill>
                <a:latin typeface="Arial MT Pro"/>
                <a:ea typeface="Arial MT Pro"/>
                <a:cs typeface="Arial MT Pro"/>
                <a:sym typeface="Arial MT Pro"/>
              </a:rPr>
              <a:t>5 groupes maximum </a:t>
            </a:r>
          </a:p>
          <a:p>
            <a:pPr marL="863599" lvl="1" indent="-431800" algn="l">
              <a:lnSpc>
                <a:spcPts val="7199"/>
              </a:lnSpc>
              <a:buAutoNum type="arabicPeriod"/>
            </a:pPr>
            <a:r>
              <a:rPr lang="en-US" sz="3999">
                <a:solidFill>
                  <a:srgbClr val="000000"/>
                </a:solidFill>
                <a:latin typeface="Arial MT Pro"/>
                <a:ea typeface="Arial MT Pro"/>
                <a:cs typeface="Arial MT Pro"/>
                <a:sym typeface="Arial MT Pro"/>
              </a:rPr>
              <a:t>Trouvez un nom de groupe !</a:t>
            </a:r>
          </a:p>
          <a:p>
            <a:pPr marL="1501376" lvl="2" indent="-500459" algn="l">
              <a:lnSpc>
                <a:spcPts val="7274"/>
              </a:lnSpc>
              <a:buFont typeface="Arial"/>
              <a:buChar char="⚬"/>
            </a:pPr>
            <a:endParaRPr lang="en-US" sz="3999">
              <a:solidFill>
                <a:srgbClr val="000000"/>
              </a:solidFill>
              <a:latin typeface="Arial MT Pro"/>
              <a:ea typeface="Arial MT Pro"/>
              <a:cs typeface="Arial MT Pro"/>
              <a:sym typeface="Arial MT Pro"/>
            </a:endParaRPr>
          </a:p>
        </p:txBody>
      </p:sp>
      <p:sp>
        <p:nvSpPr>
          <p:cNvPr id="3" name="Freeform 3"/>
          <p:cNvSpPr/>
          <p:nvPr/>
        </p:nvSpPr>
        <p:spPr>
          <a:xfrm>
            <a:off x="794720" y="8053981"/>
            <a:ext cx="916158" cy="1456764"/>
          </a:xfrm>
          <a:custGeom>
            <a:avLst/>
            <a:gdLst/>
            <a:ahLst/>
            <a:cxnLst/>
            <a:rect l="l" t="t" r="r" b="b"/>
            <a:pathLst>
              <a:path w="916158" h="1456764">
                <a:moveTo>
                  <a:pt x="0" y="0"/>
                </a:moveTo>
                <a:lnTo>
                  <a:pt x="916158" y="0"/>
                </a:lnTo>
                <a:lnTo>
                  <a:pt x="916158" y="1456764"/>
                </a:lnTo>
                <a:lnTo>
                  <a:pt x="0" y="1456764"/>
                </a:lnTo>
                <a:lnTo>
                  <a:pt x="0" y="0"/>
                </a:lnTo>
                <a:close/>
              </a:path>
            </a:pathLst>
          </a:custGeom>
          <a:blipFill>
            <a:blip r:embed="rId3"/>
            <a:stretch>
              <a:fillRect/>
            </a:stretch>
          </a:blipFill>
        </p:spPr>
        <p:txBody>
          <a:bodyPr/>
          <a:lstStyle/>
          <a:p>
            <a:endParaRPr lang="fr-CA"/>
          </a:p>
        </p:txBody>
      </p:sp>
      <p:sp>
        <p:nvSpPr>
          <p:cNvPr id="4" name="Freeform 4"/>
          <p:cNvSpPr/>
          <p:nvPr/>
        </p:nvSpPr>
        <p:spPr>
          <a:xfrm>
            <a:off x="3539678" y="8135564"/>
            <a:ext cx="2554998" cy="1613156"/>
          </a:xfrm>
          <a:custGeom>
            <a:avLst/>
            <a:gdLst/>
            <a:ahLst/>
            <a:cxnLst/>
            <a:rect l="l" t="t" r="r" b="b"/>
            <a:pathLst>
              <a:path w="2554998" h="1613156">
                <a:moveTo>
                  <a:pt x="0" y="0"/>
                </a:moveTo>
                <a:lnTo>
                  <a:pt x="2554998" y="0"/>
                </a:lnTo>
                <a:lnTo>
                  <a:pt x="2554998" y="1613155"/>
                </a:lnTo>
                <a:lnTo>
                  <a:pt x="0" y="1613155"/>
                </a:lnTo>
                <a:lnTo>
                  <a:pt x="0" y="0"/>
                </a:lnTo>
                <a:close/>
              </a:path>
            </a:pathLst>
          </a:custGeom>
          <a:blipFill>
            <a:blip r:embed="rId4"/>
            <a:stretch>
              <a:fillRect/>
            </a:stretch>
          </a:blipFill>
        </p:spPr>
        <p:txBody>
          <a:bodyPr/>
          <a:lstStyle/>
          <a:p>
            <a:endParaRPr lang="fr-CA"/>
          </a:p>
        </p:txBody>
      </p:sp>
      <p:sp>
        <p:nvSpPr>
          <p:cNvPr id="5" name="Freeform 5"/>
          <p:cNvSpPr/>
          <p:nvPr/>
        </p:nvSpPr>
        <p:spPr>
          <a:xfrm rot="2499749">
            <a:off x="7940707" y="7459285"/>
            <a:ext cx="1923072" cy="2571299"/>
          </a:xfrm>
          <a:custGeom>
            <a:avLst/>
            <a:gdLst/>
            <a:ahLst/>
            <a:cxnLst/>
            <a:rect l="l" t="t" r="r" b="b"/>
            <a:pathLst>
              <a:path w="1923072" h="2571299">
                <a:moveTo>
                  <a:pt x="0" y="0"/>
                </a:moveTo>
                <a:lnTo>
                  <a:pt x="1923072" y="0"/>
                </a:lnTo>
                <a:lnTo>
                  <a:pt x="1923072" y="2571298"/>
                </a:lnTo>
                <a:lnTo>
                  <a:pt x="0" y="2571298"/>
                </a:lnTo>
                <a:lnTo>
                  <a:pt x="0" y="0"/>
                </a:lnTo>
                <a:close/>
              </a:path>
            </a:pathLst>
          </a:custGeom>
          <a:blipFill>
            <a:blip r:embed="rId5"/>
            <a:stretch>
              <a:fillRect/>
            </a:stretch>
          </a:blipFill>
        </p:spPr>
        <p:txBody>
          <a:bodyPr/>
          <a:lstStyle/>
          <a:p>
            <a:endParaRPr lang="fr-CA"/>
          </a:p>
        </p:txBody>
      </p:sp>
      <p:sp>
        <p:nvSpPr>
          <p:cNvPr id="6" name="Freeform 6"/>
          <p:cNvSpPr/>
          <p:nvPr/>
        </p:nvSpPr>
        <p:spPr>
          <a:xfrm>
            <a:off x="12304637" y="7816007"/>
            <a:ext cx="1359502" cy="1932712"/>
          </a:xfrm>
          <a:custGeom>
            <a:avLst/>
            <a:gdLst/>
            <a:ahLst/>
            <a:cxnLst/>
            <a:rect l="l" t="t" r="r" b="b"/>
            <a:pathLst>
              <a:path w="1359502" h="1932712">
                <a:moveTo>
                  <a:pt x="0" y="0"/>
                </a:moveTo>
                <a:lnTo>
                  <a:pt x="1359501" y="0"/>
                </a:lnTo>
                <a:lnTo>
                  <a:pt x="1359501" y="1932712"/>
                </a:lnTo>
                <a:lnTo>
                  <a:pt x="0" y="1932712"/>
                </a:lnTo>
                <a:lnTo>
                  <a:pt x="0" y="0"/>
                </a:lnTo>
                <a:close/>
              </a:path>
            </a:pathLst>
          </a:custGeom>
          <a:blipFill>
            <a:blip r:embed="rId6"/>
            <a:stretch>
              <a:fillRect/>
            </a:stretch>
          </a:blipFill>
        </p:spPr>
        <p:txBody>
          <a:bodyPr/>
          <a:lstStyle/>
          <a:p>
            <a:endParaRPr lang="fr-CA"/>
          </a:p>
        </p:txBody>
      </p:sp>
      <p:sp>
        <p:nvSpPr>
          <p:cNvPr id="7" name="Freeform 7"/>
          <p:cNvSpPr/>
          <p:nvPr/>
        </p:nvSpPr>
        <p:spPr>
          <a:xfrm>
            <a:off x="15730973" y="7750958"/>
            <a:ext cx="1052666" cy="2062423"/>
          </a:xfrm>
          <a:custGeom>
            <a:avLst/>
            <a:gdLst/>
            <a:ahLst/>
            <a:cxnLst/>
            <a:rect l="l" t="t" r="r" b="b"/>
            <a:pathLst>
              <a:path w="1052666" h="2062423">
                <a:moveTo>
                  <a:pt x="0" y="0"/>
                </a:moveTo>
                <a:lnTo>
                  <a:pt x="1052665" y="0"/>
                </a:lnTo>
                <a:lnTo>
                  <a:pt x="1052665" y="2062423"/>
                </a:lnTo>
                <a:lnTo>
                  <a:pt x="0" y="2062423"/>
                </a:lnTo>
                <a:lnTo>
                  <a:pt x="0" y="0"/>
                </a:lnTo>
                <a:close/>
              </a:path>
            </a:pathLst>
          </a:custGeom>
          <a:blipFill>
            <a:blip r:embed="rId7"/>
            <a:stretch>
              <a:fillRect/>
            </a:stretch>
          </a:blipFill>
        </p:spPr>
        <p:txBody>
          <a:bodyPr/>
          <a:lstStyle/>
          <a:p>
            <a:endParaRPr lang="fr-CA"/>
          </a:p>
        </p:txBody>
      </p:sp>
      <p:sp>
        <p:nvSpPr>
          <p:cNvPr id="8" name="TextBox 8"/>
          <p:cNvSpPr txBox="1"/>
          <p:nvPr/>
        </p:nvSpPr>
        <p:spPr>
          <a:xfrm>
            <a:off x="1252798" y="2309206"/>
            <a:ext cx="11451625" cy="933450"/>
          </a:xfrm>
          <a:prstGeom prst="rect">
            <a:avLst/>
          </a:prstGeom>
        </p:spPr>
        <p:txBody>
          <a:bodyPr lIns="0" tIns="0" rIns="0" bIns="0" rtlCol="0" anchor="t">
            <a:spAutoFit/>
          </a:bodyPr>
          <a:lstStyle/>
          <a:p>
            <a:pPr algn="l">
              <a:lnSpc>
                <a:spcPts val="7200"/>
              </a:lnSpc>
            </a:pPr>
            <a:r>
              <a:rPr lang="en-US" sz="6000">
                <a:solidFill>
                  <a:srgbClr val="A2C617"/>
                </a:solidFill>
                <a:latin typeface="Marykate"/>
                <a:ea typeface="Marykate"/>
                <a:cs typeface="Marykate"/>
                <a:sym typeface="Marykate"/>
              </a:rPr>
              <a:t>Créer des groupes et se préparer pour le jeu</a:t>
            </a:r>
          </a:p>
        </p:txBody>
      </p:sp>
      <p:sp>
        <p:nvSpPr>
          <p:cNvPr id="9" name="TextBox 9"/>
          <p:cNvSpPr txBox="1"/>
          <p:nvPr/>
        </p:nvSpPr>
        <p:spPr>
          <a:xfrm>
            <a:off x="6547390" y="431483"/>
            <a:ext cx="5182399" cy="1280160"/>
          </a:xfrm>
          <a:prstGeom prst="rect">
            <a:avLst/>
          </a:prstGeom>
        </p:spPr>
        <p:txBody>
          <a:bodyPr lIns="0" tIns="0" rIns="0" bIns="0" rtlCol="0" anchor="t">
            <a:spAutoFit/>
          </a:bodyPr>
          <a:lstStyle/>
          <a:p>
            <a:pPr algn="ctr">
              <a:lnSpc>
                <a:spcPts val="9720"/>
              </a:lnSpc>
            </a:pPr>
            <a:r>
              <a:rPr lang="en-US" sz="9000">
                <a:solidFill>
                  <a:srgbClr val="A2C617"/>
                </a:solidFill>
                <a:latin typeface="Marykate"/>
                <a:ea typeface="Marykate"/>
                <a:cs typeface="Marykate"/>
                <a:sym typeface="Marykate"/>
              </a:rPr>
              <a:t>ÉTAPE 3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919633" y="423212"/>
            <a:ext cx="4448734" cy="1280160"/>
          </a:xfrm>
          <a:prstGeom prst="rect">
            <a:avLst/>
          </a:prstGeom>
        </p:spPr>
        <p:txBody>
          <a:bodyPr lIns="0" tIns="0" rIns="0" bIns="0" rtlCol="0" anchor="t">
            <a:spAutoFit/>
          </a:bodyPr>
          <a:lstStyle/>
          <a:p>
            <a:pPr algn="ctr">
              <a:lnSpc>
                <a:spcPts val="9720"/>
              </a:lnSpc>
            </a:pPr>
            <a:r>
              <a:rPr lang="en-US" sz="9000">
                <a:solidFill>
                  <a:srgbClr val="A2C617"/>
                </a:solidFill>
                <a:latin typeface="Marykate"/>
                <a:ea typeface="Marykate"/>
                <a:cs typeface="Marykate"/>
                <a:sym typeface="Marykate"/>
              </a:rPr>
              <a:t>ÉTAPE 4 :</a:t>
            </a:r>
          </a:p>
        </p:txBody>
      </p:sp>
      <p:sp>
        <p:nvSpPr>
          <p:cNvPr id="3" name="TextBox 3"/>
          <p:cNvSpPr txBox="1"/>
          <p:nvPr/>
        </p:nvSpPr>
        <p:spPr>
          <a:xfrm>
            <a:off x="590792" y="3237649"/>
            <a:ext cx="9062752" cy="3356610"/>
          </a:xfrm>
          <a:prstGeom prst="rect">
            <a:avLst/>
          </a:prstGeom>
        </p:spPr>
        <p:txBody>
          <a:bodyPr lIns="0" tIns="0" rIns="0" bIns="0" rtlCol="0" anchor="t">
            <a:spAutoFit/>
          </a:bodyPr>
          <a:lstStyle/>
          <a:p>
            <a:pPr marL="723900" lvl="1" indent="-361950" algn="l">
              <a:lnSpc>
                <a:spcPts val="4319"/>
              </a:lnSpc>
              <a:buFont typeface="Arial"/>
              <a:buChar char="•"/>
            </a:pPr>
            <a:r>
              <a:rPr lang="en-US" sz="3999">
                <a:solidFill>
                  <a:srgbClr val="000000"/>
                </a:solidFill>
                <a:latin typeface="Arial MT Pro"/>
                <a:ea typeface="Arial MT Pro"/>
                <a:cs typeface="Arial MT Pro"/>
                <a:sym typeface="Arial MT Pro"/>
              </a:rPr>
              <a:t>Chaque communauté se verra confier une mission</a:t>
            </a:r>
          </a:p>
          <a:p>
            <a:pPr marL="723900" lvl="1" indent="-361950" algn="l">
              <a:lnSpc>
                <a:spcPts val="4319"/>
              </a:lnSpc>
            </a:pPr>
            <a:endParaRPr lang="en-US" sz="3999">
              <a:solidFill>
                <a:srgbClr val="000000"/>
              </a:solidFill>
              <a:latin typeface="Arial MT Pro"/>
              <a:ea typeface="Arial MT Pro"/>
              <a:cs typeface="Arial MT Pro"/>
              <a:sym typeface="Arial MT Pro"/>
            </a:endParaRPr>
          </a:p>
          <a:p>
            <a:pPr marL="723900" lvl="1" indent="-361950" algn="l">
              <a:lnSpc>
                <a:spcPts val="4319"/>
              </a:lnSpc>
              <a:buFont typeface="Arial"/>
              <a:buChar char="•"/>
            </a:pPr>
            <a:r>
              <a:rPr lang="en-US" sz="3999">
                <a:solidFill>
                  <a:srgbClr val="000000"/>
                </a:solidFill>
                <a:latin typeface="Arial MT Pro"/>
                <a:ea typeface="Arial MT Pro"/>
                <a:cs typeface="Arial MT Pro"/>
                <a:sym typeface="Arial MT Pro"/>
              </a:rPr>
              <a:t>Identifier les carrières qui sont, selon vous, les plus aptes à remplir la mission </a:t>
            </a:r>
          </a:p>
        </p:txBody>
      </p:sp>
      <p:sp>
        <p:nvSpPr>
          <p:cNvPr id="4" name="TextBox 4"/>
          <p:cNvSpPr txBox="1"/>
          <p:nvPr/>
        </p:nvSpPr>
        <p:spPr>
          <a:xfrm>
            <a:off x="1028700" y="2027974"/>
            <a:ext cx="8694638" cy="933450"/>
          </a:xfrm>
          <a:prstGeom prst="rect">
            <a:avLst/>
          </a:prstGeom>
        </p:spPr>
        <p:txBody>
          <a:bodyPr lIns="0" tIns="0" rIns="0" bIns="0" rtlCol="0" anchor="t">
            <a:spAutoFit/>
          </a:bodyPr>
          <a:lstStyle/>
          <a:p>
            <a:pPr algn="l">
              <a:lnSpc>
                <a:spcPts val="7200"/>
              </a:lnSpc>
            </a:pPr>
            <a:r>
              <a:rPr lang="en-US" sz="6000">
                <a:solidFill>
                  <a:srgbClr val="A2C617"/>
                </a:solidFill>
                <a:latin typeface="Marykate"/>
                <a:ea typeface="Marykate"/>
                <a:cs typeface="Marykate"/>
                <a:sym typeface="Marykate"/>
              </a:rPr>
              <a:t>Règles du jeu</a:t>
            </a:r>
          </a:p>
        </p:txBody>
      </p:sp>
      <p:sp>
        <p:nvSpPr>
          <p:cNvPr id="5" name="TextBox 5"/>
          <p:cNvSpPr txBox="1"/>
          <p:nvPr/>
        </p:nvSpPr>
        <p:spPr>
          <a:xfrm>
            <a:off x="1028700" y="7044808"/>
            <a:ext cx="10184877" cy="1524015"/>
          </a:xfrm>
          <a:prstGeom prst="rect">
            <a:avLst/>
          </a:prstGeom>
        </p:spPr>
        <p:txBody>
          <a:bodyPr lIns="0" tIns="0" rIns="0" bIns="0" rtlCol="0" anchor="t">
            <a:spAutoFit/>
          </a:bodyPr>
          <a:lstStyle/>
          <a:p>
            <a:pPr algn="l">
              <a:lnSpc>
                <a:spcPts val="4860"/>
              </a:lnSpc>
            </a:pPr>
            <a:r>
              <a:rPr lang="en-US" sz="4500" b="1">
                <a:solidFill>
                  <a:srgbClr val="F9A71D"/>
                </a:solidFill>
                <a:latin typeface="Arial MT Pro Bold"/>
                <a:ea typeface="Arial MT Pro Bold"/>
                <a:cs typeface="Arial MT Pro Bold"/>
                <a:sym typeface="Arial MT Pro Bold"/>
              </a:rPr>
              <a:t>Chaque bonne réponse = 2 points </a:t>
            </a:r>
          </a:p>
          <a:p>
            <a:pPr algn="l">
              <a:lnSpc>
                <a:spcPts val="4860"/>
              </a:lnSpc>
            </a:pPr>
            <a:endParaRPr lang="en-US" sz="4500" b="1">
              <a:solidFill>
                <a:srgbClr val="F9A71D"/>
              </a:solidFill>
              <a:latin typeface="Arial MT Pro Bold"/>
              <a:ea typeface="Arial MT Pro Bold"/>
              <a:cs typeface="Arial MT Pro Bold"/>
              <a:sym typeface="Arial MT Pro Bold"/>
            </a:endParaRPr>
          </a:p>
        </p:txBody>
      </p:sp>
      <p:sp>
        <p:nvSpPr>
          <p:cNvPr id="6" name="Freeform 6"/>
          <p:cNvSpPr/>
          <p:nvPr/>
        </p:nvSpPr>
        <p:spPr>
          <a:xfrm rot="-561039">
            <a:off x="10505716" y="2877024"/>
            <a:ext cx="2480619" cy="3500196"/>
          </a:xfrm>
          <a:custGeom>
            <a:avLst/>
            <a:gdLst/>
            <a:ahLst/>
            <a:cxnLst/>
            <a:rect l="l" t="t" r="r" b="b"/>
            <a:pathLst>
              <a:path w="2480619" h="3500196">
                <a:moveTo>
                  <a:pt x="0" y="0"/>
                </a:moveTo>
                <a:lnTo>
                  <a:pt x="2480620" y="0"/>
                </a:lnTo>
                <a:lnTo>
                  <a:pt x="2480620" y="3500196"/>
                </a:lnTo>
                <a:lnTo>
                  <a:pt x="0" y="3500196"/>
                </a:lnTo>
                <a:lnTo>
                  <a:pt x="0" y="0"/>
                </a:lnTo>
                <a:close/>
              </a:path>
            </a:pathLst>
          </a:custGeom>
          <a:blipFill>
            <a:blip r:embed="rId3"/>
            <a:stretch>
              <a:fillRect/>
            </a:stretch>
          </a:blipFill>
        </p:spPr>
        <p:txBody>
          <a:bodyPr/>
          <a:lstStyle/>
          <a:p>
            <a:endParaRPr lang="fr-CA"/>
          </a:p>
        </p:txBody>
      </p:sp>
      <p:sp>
        <p:nvSpPr>
          <p:cNvPr id="7" name="Freeform 7"/>
          <p:cNvSpPr/>
          <p:nvPr/>
        </p:nvSpPr>
        <p:spPr>
          <a:xfrm>
            <a:off x="12640032" y="2617772"/>
            <a:ext cx="2480619" cy="3485427"/>
          </a:xfrm>
          <a:custGeom>
            <a:avLst/>
            <a:gdLst/>
            <a:ahLst/>
            <a:cxnLst/>
            <a:rect l="l" t="t" r="r" b="b"/>
            <a:pathLst>
              <a:path w="2480619" h="3485427">
                <a:moveTo>
                  <a:pt x="0" y="0"/>
                </a:moveTo>
                <a:lnTo>
                  <a:pt x="2480619" y="0"/>
                </a:lnTo>
                <a:lnTo>
                  <a:pt x="2480619" y="3485426"/>
                </a:lnTo>
                <a:lnTo>
                  <a:pt x="0" y="3485426"/>
                </a:lnTo>
                <a:lnTo>
                  <a:pt x="0" y="0"/>
                </a:lnTo>
                <a:close/>
              </a:path>
            </a:pathLst>
          </a:custGeom>
          <a:blipFill>
            <a:blip r:embed="rId4"/>
            <a:stretch>
              <a:fillRect/>
            </a:stretch>
          </a:blipFill>
        </p:spPr>
        <p:txBody>
          <a:bodyPr/>
          <a:lstStyle/>
          <a:p>
            <a:endParaRPr lang="fr-CA"/>
          </a:p>
        </p:txBody>
      </p:sp>
      <p:sp>
        <p:nvSpPr>
          <p:cNvPr id="8" name="Freeform 8"/>
          <p:cNvSpPr/>
          <p:nvPr/>
        </p:nvSpPr>
        <p:spPr>
          <a:xfrm rot="468370">
            <a:off x="14848904" y="2831382"/>
            <a:ext cx="2432555" cy="3442683"/>
          </a:xfrm>
          <a:custGeom>
            <a:avLst/>
            <a:gdLst/>
            <a:ahLst/>
            <a:cxnLst/>
            <a:rect l="l" t="t" r="r" b="b"/>
            <a:pathLst>
              <a:path w="2432555" h="3442683">
                <a:moveTo>
                  <a:pt x="0" y="0"/>
                </a:moveTo>
                <a:lnTo>
                  <a:pt x="2432554" y="0"/>
                </a:lnTo>
                <a:lnTo>
                  <a:pt x="2432554" y="3442683"/>
                </a:lnTo>
                <a:lnTo>
                  <a:pt x="0" y="3442683"/>
                </a:lnTo>
                <a:lnTo>
                  <a:pt x="0" y="0"/>
                </a:lnTo>
                <a:close/>
              </a:path>
            </a:pathLst>
          </a:custGeom>
          <a:blipFill>
            <a:blip r:embed="rId5"/>
            <a:stretch>
              <a:fillRect/>
            </a:stretch>
          </a:blipFill>
        </p:spPr>
        <p:txBody>
          <a:bodyPr/>
          <a:lstStyle/>
          <a:p>
            <a:endParaRPr lang="fr-CA"/>
          </a:p>
        </p:txBody>
      </p:sp>
      <p:sp>
        <p:nvSpPr>
          <p:cNvPr id="9" name="Freeform 9"/>
          <p:cNvSpPr/>
          <p:nvPr/>
        </p:nvSpPr>
        <p:spPr>
          <a:xfrm rot="1885920">
            <a:off x="14802549" y="5124682"/>
            <a:ext cx="2241230" cy="3197616"/>
          </a:xfrm>
          <a:custGeom>
            <a:avLst/>
            <a:gdLst/>
            <a:ahLst/>
            <a:cxnLst/>
            <a:rect l="l" t="t" r="r" b="b"/>
            <a:pathLst>
              <a:path w="2241230" h="3197616">
                <a:moveTo>
                  <a:pt x="0" y="0"/>
                </a:moveTo>
                <a:lnTo>
                  <a:pt x="2241229" y="0"/>
                </a:lnTo>
                <a:lnTo>
                  <a:pt x="2241229" y="3197616"/>
                </a:lnTo>
                <a:lnTo>
                  <a:pt x="0" y="3197616"/>
                </a:lnTo>
                <a:lnTo>
                  <a:pt x="0" y="0"/>
                </a:lnTo>
                <a:close/>
              </a:path>
            </a:pathLst>
          </a:custGeom>
          <a:blipFill>
            <a:blip r:embed="rId6"/>
            <a:stretch>
              <a:fillRect/>
            </a:stretch>
          </a:blipFill>
        </p:spPr>
        <p:txBody>
          <a:bodyPr/>
          <a:lstStyle/>
          <a:p>
            <a:endParaRPr lang="fr-CA"/>
          </a:p>
        </p:txBody>
      </p:sp>
      <p:sp>
        <p:nvSpPr>
          <p:cNvPr id="10" name="Freeform 10"/>
          <p:cNvSpPr/>
          <p:nvPr/>
        </p:nvSpPr>
        <p:spPr>
          <a:xfrm>
            <a:off x="12558154" y="4790499"/>
            <a:ext cx="2512020" cy="3485427"/>
          </a:xfrm>
          <a:custGeom>
            <a:avLst/>
            <a:gdLst/>
            <a:ahLst/>
            <a:cxnLst/>
            <a:rect l="l" t="t" r="r" b="b"/>
            <a:pathLst>
              <a:path w="2512020" h="3485427">
                <a:moveTo>
                  <a:pt x="0" y="0"/>
                </a:moveTo>
                <a:lnTo>
                  <a:pt x="2512020" y="0"/>
                </a:lnTo>
                <a:lnTo>
                  <a:pt x="2512020" y="3485427"/>
                </a:lnTo>
                <a:lnTo>
                  <a:pt x="0" y="3485427"/>
                </a:lnTo>
                <a:lnTo>
                  <a:pt x="0" y="0"/>
                </a:lnTo>
                <a:close/>
              </a:path>
            </a:pathLst>
          </a:custGeom>
          <a:blipFill>
            <a:blip r:embed="rId7"/>
            <a:stretch>
              <a:fillRect/>
            </a:stretch>
          </a:blipFill>
        </p:spPr>
        <p:txBody>
          <a:bodyPr/>
          <a:lstStyle/>
          <a:p>
            <a:endParaRPr lang="fr-CA"/>
          </a:p>
        </p:txBody>
      </p:sp>
      <p:sp>
        <p:nvSpPr>
          <p:cNvPr id="11" name="Freeform 11"/>
          <p:cNvSpPr/>
          <p:nvPr/>
        </p:nvSpPr>
        <p:spPr>
          <a:xfrm rot="-1193983">
            <a:off x="10724133" y="4980717"/>
            <a:ext cx="2342639" cy="3287570"/>
          </a:xfrm>
          <a:custGeom>
            <a:avLst/>
            <a:gdLst/>
            <a:ahLst/>
            <a:cxnLst/>
            <a:rect l="l" t="t" r="r" b="b"/>
            <a:pathLst>
              <a:path w="2342639" h="3287570">
                <a:moveTo>
                  <a:pt x="0" y="0"/>
                </a:moveTo>
                <a:lnTo>
                  <a:pt x="2342639" y="0"/>
                </a:lnTo>
                <a:lnTo>
                  <a:pt x="2342639" y="3287569"/>
                </a:lnTo>
                <a:lnTo>
                  <a:pt x="0" y="3287569"/>
                </a:lnTo>
                <a:lnTo>
                  <a:pt x="0" y="0"/>
                </a:lnTo>
                <a:close/>
              </a:path>
            </a:pathLst>
          </a:custGeom>
          <a:blipFill>
            <a:blip r:embed="rId8"/>
            <a:stretch>
              <a:fillRect/>
            </a:stretch>
          </a:blipFill>
        </p:spPr>
        <p:txBody>
          <a:bodyPr/>
          <a:lstStyle/>
          <a:p>
            <a:endParaRPr lang="fr-CA"/>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56235" y="3465825"/>
            <a:ext cx="9838767" cy="2388108"/>
          </a:xfrm>
          <a:prstGeom prst="rect">
            <a:avLst/>
          </a:prstGeom>
        </p:spPr>
        <p:txBody>
          <a:bodyPr lIns="0" tIns="0" rIns="0" bIns="0" rtlCol="0" anchor="t">
            <a:spAutoFit/>
          </a:bodyPr>
          <a:lstStyle/>
          <a:p>
            <a:pPr algn="l">
              <a:lnSpc>
                <a:spcPts val="4536"/>
              </a:lnSpc>
            </a:pPr>
            <a:r>
              <a:rPr lang="en-US" sz="4200">
                <a:solidFill>
                  <a:srgbClr val="000000"/>
                </a:solidFill>
                <a:latin typeface="Arial MT Pro"/>
                <a:ea typeface="Arial MT Pro"/>
                <a:cs typeface="Arial MT Pro"/>
                <a:sym typeface="Arial MT Pro"/>
              </a:rPr>
              <a:t>Si l’un des membres de la communauté possède une carte champ d’intérêt qui correspond à l’un des champs d’intérêt des cartes carrières :</a:t>
            </a:r>
          </a:p>
        </p:txBody>
      </p:sp>
      <p:sp>
        <p:nvSpPr>
          <p:cNvPr id="3" name="TextBox 3"/>
          <p:cNvSpPr txBox="1"/>
          <p:nvPr/>
        </p:nvSpPr>
        <p:spPr>
          <a:xfrm>
            <a:off x="656235" y="2232305"/>
            <a:ext cx="8694637" cy="933450"/>
          </a:xfrm>
          <a:prstGeom prst="rect">
            <a:avLst/>
          </a:prstGeom>
        </p:spPr>
        <p:txBody>
          <a:bodyPr lIns="0" tIns="0" rIns="0" bIns="0" rtlCol="0" anchor="t">
            <a:spAutoFit/>
          </a:bodyPr>
          <a:lstStyle/>
          <a:p>
            <a:pPr algn="l">
              <a:lnSpc>
                <a:spcPts val="7200"/>
              </a:lnSpc>
            </a:pPr>
            <a:r>
              <a:rPr lang="en-US" sz="6000">
                <a:solidFill>
                  <a:srgbClr val="A2C617"/>
                </a:solidFill>
                <a:latin typeface="Marykate"/>
                <a:ea typeface="Marykate"/>
                <a:cs typeface="Marykate"/>
                <a:sym typeface="Marykate"/>
              </a:rPr>
              <a:t>Règles du jeu</a:t>
            </a:r>
          </a:p>
        </p:txBody>
      </p:sp>
      <p:sp>
        <p:nvSpPr>
          <p:cNvPr id="4" name="TextBox 4"/>
          <p:cNvSpPr txBox="1"/>
          <p:nvPr/>
        </p:nvSpPr>
        <p:spPr>
          <a:xfrm>
            <a:off x="6908380" y="431483"/>
            <a:ext cx="4471240" cy="1280160"/>
          </a:xfrm>
          <a:prstGeom prst="rect">
            <a:avLst/>
          </a:prstGeom>
        </p:spPr>
        <p:txBody>
          <a:bodyPr lIns="0" tIns="0" rIns="0" bIns="0" rtlCol="0" anchor="t">
            <a:spAutoFit/>
          </a:bodyPr>
          <a:lstStyle/>
          <a:p>
            <a:pPr algn="ctr">
              <a:lnSpc>
                <a:spcPts val="9720"/>
              </a:lnSpc>
            </a:pPr>
            <a:r>
              <a:rPr lang="en-US" sz="9000">
                <a:solidFill>
                  <a:srgbClr val="A2C617"/>
                </a:solidFill>
                <a:latin typeface="Marykate"/>
                <a:ea typeface="Marykate"/>
                <a:cs typeface="Marykate"/>
                <a:sym typeface="Marykate"/>
              </a:rPr>
              <a:t>ÉTAPE 4 :</a:t>
            </a:r>
          </a:p>
        </p:txBody>
      </p:sp>
      <p:sp>
        <p:nvSpPr>
          <p:cNvPr id="5" name="TextBox 5"/>
          <p:cNvSpPr txBox="1"/>
          <p:nvPr/>
        </p:nvSpPr>
        <p:spPr>
          <a:xfrm>
            <a:off x="656235" y="6111108"/>
            <a:ext cx="8518570" cy="2638425"/>
          </a:xfrm>
          <a:prstGeom prst="rect">
            <a:avLst/>
          </a:prstGeom>
        </p:spPr>
        <p:txBody>
          <a:bodyPr lIns="0" tIns="0" rIns="0" bIns="0" rtlCol="0" anchor="t">
            <a:spAutoFit/>
          </a:bodyPr>
          <a:lstStyle/>
          <a:p>
            <a:pPr algn="l">
              <a:lnSpc>
                <a:spcPts val="5040"/>
              </a:lnSpc>
            </a:pPr>
            <a:r>
              <a:rPr lang="en-US" sz="4200" b="1">
                <a:solidFill>
                  <a:srgbClr val="F9A71D"/>
                </a:solidFill>
                <a:latin typeface="Arial MT Pro Bold"/>
                <a:ea typeface="Arial MT Pro Bold"/>
                <a:cs typeface="Arial MT Pro Bold"/>
                <a:sym typeface="Arial MT Pro Bold"/>
              </a:rPr>
              <a:t>Champ d'intérêt du membre correspond au champ d'intérêt de la carte Carrières = 1 point / champ d'intérêt correspondant</a:t>
            </a:r>
          </a:p>
        </p:txBody>
      </p:sp>
      <p:sp>
        <p:nvSpPr>
          <p:cNvPr id="6" name="Freeform 6"/>
          <p:cNvSpPr/>
          <p:nvPr/>
        </p:nvSpPr>
        <p:spPr>
          <a:xfrm rot="-627176">
            <a:off x="11288975" y="2533970"/>
            <a:ext cx="3525252" cy="4479963"/>
          </a:xfrm>
          <a:custGeom>
            <a:avLst/>
            <a:gdLst/>
            <a:ahLst/>
            <a:cxnLst/>
            <a:rect l="l" t="t" r="r" b="b"/>
            <a:pathLst>
              <a:path w="3525252" h="4479963">
                <a:moveTo>
                  <a:pt x="0" y="0"/>
                </a:moveTo>
                <a:lnTo>
                  <a:pt x="3525252" y="0"/>
                </a:lnTo>
                <a:lnTo>
                  <a:pt x="3525252" y="4479963"/>
                </a:lnTo>
                <a:lnTo>
                  <a:pt x="0" y="4479963"/>
                </a:lnTo>
                <a:lnTo>
                  <a:pt x="0" y="0"/>
                </a:lnTo>
                <a:close/>
              </a:path>
            </a:pathLst>
          </a:custGeom>
          <a:blipFill>
            <a:blip r:embed="rId3"/>
            <a:stretch>
              <a:fillRect l="-211612" t="-35520" r="-140773" b="-64718"/>
            </a:stretch>
          </a:blipFill>
        </p:spPr>
        <p:txBody>
          <a:bodyPr/>
          <a:lstStyle/>
          <a:p>
            <a:endParaRPr lang="fr-CA"/>
          </a:p>
        </p:txBody>
      </p:sp>
      <p:sp>
        <p:nvSpPr>
          <p:cNvPr id="7" name="Freeform 7"/>
          <p:cNvSpPr/>
          <p:nvPr/>
        </p:nvSpPr>
        <p:spPr>
          <a:xfrm rot="1209988">
            <a:off x="14121251" y="4334789"/>
            <a:ext cx="3506171" cy="4455716"/>
          </a:xfrm>
          <a:custGeom>
            <a:avLst/>
            <a:gdLst/>
            <a:ahLst/>
            <a:cxnLst/>
            <a:rect l="l" t="t" r="r" b="b"/>
            <a:pathLst>
              <a:path w="3506171" h="4455716">
                <a:moveTo>
                  <a:pt x="0" y="0"/>
                </a:moveTo>
                <a:lnTo>
                  <a:pt x="3506171" y="0"/>
                </a:lnTo>
                <a:lnTo>
                  <a:pt x="3506171" y="4455716"/>
                </a:lnTo>
                <a:lnTo>
                  <a:pt x="0" y="4455716"/>
                </a:lnTo>
                <a:lnTo>
                  <a:pt x="0" y="0"/>
                </a:lnTo>
                <a:close/>
              </a:path>
            </a:pathLst>
          </a:custGeom>
          <a:blipFill>
            <a:blip r:embed="rId4"/>
            <a:stretch>
              <a:fillRect l="-211612" t="-52810" r="-140773" b="-47427"/>
            </a:stretch>
          </a:blipFill>
        </p:spPr>
        <p:txBody>
          <a:bodyPr/>
          <a:lstStyle/>
          <a:p>
            <a:endParaRPr lang="fr-CA"/>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404654"/>
            <a:ext cx="16230600" cy="6137801"/>
          </a:xfrm>
          <a:prstGeom prst="rect">
            <a:avLst/>
          </a:prstGeom>
        </p:spPr>
        <p:txBody>
          <a:bodyPr lIns="0" tIns="0" rIns="0" bIns="0" rtlCol="0" anchor="t">
            <a:spAutoFit/>
          </a:bodyPr>
          <a:lstStyle/>
          <a:p>
            <a:pPr algn="l">
              <a:lnSpc>
                <a:spcPts val="3776"/>
              </a:lnSpc>
            </a:pPr>
            <a:r>
              <a:rPr lang="en-US" sz="3885" b="1">
                <a:solidFill>
                  <a:srgbClr val="F9A71D"/>
                </a:solidFill>
                <a:latin typeface="Arial MT Pro Bold"/>
                <a:ea typeface="Arial MT Pro Bold"/>
                <a:cs typeface="Arial MT Pro Bold"/>
                <a:sym typeface="Arial MT Pro Bold"/>
              </a:rPr>
              <a:t>POINTS BONUS! </a:t>
            </a:r>
          </a:p>
          <a:p>
            <a:pPr algn="l">
              <a:lnSpc>
                <a:spcPts val="3776"/>
              </a:lnSpc>
            </a:pPr>
            <a:r>
              <a:rPr lang="en-US" sz="3884">
                <a:solidFill>
                  <a:srgbClr val="000000"/>
                </a:solidFill>
                <a:latin typeface="Arial MT Pro"/>
                <a:ea typeface="Arial MT Pro"/>
                <a:cs typeface="Arial MT Pro"/>
                <a:sym typeface="Arial MT Pro"/>
              </a:rPr>
              <a:t>Vous avez obtenu une mauvaise réponse, mais croyez fermement avoir raison?</a:t>
            </a:r>
          </a:p>
          <a:p>
            <a:pPr algn="l">
              <a:lnSpc>
                <a:spcPts val="3776"/>
              </a:lnSpc>
            </a:pPr>
            <a:endParaRPr lang="en-US" sz="3884">
              <a:solidFill>
                <a:srgbClr val="000000"/>
              </a:solidFill>
              <a:latin typeface="Arial MT Pro"/>
              <a:ea typeface="Arial MT Pro"/>
              <a:cs typeface="Arial MT Pro"/>
              <a:sym typeface="Arial MT Pro"/>
            </a:endParaRPr>
          </a:p>
          <a:p>
            <a:pPr algn="l">
              <a:lnSpc>
                <a:spcPts val="3776"/>
              </a:lnSpc>
            </a:pPr>
            <a:r>
              <a:rPr lang="en-US" sz="3885" b="1">
                <a:solidFill>
                  <a:srgbClr val="F9A71D"/>
                </a:solidFill>
                <a:latin typeface="Arial MT Pro Bold"/>
                <a:ea typeface="Arial MT Pro Bold"/>
                <a:cs typeface="Arial MT Pro Bold"/>
                <a:sym typeface="Arial MT Pro Bold"/>
              </a:rPr>
              <a:t>Défendez votre point!!</a:t>
            </a:r>
          </a:p>
          <a:p>
            <a:pPr algn="l">
              <a:lnSpc>
                <a:spcPts val="3776"/>
              </a:lnSpc>
            </a:pPr>
            <a:r>
              <a:rPr lang="en-US" sz="3885">
                <a:solidFill>
                  <a:srgbClr val="000000"/>
                </a:solidFill>
                <a:latin typeface="Arial MT Pro"/>
                <a:ea typeface="Arial MT Pro"/>
                <a:cs typeface="Arial MT Pro"/>
                <a:sym typeface="Arial MT Pro"/>
              </a:rPr>
              <a:t>Expliquez pourquoi la carrière correspond à la mission et comment elle peut résoudre le problème.</a:t>
            </a:r>
          </a:p>
          <a:p>
            <a:pPr algn="l">
              <a:lnSpc>
                <a:spcPts val="3776"/>
              </a:lnSpc>
            </a:pPr>
            <a:r>
              <a:rPr lang="en-US" sz="3884" b="1">
                <a:solidFill>
                  <a:srgbClr val="F9A71D"/>
                </a:solidFill>
                <a:latin typeface="Arial MT Pro Bold"/>
                <a:ea typeface="Arial MT Pro Bold"/>
                <a:cs typeface="Arial MT Pro Bold"/>
                <a:sym typeface="Arial MT Pro Bold"/>
              </a:rPr>
              <a:t>- 2 points supplémentaires sont disponibles -</a:t>
            </a:r>
          </a:p>
          <a:p>
            <a:pPr algn="l">
              <a:lnSpc>
                <a:spcPts val="3776"/>
              </a:lnSpc>
            </a:pPr>
            <a:endParaRPr lang="en-US" sz="3884" b="1">
              <a:solidFill>
                <a:srgbClr val="F9A71D"/>
              </a:solidFill>
              <a:latin typeface="Arial MT Pro Bold"/>
              <a:ea typeface="Arial MT Pro Bold"/>
              <a:cs typeface="Arial MT Pro Bold"/>
              <a:sym typeface="Arial MT Pro Bold"/>
            </a:endParaRPr>
          </a:p>
          <a:p>
            <a:pPr algn="l">
              <a:lnSpc>
                <a:spcPts val="3506"/>
              </a:lnSpc>
            </a:pPr>
            <a:r>
              <a:rPr lang="en-US" sz="3607">
                <a:solidFill>
                  <a:srgbClr val="000000"/>
                </a:solidFill>
                <a:latin typeface="Arial MT Pro"/>
                <a:ea typeface="Arial MT Pro"/>
                <a:cs typeface="Arial MT Pro"/>
                <a:sym typeface="Arial MT Pro"/>
              </a:rPr>
              <a:t>Les communautés peuvent recevoir les points bonus seulement si la carte se trouvait dans le paquet de carte original présenté au début de la mission.</a:t>
            </a:r>
          </a:p>
          <a:p>
            <a:pPr algn="l">
              <a:lnSpc>
                <a:spcPts val="3506"/>
              </a:lnSpc>
            </a:pPr>
            <a:r>
              <a:rPr lang="en-US" sz="3607" b="1" i="1">
                <a:solidFill>
                  <a:srgbClr val="F9A71D"/>
                </a:solidFill>
                <a:latin typeface="Arial MT Pro Bold Italics"/>
                <a:ea typeface="Arial MT Pro Bold Italics"/>
                <a:cs typeface="Arial MT Pro Bold Italics"/>
                <a:sym typeface="Arial MT Pro Bold Italics"/>
              </a:rPr>
              <a:t>Les communautés peuvent présenter une défense pour une seule carte Carrières par mission. </a:t>
            </a:r>
          </a:p>
        </p:txBody>
      </p:sp>
      <p:sp>
        <p:nvSpPr>
          <p:cNvPr id="3" name="TextBox 3"/>
          <p:cNvSpPr txBox="1"/>
          <p:nvPr/>
        </p:nvSpPr>
        <p:spPr>
          <a:xfrm>
            <a:off x="1028700" y="2118809"/>
            <a:ext cx="8694638" cy="933450"/>
          </a:xfrm>
          <a:prstGeom prst="rect">
            <a:avLst/>
          </a:prstGeom>
        </p:spPr>
        <p:txBody>
          <a:bodyPr lIns="0" tIns="0" rIns="0" bIns="0" rtlCol="0" anchor="t">
            <a:spAutoFit/>
          </a:bodyPr>
          <a:lstStyle/>
          <a:p>
            <a:pPr algn="l">
              <a:lnSpc>
                <a:spcPts val="7200"/>
              </a:lnSpc>
            </a:pPr>
            <a:r>
              <a:rPr lang="en-US" sz="6000">
                <a:solidFill>
                  <a:srgbClr val="A2C617"/>
                </a:solidFill>
                <a:latin typeface="Marykate"/>
                <a:ea typeface="Marykate"/>
                <a:cs typeface="Marykate"/>
                <a:sym typeface="Marykate"/>
              </a:rPr>
              <a:t>Règles du jeu</a:t>
            </a:r>
          </a:p>
        </p:txBody>
      </p:sp>
      <p:sp>
        <p:nvSpPr>
          <p:cNvPr id="4" name="TextBox 4"/>
          <p:cNvSpPr txBox="1"/>
          <p:nvPr/>
        </p:nvSpPr>
        <p:spPr>
          <a:xfrm>
            <a:off x="7362806" y="514830"/>
            <a:ext cx="3562389" cy="1280160"/>
          </a:xfrm>
          <a:prstGeom prst="rect">
            <a:avLst/>
          </a:prstGeom>
        </p:spPr>
        <p:txBody>
          <a:bodyPr lIns="0" tIns="0" rIns="0" bIns="0" rtlCol="0" anchor="t">
            <a:spAutoFit/>
          </a:bodyPr>
          <a:lstStyle/>
          <a:p>
            <a:pPr algn="l">
              <a:lnSpc>
                <a:spcPts val="9720"/>
              </a:lnSpc>
            </a:pPr>
            <a:r>
              <a:rPr lang="en-US" sz="9000">
                <a:solidFill>
                  <a:srgbClr val="A2C617"/>
                </a:solidFill>
                <a:latin typeface="Marykate"/>
                <a:ea typeface="Marykate"/>
                <a:cs typeface="Marykate"/>
                <a:sym typeface="Marykate"/>
              </a:rPr>
              <a:t>ÉTAPE 4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686300"/>
            <a:ext cx="18288000" cy="5600700"/>
          </a:xfrm>
          <a:custGeom>
            <a:avLst/>
            <a:gdLst/>
            <a:ahLst/>
            <a:cxnLst/>
            <a:rect l="l" t="t" r="r" b="b"/>
            <a:pathLst>
              <a:path w="18288000" h="5600700">
                <a:moveTo>
                  <a:pt x="0" y="0"/>
                </a:moveTo>
                <a:lnTo>
                  <a:pt x="18288000" y="0"/>
                </a:lnTo>
                <a:lnTo>
                  <a:pt x="18288000" y="5600700"/>
                </a:lnTo>
                <a:lnTo>
                  <a:pt x="0" y="5600700"/>
                </a:lnTo>
                <a:lnTo>
                  <a:pt x="0" y="0"/>
                </a:lnTo>
                <a:close/>
              </a:path>
            </a:pathLst>
          </a:custGeom>
          <a:blipFill>
            <a:blip r:embed="rId3"/>
            <a:stretch>
              <a:fillRect t="-37135" b="-80415"/>
            </a:stretch>
          </a:blipFill>
        </p:spPr>
        <p:txBody>
          <a:bodyPr/>
          <a:lstStyle/>
          <a:p>
            <a:endParaRPr lang="fr-CA"/>
          </a:p>
        </p:txBody>
      </p:sp>
      <p:grpSp>
        <p:nvGrpSpPr>
          <p:cNvPr id="3" name="Group 3"/>
          <p:cNvGrpSpPr/>
          <p:nvPr/>
        </p:nvGrpSpPr>
        <p:grpSpPr>
          <a:xfrm rot="5400000">
            <a:off x="6780877" y="-6820825"/>
            <a:ext cx="4726246" cy="18288003"/>
            <a:chOff x="0" y="0"/>
            <a:chExt cx="6301662" cy="24384004"/>
          </a:xfrm>
        </p:grpSpPr>
        <p:sp>
          <p:nvSpPr>
            <p:cNvPr id="4" name="Freeform 4"/>
            <p:cNvSpPr/>
            <p:nvPr/>
          </p:nvSpPr>
          <p:spPr>
            <a:xfrm>
              <a:off x="0" y="0"/>
              <a:ext cx="6301711" cy="24384000"/>
            </a:xfrm>
            <a:custGeom>
              <a:avLst/>
              <a:gdLst/>
              <a:ahLst/>
              <a:cxnLst/>
              <a:rect l="l" t="t" r="r" b="b"/>
              <a:pathLst>
                <a:path w="6301711" h="24384000">
                  <a:moveTo>
                    <a:pt x="0" y="0"/>
                  </a:moveTo>
                  <a:lnTo>
                    <a:pt x="6301711" y="0"/>
                  </a:lnTo>
                  <a:lnTo>
                    <a:pt x="6301711" y="24384000"/>
                  </a:lnTo>
                  <a:lnTo>
                    <a:pt x="0" y="24384000"/>
                  </a:lnTo>
                  <a:close/>
                </a:path>
              </a:pathLst>
            </a:custGeom>
            <a:solidFill>
              <a:srgbClr val="F7A600"/>
            </a:solidFill>
          </p:spPr>
          <p:txBody>
            <a:bodyPr/>
            <a:lstStyle/>
            <a:p>
              <a:endParaRPr lang="fr-CA"/>
            </a:p>
          </p:txBody>
        </p:sp>
      </p:grpSp>
      <p:sp>
        <p:nvSpPr>
          <p:cNvPr id="5" name="TextBox 5"/>
          <p:cNvSpPr txBox="1"/>
          <p:nvPr/>
        </p:nvSpPr>
        <p:spPr>
          <a:xfrm>
            <a:off x="1567581" y="494377"/>
            <a:ext cx="15152838" cy="3657600"/>
          </a:xfrm>
          <a:prstGeom prst="rect">
            <a:avLst/>
          </a:prstGeom>
        </p:spPr>
        <p:txBody>
          <a:bodyPr lIns="0" tIns="0" rIns="0" bIns="0" rtlCol="0" anchor="t">
            <a:spAutoFit/>
          </a:bodyPr>
          <a:lstStyle/>
          <a:p>
            <a:pPr algn="ctr">
              <a:lnSpc>
                <a:spcPts val="9641"/>
              </a:lnSpc>
            </a:pPr>
            <a:r>
              <a:rPr lang="en-US" sz="8034">
                <a:solidFill>
                  <a:srgbClr val="FFFFFF"/>
                </a:solidFill>
                <a:latin typeface="Marykate"/>
                <a:ea typeface="Marykate"/>
                <a:cs typeface="Marykate"/>
                <a:sym typeface="Marykate"/>
              </a:rPr>
              <a:t>Votre ÉQUIPE doit travailler ENSEMBLE pour déterminer les meilleures carrières pour accomplir la mission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4847" y="2325743"/>
            <a:ext cx="16858305" cy="3981450"/>
          </a:xfrm>
          <a:prstGeom prst="rect">
            <a:avLst/>
          </a:prstGeom>
        </p:spPr>
        <p:txBody>
          <a:bodyPr lIns="0" tIns="0" rIns="0" bIns="0" rtlCol="0" anchor="t">
            <a:spAutoFit/>
          </a:bodyPr>
          <a:lstStyle/>
          <a:p>
            <a:pPr algn="just">
              <a:lnSpc>
                <a:spcPts val="5249"/>
              </a:lnSpc>
            </a:pPr>
            <a:r>
              <a:rPr lang="en-US" sz="3499">
                <a:solidFill>
                  <a:srgbClr val="000000"/>
                </a:solidFill>
                <a:latin typeface="Arial MT Pro"/>
                <a:ea typeface="Arial MT Pro"/>
                <a:cs typeface="Arial MT Pro"/>
                <a:sym typeface="Arial MT Pro"/>
              </a:rPr>
              <a:t>Une ferme familiale locale qui produit du bœuf et cultive du blé a décidé de se diversifier. Elle souhaite adapter un de ses bâtiments pour y installer un système de recirculation intérieur pour l’élevage de la truite steelhead. Cette activité est totalement nouvelle pour cette famille. Elle a beaucoup à apprendre sur les espèces de truites et sur ce qu'il faut faire pour créer le meilleur environnement possible pour obtenir un produit sain.</a:t>
            </a:r>
          </a:p>
        </p:txBody>
      </p:sp>
      <p:sp>
        <p:nvSpPr>
          <p:cNvPr id="3" name="TextBox 3"/>
          <p:cNvSpPr txBox="1"/>
          <p:nvPr/>
        </p:nvSpPr>
        <p:spPr>
          <a:xfrm>
            <a:off x="5109350" y="431483"/>
            <a:ext cx="8069301" cy="1280160"/>
          </a:xfrm>
          <a:prstGeom prst="rect">
            <a:avLst/>
          </a:prstGeom>
        </p:spPr>
        <p:txBody>
          <a:bodyPr lIns="0" tIns="0" rIns="0" bIns="0" rtlCol="0" anchor="t">
            <a:spAutoFit/>
          </a:bodyPr>
          <a:lstStyle/>
          <a:p>
            <a:pPr algn="ctr">
              <a:lnSpc>
                <a:spcPts val="9720"/>
              </a:lnSpc>
            </a:pPr>
            <a:r>
              <a:rPr lang="en-US" sz="9000">
                <a:solidFill>
                  <a:srgbClr val="A2C617"/>
                </a:solidFill>
                <a:latin typeface="Marykate"/>
                <a:ea typeface="Marykate"/>
                <a:cs typeface="Marykate"/>
                <a:sym typeface="Marykate"/>
              </a:rPr>
              <a:t>Diversifi-poisson</a:t>
            </a:r>
          </a:p>
        </p:txBody>
      </p:sp>
      <p:sp>
        <p:nvSpPr>
          <p:cNvPr id="4" name="TextBox 4"/>
          <p:cNvSpPr txBox="1"/>
          <p:nvPr/>
        </p:nvSpPr>
        <p:spPr>
          <a:xfrm>
            <a:off x="1111358" y="6669144"/>
            <a:ext cx="16461794" cy="2114550"/>
          </a:xfrm>
          <a:prstGeom prst="rect">
            <a:avLst/>
          </a:prstGeom>
        </p:spPr>
        <p:txBody>
          <a:bodyPr lIns="0" tIns="0" rIns="0" bIns="0" rtlCol="0" anchor="t">
            <a:spAutoFit/>
          </a:bodyPr>
          <a:lstStyle/>
          <a:p>
            <a:pPr algn="ctr">
              <a:lnSpc>
                <a:spcPts val="5399"/>
              </a:lnSpc>
            </a:pPr>
            <a:r>
              <a:rPr lang="en-US" sz="4499">
                <a:solidFill>
                  <a:srgbClr val="A2C617"/>
                </a:solidFill>
                <a:latin typeface="Arial MT Pro"/>
                <a:ea typeface="Arial MT Pro"/>
                <a:cs typeface="Arial MT Pro"/>
                <a:sym typeface="Arial MT Pro"/>
              </a:rPr>
              <a:t>Qui pourrait aider cette famille à concevoir les bâtiments, identifier les équipements et créer un habitat pour les poissons qui répondent aux diverses exigences règlementaires?</a:t>
            </a:r>
          </a:p>
        </p:txBody>
      </p:sp>
      <p:sp>
        <p:nvSpPr>
          <p:cNvPr id="5" name="TextBox 5"/>
          <p:cNvSpPr txBox="1"/>
          <p:nvPr/>
        </p:nvSpPr>
        <p:spPr>
          <a:xfrm>
            <a:off x="3511648" y="8831319"/>
            <a:ext cx="11264703" cy="1002029"/>
          </a:xfrm>
          <a:prstGeom prst="rect">
            <a:avLst/>
          </a:prstGeom>
        </p:spPr>
        <p:txBody>
          <a:bodyPr lIns="0" tIns="0" rIns="0" bIns="0" rtlCol="0" anchor="t">
            <a:spAutoFit/>
          </a:bodyPr>
          <a:lstStyle/>
          <a:p>
            <a:pPr algn="ctr">
              <a:lnSpc>
                <a:spcPts val="8160"/>
              </a:lnSpc>
            </a:pPr>
            <a:r>
              <a:rPr lang="en-US" sz="4000" b="1" i="1">
                <a:solidFill>
                  <a:srgbClr val="FFC000"/>
                </a:solidFill>
                <a:latin typeface="Arial MT Pro Bold Italics"/>
                <a:ea typeface="Arial MT Pro Bold Italics"/>
                <a:cs typeface="Arial MT Pro Bold Italics"/>
                <a:sym typeface="Arial MT Pro Bold Italics"/>
              </a:rPr>
              <a:t>5 cartes Carrières requises</a:t>
            </a:r>
          </a:p>
        </p:txBody>
      </p:sp>
      <p:grpSp>
        <p:nvGrpSpPr>
          <p:cNvPr id="6" name="Group 6"/>
          <p:cNvGrpSpPr/>
          <p:nvPr/>
        </p:nvGrpSpPr>
        <p:grpSpPr>
          <a:xfrm>
            <a:off x="13178650" y="616663"/>
            <a:ext cx="4502727" cy="824074"/>
            <a:chOff x="0" y="0"/>
            <a:chExt cx="6003636" cy="1098766"/>
          </a:xfrm>
        </p:grpSpPr>
        <p:sp>
          <p:nvSpPr>
            <p:cNvPr id="7" name="Freeform 7"/>
            <p:cNvSpPr/>
            <p:nvPr/>
          </p:nvSpPr>
          <p:spPr>
            <a:xfrm>
              <a:off x="0" y="0"/>
              <a:ext cx="6003671" cy="1098804"/>
            </a:xfrm>
            <a:custGeom>
              <a:avLst/>
              <a:gdLst/>
              <a:ahLst/>
              <a:cxnLst/>
              <a:rect l="l" t="t" r="r" b="b"/>
              <a:pathLst>
                <a:path w="6003671" h="1098804">
                  <a:moveTo>
                    <a:pt x="0" y="0"/>
                  </a:moveTo>
                  <a:lnTo>
                    <a:pt x="6003671" y="0"/>
                  </a:lnTo>
                  <a:lnTo>
                    <a:pt x="6003671" y="1098804"/>
                  </a:lnTo>
                  <a:lnTo>
                    <a:pt x="0" y="1098804"/>
                  </a:lnTo>
                  <a:close/>
                </a:path>
              </a:pathLst>
            </a:custGeom>
            <a:solidFill>
              <a:srgbClr val="F9A71D"/>
            </a:solidFill>
          </p:spPr>
          <p:txBody>
            <a:bodyPr/>
            <a:lstStyle/>
            <a:p>
              <a:endParaRPr lang="fr-CA"/>
            </a:p>
          </p:txBody>
        </p:sp>
        <p:sp>
          <p:nvSpPr>
            <p:cNvPr id="8" name="TextBox 8"/>
            <p:cNvSpPr txBox="1"/>
            <p:nvPr/>
          </p:nvSpPr>
          <p:spPr>
            <a:xfrm>
              <a:off x="0" y="-57150"/>
              <a:ext cx="6003636" cy="1155916"/>
            </a:xfrm>
            <a:prstGeom prst="rect">
              <a:avLst/>
            </a:prstGeom>
          </p:spPr>
          <p:txBody>
            <a:bodyPr lIns="50800" tIns="50800" rIns="50800" bIns="50800" rtlCol="0" anchor="ctr"/>
            <a:lstStyle/>
            <a:p>
              <a:pPr algn="ctr">
                <a:lnSpc>
                  <a:spcPts val="3240"/>
                </a:lnSpc>
              </a:pPr>
              <a:r>
                <a:rPr lang="en-US" sz="2700" b="1">
                  <a:solidFill>
                    <a:srgbClr val="FFFFFF"/>
                  </a:solidFill>
                  <a:latin typeface="Arial MT Pro Bold"/>
                  <a:ea typeface="Arial MT Pro Bold"/>
                  <a:cs typeface="Arial MT Pro Bold"/>
                  <a:sym typeface="Arial MT Pro Bold"/>
                </a:rPr>
                <a:t>Exemple de mission</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996554">
            <a:off x="3819330" y="1364992"/>
            <a:ext cx="1868269" cy="677942"/>
          </a:xfrm>
          <a:custGeom>
            <a:avLst/>
            <a:gdLst/>
            <a:ahLst/>
            <a:cxnLst/>
            <a:rect l="l" t="t" r="r" b="b"/>
            <a:pathLst>
              <a:path w="1868269" h="677942">
                <a:moveTo>
                  <a:pt x="0" y="0"/>
                </a:moveTo>
                <a:lnTo>
                  <a:pt x="1868270" y="0"/>
                </a:lnTo>
                <a:lnTo>
                  <a:pt x="1868270" y="677942"/>
                </a:lnTo>
                <a:lnTo>
                  <a:pt x="0" y="677942"/>
                </a:lnTo>
                <a:lnTo>
                  <a:pt x="0" y="0"/>
                </a:lnTo>
                <a:close/>
              </a:path>
            </a:pathLst>
          </a:custGeom>
          <a:blipFill>
            <a:blip r:embed="rId3"/>
            <a:stretch>
              <a:fillRect t="-89544" b="-86036"/>
            </a:stretch>
          </a:blipFill>
        </p:spPr>
        <p:txBody>
          <a:bodyPr/>
          <a:lstStyle/>
          <a:p>
            <a:endParaRPr lang="fr-CA"/>
          </a:p>
        </p:txBody>
      </p:sp>
      <p:sp>
        <p:nvSpPr>
          <p:cNvPr id="3" name="Freeform 3"/>
          <p:cNvSpPr/>
          <p:nvPr/>
        </p:nvSpPr>
        <p:spPr>
          <a:xfrm rot="4793437">
            <a:off x="6142266" y="7583718"/>
            <a:ext cx="1868270" cy="677942"/>
          </a:xfrm>
          <a:custGeom>
            <a:avLst/>
            <a:gdLst/>
            <a:ahLst/>
            <a:cxnLst/>
            <a:rect l="l" t="t" r="r" b="b"/>
            <a:pathLst>
              <a:path w="1868270" h="677942">
                <a:moveTo>
                  <a:pt x="0" y="0"/>
                </a:moveTo>
                <a:lnTo>
                  <a:pt x="1868270" y="0"/>
                </a:lnTo>
                <a:lnTo>
                  <a:pt x="1868270" y="677941"/>
                </a:lnTo>
                <a:lnTo>
                  <a:pt x="0" y="677941"/>
                </a:lnTo>
                <a:lnTo>
                  <a:pt x="0" y="0"/>
                </a:lnTo>
                <a:close/>
              </a:path>
            </a:pathLst>
          </a:custGeom>
          <a:blipFill>
            <a:blip r:embed="rId3"/>
            <a:stretch>
              <a:fillRect t="-89544" b="-86036"/>
            </a:stretch>
          </a:blipFill>
        </p:spPr>
        <p:txBody>
          <a:bodyPr/>
          <a:lstStyle/>
          <a:p>
            <a:endParaRPr lang="fr-CA"/>
          </a:p>
        </p:txBody>
      </p:sp>
      <p:sp>
        <p:nvSpPr>
          <p:cNvPr id="4" name="TextBox 4"/>
          <p:cNvSpPr txBox="1"/>
          <p:nvPr/>
        </p:nvSpPr>
        <p:spPr>
          <a:xfrm>
            <a:off x="8620059" y="9159942"/>
            <a:ext cx="2199676" cy="575400"/>
          </a:xfrm>
          <a:prstGeom prst="rect">
            <a:avLst/>
          </a:prstGeom>
        </p:spPr>
        <p:txBody>
          <a:bodyPr lIns="0" tIns="0" rIns="0" bIns="0" rtlCol="0" anchor="t">
            <a:spAutoFit/>
          </a:bodyPr>
          <a:lstStyle/>
          <a:p>
            <a:pPr algn="l">
              <a:lnSpc>
                <a:spcPts val="3600"/>
              </a:lnSpc>
            </a:pPr>
            <a:r>
              <a:rPr lang="en-US" sz="3000" b="1">
                <a:solidFill>
                  <a:srgbClr val="A2C617"/>
                </a:solidFill>
                <a:latin typeface="Arial MT Pro Bold"/>
                <a:ea typeface="Arial MT Pro Bold"/>
                <a:cs typeface="Arial MT Pro Bold"/>
                <a:sym typeface="Arial MT Pro Bold"/>
              </a:rPr>
              <a:t>Organiser</a:t>
            </a:r>
          </a:p>
        </p:txBody>
      </p:sp>
      <p:sp>
        <p:nvSpPr>
          <p:cNvPr id="5" name="Freeform 5"/>
          <p:cNvSpPr/>
          <p:nvPr/>
        </p:nvSpPr>
        <p:spPr>
          <a:xfrm>
            <a:off x="7522870" y="8657762"/>
            <a:ext cx="1004400" cy="1269086"/>
          </a:xfrm>
          <a:custGeom>
            <a:avLst/>
            <a:gdLst/>
            <a:ahLst/>
            <a:cxnLst/>
            <a:rect l="l" t="t" r="r" b="b"/>
            <a:pathLst>
              <a:path w="1004400" h="1269086">
                <a:moveTo>
                  <a:pt x="0" y="0"/>
                </a:moveTo>
                <a:lnTo>
                  <a:pt x="1004400" y="0"/>
                </a:lnTo>
                <a:lnTo>
                  <a:pt x="1004400" y="1269085"/>
                </a:lnTo>
                <a:lnTo>
                  <a:pt x="0" y="1269085"/>
                </a:lnTo>
                <a:lnTo>
                  <a:pt x="0" y="0"/>
                </a:lnTo>
                <a:close/>
              </a:path>
            </a:pathLst>
          </a:custGeom>
          <a:blipFill>
            <a:blip r:embed="rId4">
              <a:extLst>
                <a:ext uri="{96DAC541-7B7A-43D3-8B79-37D633B846F1}">
                  <asvg:svgBlip xmlns:asvg="http://schemas.microsoft.com/office/drawing/2016/SVG/main" r:embed="rId5"/>
                </a:ext>
              </a:extLst>
            </a:blip>
            <a:stretch>
              <a:fillRect t="-24" b="-24"/>
            </a:stretch>
          </a:blipFill>
        </p:spPr>
        <p:txBody>
          <a:bodyPr/>
          <a:lstStyle/>
          <a:p>
            <a:endParaRPr lang="fr-CA"/>
          </a:p>
        </p:txBody>
      </p:sp>
      <p:sp>
        <p:nvSpPr>
          <p:cNvPr id="6" name="TextBox 6"/>
          <p:cNvSpPr txBox="1"/>
          <p:nvPr/>
        </p:nvSpPr>
        <p:spPr>
          <a:xfrm>
            <a:off x="14939337" y="9159544"/>
            <a:ext cx="2557134" cy="1129397"/>
          </a:xfrm>
          <a:prstGeom prst="rect">
            <a:avLst/>
          </a:prstGeom>
        </p:spPr>
        <p:txBody>
          <a:bodyPr lIns="0" tIns="0" rIns="0" bIns="0" rtlCol="0" anchor="t">
            <a:spAutoFit/>
          </a:bodyPr>
          <a:lstStyle/>
          <a:p>
            <a:pPr algn="ctr">
              <a:lnSpc>
                <a:spcPts val="3600"/>
              </a:lnSpc>
            </a:pPr>
            <a:r>
              <a:rPr lang="en-US" sz="3000" b="1">
                <a:solidFill>
                  <a:srgbClr val="A2C617"/>
                </a:solidFill>
                <a:latin typeface="Arial MT Pro Bold"/>
                <a:ea typeface="Arial MT Pro Bold"/>
                <a:cs typeface="Arial MT Pro Bold"/>
                <a:sym typeface="Arial MT Pro Bold"/>
              </a:rPr>
              <a:t>Réfléchir</a:t>
            </a:r>
          </a:p>
          <a:p>
            <a:pPr algn="ctr">
              <a:lnSpc>
                <a:spcPts val="3600"/>
              </a:lnSpc>
            </a:pPr>
            <a:endParaRPr lang="en-US" sz="3000" b="1">
              <a:solidFill>
                <a:srgbClr val="A2C617"/>
              </a:solidFill>
              <a:latin typeface="Arial MT Pro Bold"/>
              <a:ea typeface="Arial MT Pro Bold"/>
              <a:cs typeface="Arial MT Pro Bold"/>
              <a:sym typeface="Arial MT Pro Bold"/>
            </a:endParaRPr>
          </a:p>
        </p:txBody>
      </p:sp>
      <p:sp>
        <p:nvSpPr>
          <p:cNvPr id="7" name="Freeform 7"/>
          <p:cNvSpPr/>
          <p:nvPr/>
        </p:nvSpPr>
        <p:spPr>
          <a:xfrm>
            <a:off x="14215576" y="8830118"/>
            <a:ext cx="1004400" cy="1197813"/>
          </a:xfrm>
          <a:custGeom>
            <a:avLst/>
            <a:gdLst/>
            <a:ahLst/>
            <a:cxnLst/>
            <a:rect l="l" t="t" r="r" b="b"/>
            <a:pathLst>
              <a:path w="1004400" h="1197813">
                <a:moveTo>
                  <a:pt x="0" y="0"/>
                </a:moveTo>
                <a:lnTo>
                  <a:pt x="1004400" y="0"/>
                </a:lnTo>
                <a:lnTo>
                  <a:pt x="1004400" y="1197812"/>
                </a:lnTo>
                <a:lnTo>
                  <a:pt x="0" y="1197812"/>
                </a:lnTo>
                <a:lnTo>
                  <a:pt x="0" y="0"/>
                </a:lnTo>
                <a:close/>
              </a:path>
            </a:pathLst>
          </a:custGeom>
          <a:blipFill>
            <a:blip r:embed="rId6">
              <a:extLst>
                <a:ext uri="{96DAC541-7B7A-43D3-8B79-37D633B846F1}">
                  <asvg:svgBlip xmlns:asvg="http://schemas.microsoft.com/office/drawing/2016/SVG/main" r:embed="rId7"/>
                </a:ext>
              </a:extLst>
            </a:blip>
            <a:stretch>
              <a:fillRect l="-163" r="-163"/>
            </a:stretch>
          </a:blipFill>
        </p:spPr>
        <p:txBody>
          <a:bodyPr/>
          <a:lstStyle/>
          <a:p>
            <a:endParaRPr lang="fr-CA"/>
          </a:p>
        </p:txBody>
      </p:sp>
      <p:sp>
        <p:nvSpPr>
          <p:cNvPr id="8" name="TextBox 8"/>
          <p:cNvSpPr txBox="1"/>
          <p:nvPr/>
        </p:nvSpPr>
        <p:spPr>
          <a:xfrm>
            <a:off x="1512684" y="9182529"/>
            <a:ext cx="2557134" cy="575400"/>
          </a:xfrm>
          <a:prstGeom prst="rect">
            <a:avLst/>
          </a:prstGeom>
        </p:spPr>
        <p:txBody>
          <a:bodyPr lIns="0" tIns="0" rIns="0" bIns="0" rtlCol="0" anchor="t">
            <a:spAutoFit/>
          </a:bodyPr>
          <a:lstStyle/>
          <a:p>
            <a:pPr algn="ctr">
              <a:lnSpc>
                <a:spcPts val="3600"/>
              </a:lnSpc>
            </a:pPr>
            <a:r>
              <a:rPr lang="en-US" sz="3000" b="1">
                <a:solidFill>
                  <a:srgbClr val="A2C617"/>
                </a:solidFill>
                <a:latin typeface="Arial MT Pro Bold"/>
                <a:ea typeface="Arial MT Pro Bold"/>
                <a:cs typeface="Arial MT Pro Bold"/>
                <a:sym typeface="Arial MT Pro Bold"/>
              </a:rPr>
              <a:t>Construire</a:t>
            </a:r>
          </a:p>
        </p:txBody>
      </p:sp>
      <p:sp>
        <p:nvSpPr>
          <p:cNvPr id="9" name="TextBox 9"/>
          <p:cNvSpPr txBox="1"/>
          <p:nvPr/>
        </p:nvSpPr>
        <p:spPr>
          <a:xfrm>
            <a:off x="4905094" y="9191625"/>
            <a:ext cx="2557134" cy="575400"/>
          </a:xfrm>
          <a:prstGeom prst="rect">
            <a:avLst/>
          </a:prstGeom>
        </p:spPr>
        <p:txBody>
          <a:bodyPr lIns="0" tIns="0" rIns="0" bIns="0" rtlCol="0" anchor="t">
            <a:spAutoFit/>
          </a:bodyPr>
          <a:lstStyle/>
          <a:p>
            <a:pPr algn="ctr">
              <a:lnSpc>
                <a:spcPts val="3600"/>
              </a:lnSpc>
            </a:pPr>
            <a:r>
              <a:rPr lang="en-US" sz="3000" b="1">
                <a:solidFill>
                  <a:srgbClr val="A2C617"/>
                </a:solidFill>
                <a:latin typeface="Arial MT Pro Bold"/>
                <a:ea typeface="Arial MT Pro Bold"/>
                <a:cs typeface="Arial MT Pro Bold"/>
                <a:sym typeface="Arial MT Pro Bold"/>
              </a:rPr>
              <a:t>Réfléchir</a:t>
            </a:r>
          </a:p>
        </p:txBody>
      </p:sp>
      <p:sp>
        <p:nvSpPr>
          <p:cNvPr id="10" name="Freeform 10"/>
          <p:cNvSpPr/>
          <p:nvPr/>
        </p:nvSpPr>
        <p:spPr>
          <a:xfrm>
            <a:off x="4079410" y="8716623"/>
            <a:ext cx="1099566" cy="1311308"/>
          </a:xfrm>
          <a:custGeom>
            <a:avLst/>
            <a:gdLst/>
            <a:ahLst/>
            <a:cxnLst/>
            <a:rect l="l" t="t" r="r" b="b"/>
            <a:pathLst>
              <a:path w="1099566" h="1311308">
                <a:moveTo>
                  <a:pt x="0" y="0"/>
                </a:moveTo>
                <a:lnTo>
                  <a:pt x="1099566" y="0"/>
                </a:lnTo>
                <a:lnTo>
                  <a:pt x="1099566" y="1311307"/>
                </a:lnTo>
                <a:lnTo>
                  <a:pt x="0" y="1311307"/>
                </a:lnTo>
                <a:lnTo>
                  <a:pt x="0" y="0"/>
                </a:lnTo>
                <a:close/>
              </a:path>
            </a:pathLst>
          </a:custGeom>
          <a:blipFill>
            <a:blip r:embed="rId6">
              <a:extLst>
                <a:ext uri="{96DAC541-7B7A-43D3-8B79-37D633B846F1}">
                  <asvg:svgBlip xmlns:asvg="http://schemas.microsoft.com/office/drawing/2016/SVG/main" r:embed="rId7"/>
                </a:ext>
              </a:extLst>
            </a:blip>
            <a:stretch>
              <a:fillRect l="-122" r="-122"/>
            </a:stretch>
          </a:blipFill>
        </p:spPr>
        <p:txBody>
          <a:bodyPr/>
          <a:lstStyle/>
          <a:p>
            <a:endParaRPr lang="fr-CA"/>
          </a:p>
        </p:txBody>
      </p:sp>
      <p:sp>
        <p:nvSpPr>
          <p:cNvPr id="11" name="TextBox 11"/>
          <p:cNvSpPr txBox="1"/>
          <p:nvPr/>
        </p:nvSpPr>
        <p:spPr>
          <a:xfrm>
            <a:off x="11771136" y="9166167"/>
            <a:ext cx="2557134" cy="1129396"/>
          </a:xfrm>
          <a:prstGeom prst="rect">
            <a:avLst/>
          </a:prstGeom>
        </p:spPr>
        <p:txBody>
          <a:bodyPr lIns="0" tIns="0" rIns="0" bIns="0" rtlCol="0" anchor="t">
            <a:spAutoFit/>
          </a:bodyPr>
          <a:lstStyle/>
          <a:p>
            <a:pPr algn="ctr">
              <a:lnSpc>
                <a:spcPts val="3600"/>
              </a:lnSpc>
            </a:pPr>
            <a:r>
              <a:rPr lang="en-US" sz="3000" b="1">
                <a:solidFill>
                  <a:srgbClr val="A2C617"/>
                </a:solidFill>
                <a:latin typeface="Arial MT Pro Bold"/>
                <a:ea typeface="Arial MT Pro Bold"/>
                <a:cs typeface="Arial MT Pro Bold"/>
                <a:sym typeface="Arial MT Pro Bold"/>
              </a:rPr>
              <a:t>Réfléchir</a:t>
            </a:r>
          </a:p>
          <a:p>
            <a:pPr algn="ctr">
              <a:lnSpc>
                <a:spcPts val="3600"/>
              </a:lnSpc>
            </a:pPr>
            <a:endParaRPr lang="en-US" sz="3000" b="1">
              <a:solidFill>
                <a:srgbClr val="A2C617"/>
              </a:solidFill>
              <a:latin typeface="Arial MT Pro Bold"/>
              <a:ea typeface="Arial MT Pro Bold"/>
              <a:cs typeface="Arial MT Pro Bold"/>
              <a:sym typeface="Arial MT Pro Bold"/>
            </a:endParaRPr>
          </a:p>
        </p:txBody>
      </p:sp>
      <p:sp>
        <p:nvSpPr>
          <p:cNvPr id="12" name="Freeform 12"/>
          <p:cNvSpPr/>
          <p:nvPr/>
        </p:nvSpPr>
        <p:spPr>
          <a:xfrm>
            <a:off x="11000802" y="8830118"/>
            <a:ext cx="1004400" cy="1197813"/>
          </a:xfrm>
          <a:custGeom>
            <a:avLst/>
            <a:gdLst/>
            <a:ahLst/>
            <a:cxnLst/>
            <a:rect l="l" t="t" r="r" b="b"/>
            <a:pathLst>
              <a:path w="1004400" h="1197813">
                <a:moveTo>
                  <a:pt x="0" y="0"/>
                </a:moveTo>
                <a:lnTo>
                  <a:pt x="1004400" y="0"/>
                </a:lnTo>
                <a:lnTo>
                  <a:pt x="1004400" y="1197812"/>
                </a:lnTo>
                <a:lnTo>
                  <a:pt x="0" y="1197812"/>
                </a:lnTo>
                <a:lnTo>
                  <a:pt x="0" y="0"/>
                </a:lnTo>
                <a:close/>
              </a:path>
            </a:pathLst>
          </a:custGeom>
          <a:blipFill>
            <a:blip r:embed="rId6">
              <a:extLst>
                <a:ext uri="{96DAC541-7B7A-43D3-8B79-37D633B846F1}">
                  <asvg:svgBlip xmlns:asvg="http://schemas.microsoft.com/office/drawing/2016/SVG/main" r:embed="rId7"/>
                </a:ext>
              </a:extLst>
            </a:blip>
            <a:stretch>
              <a:fillRect l="-163" r="-163"/>
            </a:stretch>
          </a:blipFill>
        </p:spPr>
        <p:txBody>
          <a:bodyPr/>
          <a:lstStyle/>
          <a:p>
            <a:endParaRPr lang="fr-CA"/>
          </a:p>
        </p:txBody>
      </p:sp>
      <p:sp>
        <p:nvSpPr>
          <p:cNvPr id="13" name="Freeform 13"/>
          <p:cNvSpPr/>
          <p:nvPr/>
        </p:nvSpPr>
        <p:spPr>
          <a:xfrm>
            <a:off x="730632" y="8639088"/>
            <a:ext cx="1004883" cy="1187508"/>
          </a:xfrm>
          <a:custGeom>
            <a:avLst/>
            <a:gdLst/>
            <a:ahLst/>
            <a:cxnLst/>
            <a:rect l="l" t="t" r="r" b="b"/>
            <a:pathLst>
              <a:path w="1004883" h="1187508">
                <a:moveTo>
                  <a:pt x="0" y="0"/>
                </a:moveTo>
                <a:lnTo>
                  <a:pt x="1004883" y="0"/>
                </a:lnTo>
                <a:lnTo>
                  <a:pt x="1004883" y="1187508"/>
                </a:lnTo>
                <a:lnTo>
                  <a:pt x="0" y="1187508"/>
                </a:lnTo>
                <a:lnTo>
                  <a:pt x="0" y="0"/>
                </a:lnTo>
                <a:close/>
              </a:path>
            </a:pathLst>
          </a:custGeom>
          <a:blipFill>
            <a:blip r:embed="rId8"/>
            <a:stretch>
              <a:fillRect/>
            </a:stretch>
          </a:blipFill>
        </p:spPr>
        <p:txBody>
          <a:bodyPr/>
          <a:lstStyle/>
          <a:p>
            <a:endParaRPr lang="fr-CA"/>
          </a:p>
        </p:txBody>
      </p:sp>
      <p:grpSp>
        <p:nvGrpSpPr>
          <p:cNvPr id="14" name="Group 14"/>
          <p:cNvGrpSpPr/>
          <p:nvPr/>
        </p:nvGrpSpPr>
        <p:grpSpPr>
          <a:xfrm>
            <a:off x="4572001" y="291583"/>
            <a:ext cx="4329074" cy="2326221"/>
            <a:chOff x="-1358307" y="-172185"/>
            <a:chExt cx="5503411" cy="3101626"/>
          </a:xfrm>
        </p:grpSpPr>
        <p:sp>
          <p:nvSpPr>
            <p:cNvPr id="15" name="Freeform 15"/>
            <p:cNvSpPr/>
            <p:nvPr/>
          </p:nvSpPr>
          <p:spPr>
            <a:xfrm>
              <a:off x="-49712" y="-42284"/>
              <a:ext cx="4193188" cy="2969946"/>
            </a:xfrm>
            <a:custGeom>
              <a:avLst/>
              <a:gdLst/>
              <a:ahLst/>
              <a:cxnLst/>
              <a:rect l="l" t="t" r="r" b="b"/>
              <a:pathLst>
                <a:path w="4193188" h="2969946">
                  <a:moveTo>
                    <a:pt x="49712" y="42284"/>
                  </a:moveTo>
                  <a:cubicBezTo>
                    <a:pt x="1047559" y="-158376"/>
                    <a:pt x="2090897" y="442403"/>
                    <a:pt x="3997086" y="42284"/>
                  </a:cubicBezTo>
                  <a:cubicBezTo>
                    <a:pt x="4360433" y="582427"/>
                    <a:pt x="4132976" y="1716342"/>
                    <a:pt x="3997086" y="2969946"/>
                  </a:cubicBezTo>
                  <a:cubicBezTo>
                    <a:pt x="2091003" y="2703095"/>
                    <a:pt x="1818269" y="2686622"/>
                    <a:pt x="49712" y="2969946"/>
                  </a:cubicBezTo>
                  <a:cubicBezTo>
                    <a:pt x="243258" y="1650449"/>
                    <a:pt x="-128088" y="1468876"/>
                    <a:pt x="49712" y="42284"/>
                  </a:cubicBezTo>
                  <a:close/>
                </a:path>
              </a:pathLst>
            </a:custGeom>
            <a:solidFill>
              <a:srgbClr val="000000">
                <a:alpha val="0"/>
              </a:srgbClr>
            </a:solidFill>
          </p:spPr>
          <p:txBody>
            <a:bodyPr/>
            <a:lstStyle/>
            <a:p>
              <a:endParaRPr lang="fr-CA"/>
            </a:p>
          </p:txBody>
        </p:sp>
        <p:sp>
          <p:nvSpPr>
            <p:cNvPr id="16" name="Freeform 16"/>
            <p:cNvSpPr/>
            <p:nvPr/>
          </p:nvSpPr>
          <p:spPr>
            <a:xfrm>
              <a:off x="-58988" y="-31495"/>
              <a:ext cx="4006362" cy="2959157"/>
            </a:xfrm>
            <a:custGeom>
              <a:avLst/>
              <a:gdLst/>
              <a:ahLst/>
              <a:cxnLst/>
              <a:rect l="l" t="t" r="r" b="b"/>
              <a:pathLst>
                <a:path w="4006362" h="2959157">
                  <a:moveTo>
                    <a:pt x="58988" y="31495"/>
                  </a:moveTo>
                  <a:cubicBezTo>
                    <a:pt x="1760362" y="182501"/>
                    <a:pt x="2892260" y="-88139"/>
                    <a:pt x="4006362" y="31495"/>
                  </a:cubicBezTo>
                  <a:cubicBezTo>
                    <a:pt x="3982142" y="1241371"/>
                    <a:pt x="3991198" y="2692306"/>
                    <a:pt x="4006362" y="2959157"/>
                  </a:cubicBezTo>
                  <a:cubicBezTo>
                    <a:pt x="3017464" y="2406219"/>
                    <a:pt x="1676857" y="2587243"/>
                    <a:pt x="58988" y="2959157"/>
                  </a:cubicBezTo>
                  <a:cubicBezTo>
                    <a:pt x="-105731" y="1978644"/>
                    <a:pt x="134911" y="781032"/>
                    <a:pt x="58988" y="31495"/>
                  </a:cubicBezTo>
                  <a:close/>
                </a:path>
              </a:pathLst>
            </a:custGeom>
            <a:solidFill>
              <a:srgbClr val="FFFFFF"/>
            </a:solidFill>
          </p:spPr>
          <p:txBody>
            <a:bodyPr/>
            <a:lstStyle/>
            <a:p>
              <a:endParaRPr lang="fr-CA"/>
            </a:p>
          </p:txBody>
        </p:sp>
        <p:sp>
          <p:nvSpPr>
            <p:cNvPr id="17" name="Freeform 17"/>
            <p:cNvSpPr/>
            <p:nvPr/>
          </p:nvSpPr>
          <p:spPr>
            <a:xfrm>
              <a:off x="-65007" y="-18792"/>
              <a:ext cx="4079955" cy="2946455"/>
            </a:xfrm>
            <a:custGeom>
              <a:avLst/>
              <a:gdLst/>
              <a:ahLst/>
              <a:cxnLst/>
              <a:rect l="l" t="t" r="r" b="b"/>
              <a:pathLst>
                <a:path w="4079955" h="2946455">
                  <a:moveTo>
                    <a:pt x="65007" y="18792"/>
                  </a:moveTo>
                  <a:cubicBezTo>
                    <a:pt x="727360" y="-83570"/>
                    <a:pt x="2587109" y="277790"/>
                    <a:pt x="4012381" y="18792"/>
                  </a:cubicBezTo>
                  <a:cubicBezTo>
                    <a:pt x="4180910" y="428246"/>
                    <a:pt x="3976683" y="1821708"/>
                    <a:pt x="4012381" y="2946454"/>
                  </a:cubicBezTo>
                  <a:cubicBezTo>
                    <a:pt x="2048697" y="2585339"/>
                    <a:pt x="1804290" y="2526035"/>
                    <a:pt x="65007" y="2946454"/>
                  </a:cubicBezTo>
                  <a:cubicBezTo>
                    <a:pt x="172416" y="1704564"/>
                    <a:pt x="-124858" y="1357343"/>
                    <a:pt x="65007" y="18792"/>
                  </a:cubicBezTo>
                  <a:close/>
                </a:path>
              </a:pathLst>
            </a:custGeom>
            <a:solidFill>
              <a:srgbClr val="000000">
                <a:alpha val="0"/>
              </a:srgbClr>
            </a:solidFill>
          </p:spPr>
          <p:txBody>
            <a:bodyPr/>
            <a:lstStyle/>
            <a:p>
              <a:endParaRPr lang="fr-CA"/>
            </a:p>
          </p:txBody>
        </p:sp>
        <p:sp>
          <p:nvSpPr>
            <p:cNvPr id="18" name="Freeform 18"/>
            <p:cNvSpPr/>
            <p:nvPr/>
          </p:nvSpPr>
          <p:spPr>
            <a:xfrm>
              <a:off x="-1358307" y="-172185"/>
              <a:ext cx="4135206" cy="2998722"/>
            </a:xfrm>
            <a:custGeom>
              <a:avLst/>
              <a:gdLst/>
              <a:ahLst/>
              <a:cxnLst/>
              <a:rect l="l" t="t" r="r" b="b"/>
              <a:pathLst>
                <a:path w="4135208" h="2998722">
                  <a:moveTo>
                    <a:pt x="61052" y="71059"/>
                  </a:moveTo>
                  <a:cubicBezTo>
                    <a:pt x="968339" y="-184846"/>
                    <a:pt x="2330639" y="354584"/>
                    <a:pt x="4008426" y="71059"/>
                  </a:cubicBezTo>
                  <a:cubicBezTo>
                    <a:pt x="4264204" y="528469"/>
                    <a:pt x="4062909" y="1978672"/>
                    <a:pt x="4008426" y="2998721"/>
                  </a:cubicBezTo>
                  <a:cubicBezTo>
                    <a:pt x="2098762" y="2727111"/>
                    <a:pt x="1815288" y="2624610"/>
                    <a:pt x="61052" y="2998721"/>
                  </a:cubicBezTo>
                  <a:cubicBezTo>
                    <a:pt x="233538" y="1733586"/>
                    <a:pt x="-139608" y="1515588"/>
                    <a:pt x="61052" y="71059"/>
                  </a:cubicBezTo>
                  <a:close/>
                </a:path>
              </a:pathLst>
            </a:custGeom>
            <a:solidFill>
              <a:srgbClr val="000000">
                <a:alpha val="0"/>
              </a:srgbClr>
            </a:solidFill>
          </p:spPr>
          <p:txBody>
            <a:bodyPr/>
            <a:lstStyle/>
            <a:p>
              <a:endParaRPr lang="fr-CA"/>
            </a:p>
          </p:txBody>
        </p:sp>
        <p:sp>
          <p:nvSpPr>
            <p:cNvPr id="19" name="Freeform 19"/>
            <p:cNvSpPr/>
            <p:nvPr/>
          </p:nvSpPr>
          <p:spPr>
            <a:xfrm>
              <a:off x="-47766" y="-52064"/>
              <a:ext cx="4192870" cy="2981251"/>
            </a:xfrm>
            <a:custGeom>
              <a:avLst/>
              <a:gdLst/>
              <a:ahLst/>
              <a:cxnLst/>
              <a:rect l="l" t="t" r="r" b="b"/>
              <a:pathLst>
                <a:path w="4192870" h="2981251">
                  <a:moveTo>
                    <a:pt x="47512" y="50540"/>
                  </a:moveTo>
                  <a:cubicBezTo>
                    <a:pt x="491511" y="-38741"/>
                    <a:pt x="944523" y="6344"/>
                    <a:pt x="1478302" y="62680"/>
                  </a:cubicBezTo>
                  <a:cubicBezTo>
                    <a:pt x="2144551" y="158226"/>
                    <a:pt x="2936743" y="271892"/>
                    <a:pt x="3995034" y="50413"/>
                  </a:cubicBezTo>
                  <a:lnTo>
                    <a:pt x="3996283" y="50921"/>
                  </a:lnTo>
                  <a:cubicBezTo>
                    <a:pt x="4298543" y="499590"/>
                    <a:pt x="4192879" y="1358400"/>
                    <a:pt x="4070705" y="2352841"/>
                  </a:cubicBezTo>
                  <a:cubicBezTo>
                    <a:pt x="4045686" y="2556928"/>
                    <a:pt x="4019905" y="2766688"/>
                    <a:pt x="3996791" y="2979854"/>
                  </a:cubicBezTo>
                  <a:cubicBezTo>
                    <a:pt x="3996664" y="2980615"/>
                    <a:pt x="3995902" y="2981251"/>
                    <a:pt x="3995140" y="2981251"/>
                  </a:cubicBezTo>
                  <a:cubicBezTo>
                    <a:pt x="2089162" y="2715072"/>
                    <a:pt x="1816429" y="2698598"/>
                    <a:pt x="47977" y="2981251"/>
                  </a:cubicBezTo>
                  <a:cubicBezTo>
                    <a:pt x="47512" y="2981251"/>
                    <a:pt x="47004" y="2981123"/>
                    <a:pt x="46623" y="2980742"/>
                  </a:cubicBezTo>
                  <a:cubicBezTo>
                    <a:pt x="46242" y="2980361"/>
                    <a:pt x="46115" y="2979854"/>
                    <a:pt x="46242" y="2979194"/>
                  </a:cubicBezTo>
                  <a:cubicBezTo>
                    <a:pt x="145803" y="2302323"/>
                    <a:pt x="104314" y="1925266"/>
                    <a:pt x="60297" y="1525330"/>
                  </a:cubicBezTo>
                  <a:cubicBezTo>
                    <a:pt x="12587" y="1146077"/>
                    <a:pt x="-40372" y="746324"/>
                    <a:pt x="46242" y="51810"/>
                  </a:cubicBezTo>
                  <a:cubicBezTo>
                    <a:pt x="46369" y="51175"/>
                    <a:pt x="46877" y="50667"/>
                    <a:pt x="47512" y="50540"/>
                  </a:cubicBezTo>
                  <a:moveTo>
                    <a:pt x="47977" y="54260"/>
                  </a:moveTo>
                  <a:lnTo>
                    <a:pt x="47766" y="52064"/>
                  </a:lnTo>
                  <a:lnTo>
                    <a:pt x="49030" y="52430"/>
                  </a:lnTo>
                  <a:cubicBezTo>
                    <a:pt x="-37197" y="746324"/>
                    <a:pt x="15762" y="1145345"/>
                    <a:pt x="62930" y="1524415"/>
                  </a:cubicBezTo>
                  <a:cubicBezTo>
                    <a:pt x="106946" y="1924534"/>
                    <a:pt x="148435" y="2302323"/>
                    <a:pt x="49030" y="2979980"/>
                  </a:cubicBezTo>
                  <a:lnTo>
                    <a:pt x="47766" y="2979726"/>
                  </a:lnTo>
                  <a:lnTo>
                    <a:pt x="47639" y="2977547"/>
                  </a:lnTo>
                  <a:cubicBezTo>
                    <a:pt x="1816323" y="2694205"/>
                    <a:pt x="2089162" y="2710679"/>
                    <a:pt x="3995267" y="2977547"/>
                  </a:cubicBezTo>
                  <a:lnTo>
                    <a:pt x="3995140" y="2979726"/>
                  </a:lnTo>
                  <a:lnTo>
                    <a:pt x="3993876" y="2979377"/>
                  </a:lnTo>
                  <a:cubicBezTo>
                    <a:pt x="4016730" y="2766139"/>
                    <a:pt x="4042511" y="2556196"/>
                    <a:pt x="4067530" y="2352109"/>
                  </a:cubicBezTo>
                  <a:cubicBezTo>
                    <a:pt x="4189831" y="1356387"/>
                    <a:pt x="4294733" y="500871"/>
                    <a:pt x="3994192" y="53711"/>
                  </a:cubicBezTo>
                  <a:lnTo>
                    <a:pt x="3995140" y="52064"/>
                  </a:lnTo>
                  <a:lnTo>
                    <a:pt x="3995267" y="54260"/>
                  </a:lnTo>
                  <a:cubicBezTo>
                    <a:pt x="2936743" y="276468"/>
                    <a:pt x="2144341" y="162801"/>
                    <a:pt x="1478091" y="67256"/>
                  </a:cubicBezTo>
                  <a:cubicBezTo>
                    <a:pt x="944207" y="9519"/>
                    <a:pt x="491616" y="-35566"/>
                    <a:pt x="47977" y="54260"/>
                  </a:cubicBezTo>
                  <a:close/>
                </a:path>
              </a:pathLst>
            </a:custGeom>
            <a:solidFill>
              <a:srgbClr val="000000"/>
            </a:solidFill>
          </p:spPr>
          <p:txBody>
            <a:bodyPr/>
            <a:lstStyle/>
            <a:p>
              <a:endParaRPr lang="fr-CA"/>
            </a:p>
          </p:txBody>
        </p:sp>
        <p:sp>
          <p:nvSpPr>
            <p:cNvPr id="20" name="Freeform 20"/>
            <p:cNvSpPr/>
            <p:nvPr/>
          </p:nvSpPr>
          <p:spPr>
            <a:xfrm>
              <a:off x="-58446" y="-37781"/>
              <a:ext cx="4007360" cy="2966916"/>
            </a:xfrm>
            <a:custGeom>
              <a:avLst/>
              <a:gdLst/>
              <a:ahLst/>
              <a:cxnLst/>
              <a:rect l="l" t="t" r="r" b="b"/>
              <a:pathLst>
                <a:path w="4007360" h="2966916">
                  <a:moveTo>
                    <a:pt x="58551" y="36257"/>
                  </a:moveTo>
                  <a:cubicBezTo>
                    <a:pt x="922770" y="112277"/>
                    <a:pt x="1640091" y="66518"/>
                    <a:pt x="2282753" y="29272"/>
                  </a:cubicBezTo>
                  <a:cubicBezTo>
                    <a:pt x="2804317" y="6158"/>
                    <a:pt x="3276809" y="-14670"/>
                    <a:pt x="3738877" y="13778"/>
                  </a:cubicBezTo>
                  <a:cubicBezTo>
                    <a:pt x="3828174" y="19239"/>
                    <a:pt x="3917154" y="26605"/>
                    <a:pt x="4005947" y="36130"/>
                  </a:cubicBezTo>
                  <a:cubicBezTo>
                    <a:pt x="4006836" y="36257"/>
                    <a:pt x="4007471" y="36892"/>
                    <a:pt x="4007344" y="37781"/>
                  </a:cubicBezTo>
                  <a:cubicBezTo>
                    <a:pt x="3982863" y="1247657"/>
                    <a:pt x="3991919" y="2698592"/>
                    <a:pt x="4007344" y="2965094"/>
                  </a:cubicBezTo>
                  <a:cubicBezTo>
                    <a:pt x="4007344" y="2965697"/>
                    <a:pt x="4007217" y="2966205"/>
                    <a:pt x="4006709" y="2966586"/>
                  </a:cubicBezTo>
                  <a:cubicBezTo>
                    <a:pt x="4006201" y="2966967"/>
                    <a:pt x="4005714" y="2966967"/>
                    <a:pt x="4005293" y="2966840"/>
                  </a:cubicBezTo>
                  <a:cubicBezTo>
                    <a:pt x="3016712" y="2414701"/>
                    <a:pt x="1676420" y="2595542"/>
                    <a:pt x="58446" y="2966840"/>
                  </a:cubicBezTo>
                  <a:cubicBezTo>
                    <a:pt x="57684" y="2966967"/>
                    <a:pt x="56922" y="2966459"/>
                    <a:pt x="56668" y="2965697"/>
                  </a:cubicBezTo>
                  <a:cubicBezTo>
                    <a:pt x="-35788" y="2415617"/>
                    <a:pt x="4344" y="1797317"/>
                    <a:pt x="41047" y="1228438"/>
                  </a:cubicBezTo>
                  <a:cubicBezTo>
                    <a:pt x="68239" y="782559"/>
                    <a:pt x="90458" y="367065"/>
                    <a:pt x="56922" y="38147"/>
                  </a:cubicBezTo>
                  <a:cubicBezTo>
                    <a:pt x="56795" y="37527"/>
                    <a:pt x="56922" y="37019"/>
                    <a:pt x="57303" y="36765"/>
                  </a:cubicBezTo>
                  <a:cubicBezTo>
                    <a:pt x="57684" y="36511"/>
                    <a:pt x="58065" y="36257"/>
                    <a:pt x="58551" y="36257"/>
                  </a:cubicBezTo>
                  <a:moveTo>
                    <a:pt x="58319" y="39977"/>
                  </a:moveTo>
                  <a:lnTo>
                    <a:pt x="58446" y="37781"/>
                  </a:lnTo>
                  <a:lnTo>
                    <a:pt x="59710" y="37527"/>
                  </a:lnTo>
                  <a:cubicBezTo>
                    <a:pt x="93091" y="367065"/>
                    <a:pt x="70766" y="783291"/>
                    <a:pt x="44476" y="1228987"/>
                  </a:cubicBezTo>
                  <a:cubicBezTo>
                    <a:pt x="7646" y="1798050"/>
                    <a:pt x="-32232" y="2415617"/>
                    <a:pt x="59710" y="2964911"/>
                  </a:cubicBezTo>
                  <a:lnTo>
                    <a:pt x="58446" y="2965443"/>
                  </a:lnTo>
                  <a:lnTo>
                    <a:pt x="58192" y="2963264"/>
                  </a:lnTo>
                  <a:cubicBezTo>
                    <a:pt x="1676104" y="2591332"/>
                    <a:pt x="3016923" y="2410126"/>
                    <a:pt x="4006201" y="2963264"/>
                  </a:cubicBezTo>
                  <a:lnTo>
                    <a:pt x="4005714" y="2965443"/>
                  </a:lnTo>
                  <a:lnTo>
                    <a:pt x="4004450" y="2965570"/>
                  </a:lnTo>
                  <a:cubicBezTo>
                    <a:pt x="3989287" y="2698776"/>
                    <a:pt x="3980231" y="1247657"/>
                    <a:pt x="4004450" y="37781"/>
                  </a:cubicBezTo>
                  <a:lnTo>
                    <a:pt x="4005714" y="37781"/>
                  </a:lnTo>
                  <a:lnTo>
                    <a:pt x="4005609" y="39977"/>
                  </a:lnTo>
                  <a:cubicBezTo>
                    <a:pt x="3916838" y="29780"/>
                    <a:pt x="3827963" y="22414"/>
                    <a:pt x="3738666" y="16953"/>
                  </a:cubicBezTo>
                  <a:cubicBezTo>
                    <a:pt x="3276809" y="-11495"/>
                    <a:pt x="2804422" y="9333"/>
                    <a:pt x="2282858" y="32447"/>
                  </a:cubicBezTo>
                  <a:cubicBezTo>
                    <a:pt x="1640196" y="71094"/>
                    <a:pt x="922770" y="116853"/>
                    <a:pt x="58319" y="39977"/>
                  </a:cubicBezTo>
                  <a:close/>
                </a:path>
              </a:pathLst>
            </a:custGeom>
            <a:solidFill>
              <a:srgbClr val="000000"/>
            </a:solidFill>
          </p:spPr>
          <p:txBody>
            <a:bodyPr/>
            <a:lstStyle/>
            <a:p>
              <a:endParaRPr lang="fr-CA"/>
            </a:p>
          </p:txBody>
        </p:sp>
        <p:sp>
          <p:nvSpPr>
            <p:cNvPr id="21" name="Freeform 21"/>
            <p:cNvSpPr/>
            <p:nvPr/>
          </p:nvSpPr>
          <p:spPr>
            <a:xfrm>
              <a:off x="-63481" y="-24333"/>
              <a:ext cx="4078688" cy="2953694"/>
            </a:xfrm>
            <a:custGeom>
              <a:avLst/>
              <a:gdLst/>
              <a:ahLst/>
              <a:cxnLst/>
              <a:rect l="l" t="t" r="r" b="b"/>
              <a:pathLst>
                <a:path w="4078688" h="2953694">
                  <a:moveTo>
                    <a:pt x="63227" y="22809"/>
                  </a:moveTo>
                  <a:cubicBezTo>
                    <a:pt x="343796" y="-20498"/>
                    <a:pt x="839035" y="5029"/>
                    <a:pt x="1424728" y="40074"/>
                  </a:cubicBezTo>
                  <a:cubicBezTo>
                    <a:pt x="2222711" y="99378"/>
                    <a:pt x="3188967" y="171312"/>
                    <a:pt x="4010749" y="22809"/>
                  </a:cubicBezTo>
                  <a:cubicBezTo>
                    <a:pt x="4011363" y="22682"/>
                    <a:pt x="4011998" y="23063"/>
                    <a:pt x="4012252" y="23571"/>
                  </a:cubicBezTo>
                  <a:cubicBezTo>
                    <a:pt x="4109915" y="260451"/>
                    <a:pt x="4080324" y="826036"/>
                    <a:pt x="4046415" y="1477099"/>
                  </a:cubicBezTo>
                  <a:cubicBezTo>
                    <a:pt x="4021523" y="1953728"/>
                    <a:pt x="3997165" y="2476848"/>
                    <a:pt x="4012506" y="2951995"/>
                  </a:cubicBezTo>
                  <a:cubicBezTo>
                    <a:pt x="4012506" y="2952503"/>
                    <a:pt x="4012379" y="2952884"/>
                    <a:pt x="4011998" y="2953265"/>
                  </a:cubicBezTo>
                  <a:cubicBezTo>
                    <a:pt x="4011617" y="2953646"/>
                    <a:pt x="4011236" y="2953773"/>
                    <a:pt x="4010749" y="2953646"/>
                  </a:cubicBezTo>
                  <a:cubicBezTo>
                    <a:pt x="3973367" y="2947437"/>
                    <a:pt x="3936721" y="2940847"/>
                    <a:pt x="3900603" y="2934075"/>
                  </a:cubicBezTo>
                  <a:cubicBezTo>
                    <a:pt x="3865642" y="2927669"/>
                    <a:pt x="3831208" y="2921262"/>
                    <a:pt x="3797406" y="2915039"/>
                  </a:cubicBezTo>
                  <a:cubicBezTo>
                    <a:pt x="2026743" y="2589233"/>
                    <a:pt x="1737687" y="2549514"/>
                    <a:pt x="63692" y="2953520"/>
                  </a:cubicBezTo>
                  <a:cubicBezTo>
                    <a:pt x="63227" y="2953646"/>
                    <a:pt x="62719" y="2953393"/>
                    <a:pt x="62338" y="2953012"/>
                  </a:cubicBezTo>
                  <a:cubicBezTo>
                    <a:pt x="61957" y="2952631"/>
                    <a:pt x="61830" y="2952123"/>
                    <a:pt x="61957" y="2951464"/>
                  </a:cubicBezTo>
                  <a:cubicBezTo>
                    <a:pt x="112657" y="2368673"/>
                    <a:pt x="81067" y="1983197"/>
                    <a:pt x="46717" y="1599368"/>
                  </a:cubicBezTo>
                  <a:cubicBezTo>
                    <a:pt x="9125" y="1219383"/>
                    <a:pt x="-28213" y="841228"/>
                    <a:pt x="30842" y="275826"/>
                  </a:cubicBezTo>
                  <a:cubicBezTo>
                    <a:pt x="39097" y="195839"/>
                    <a:pt x="49384" y="112008"/>
                    <a:pt x="61957" y="23952"/>
                  </a:cubicBezTo>
                  <a:cubicBezTo>
                    <a:pt x="62084" y="23317"/>
                    <a:pt x="62592" y="22809"/>
                    <a:pt x="63354" y="22682"/>
                  </a:cubicBezTo>
                  <a:moveTo>
                    <a:pt x="63692" y="26529"/>
                  </a:moveTo>
                  <a:lnTo>
                    <a:pt x="63481" y="24333"/>
                  </a:lnTo>
                  <a:lnTo>
                    <a:pt x="64745" y="24882"/>
                  </a:lnTo>
                  <a:cubicBezTo>
                    <a:pt x="52559" y="112923"/>
                    <a:pt x="42272" y="196754"/>
                    <a:pt x="33890" y="276741"/>
                  </a:cubicBezTo>
                  <a:cubicBezTo>
                    <a:pt x="-25038" y="841594"/>
                    <a:pt x="12300" y="1219200"/>
                    <a:pt x="49765" y="1599002"/>
                  </a:cubicBezTo>
                  <a:cubicBezTo>
                    <a:pt x="83594" y="1982831"/>
                    <a:pt x="115290" y="2368856"/>
                    <a:pt x="64745" y="2952249"/>
                  </a:cubicBezTo>
                  <a:lnTo>
                    <a:pt x="63481" y="2951995"/>
                  </a:lnTo>
                  <a:lnTo>
                    <a:pt x="63227" y="2949816"/>
                  </a:lnTo>
                  <a:cubicBezTo>
                    <a:pt x="1737582" y="2544938"/>
                    <a:pt x="2026848" y="2584840"/>
                    <a:pt x="3797617" y="2910463"/>
                  </a:cubicBezTo>
                  <a:cubicBezTo>
                    <a:pt x="3831524" y="2916686"/>
                    <a:pt x="3865852" y="2923093"/>
                    <a:pt x="3900813" y="2929499"/>
                  </a:cubicBezTo>
                  <a:cubicBezTo>
                    <a:pt x="3936932" y="2936088"/>
                    <a:pt x="3973683" y="2942861"/>
                    <a:pt x="4010982" y="2949816"/>
                  </a:cubicBezTo>
                  <a:lnTo>
                    <a:pt x="4010855" y="2951995"/>
                  </a:lnTo>
                  <a:lnTo>
                    <a:pt x="4009591" y="2952122"/>
                  </a:lnTo>
                  <a:cubicBezTo>
                    <a:pt x="3994532" y="2476848"/>
                    <a:pt x="4018475" y="1953362"/>
                    <a:pt x="4043240" y="1476733"/>
                  </a:cubicBezTo>
                  <a:cubicBezTo>
                    <a:pt x="4077276" y="824754"/>
                    <a:pt x="4106486" y="261183"/>
                    <a:pt x="4009801" y="25614"/>
                  </a:cubicBezTo>
                  <a:lnTo>
                    <a:pt x="4010982" y="24516"/>
                  </a:lnTo>
                  <a:lnTo>
                    <a:pt x="4011109" y="26712"/>
                  </a:lnTo>
                  <a:cubicBezTo>
                    <a:pt x="3189073" y="176071"/>
                    <a:pt x="2222606" y="104137"/>
                    <a:pt x="1424728" y="44650"/>
                  </a:cubicBezTo>
                  <a:cubicBezTo>
                    <a:pt x="838824" y="8204"/>
                    <a:pt x="343902" y="-17450"/>
                    <a:pt x="63692" y="26529"/>
                  </a:cubicBezTo>
                  <a:close/>
                </a:path>
              </a:pathLst>
            </a:custGeom>
            <a:solidFill>
              <a:srgbClr val="000000"/>
            </a:solidFill>
          </p:spPr>
          <p:txBody>
            <a:bodyPr/>
            <a:lstStyle/>
            <a:p>
              <a:endParaRPr lang="fr-CA"/>
            </a:p>
          </p:txBody>
        </p:sp>
        <p:sp>
          <p:nvSpPr>
            <p:cNvPr id="22" name="Freeform 22"/>
            <p:cNvSpPr/>
            <p:nvPr/>
          </p:nvSpPr>
          <p:spPr>
            <a:xfrm>
              <a:off x="-58765" y="-82307"/>
              <a:ext cx="4134574" cy="3011748"/>
            </a:xfrm>
            <a:custGeom>
              <a:avLst/>
              <a:gdLst/>
              <a:ahLst/>
              <a:cxnLst/>
              <a:rect l="l" t="t" r="r" b="b"/>
              <a:pathLst>
                <a:path w="4134574" h="3011748">
                  <a:moveTo>
                    <a:pt x="58384" y="80783"/>
                  </a:moveTo>
                  <a:cubicBezTo>
                    <a:pt x="510197" y="-46725"/>
                    <a:pt x="1074514" y="1408"/>
                    <a:pt x="1734129" y="57669"/>
                  </a:cubicBezTo>
                  <a:cubicBezTo>
                    <a:pt x="2400063" y="128615"/>
                    <a:pt x="3163296" y="222330"/>
                    <a:pt x="4006033" y="80783"/>
                  </a:cubicBezTo>
                  <a:lnTo>
                    <a:pt x="4007409" y="81418"/>
                  </a:lnTo>
                  <a:cubicBezTo>
                    <a:pt x="4205021" y="434471"/>
                    <a:pt x="4130599" y="1377844"/>
                    <a:pt x="4061130" y="2257521"/>
                  </a:cubicBezTo>
                  <a:cubicBezTo>
                    <a:pt x="4040429" y="2519630"/>
                    <a:pt x="4020236" y="2776248"/>
                    <a:pt x="4007663" y="3010223"/>
                  </a:cubicBezTo>
                  <a:cubicBezTo>
                    <a:pt x="4007663" y="3010604"/>
                    <a:pt x="4007409" y="3010985"/>
                    <a:pt x="4007155" y="3011366"/>
                  </a:cubicBezTo>
                  <a:cubicBezTo>
                    <a:pt x="4006901" y="3011748"/>
                    <a:pt x="4006393" y="3011748"/>
                    <a:pt x="4006033" y="3011748"/>
                  </a:cubicBezTo>
                  <a:cubicBezTo>
                    <a:pt x="3836075" y="2988388"/>
                    <a:pt x="3678963" y="2965509"/>
                    <a:pt x="3532592" y="2944276"/>
                  </a:cubicBezTo>
                  <a:cubicBezTo>
                    <a:pt x="3404860" y="2925790"/>
                    <a:pt x="3285342" y="2908401"/>
                    <a:pt x="3172458" y="2892294"/>
                  </a:cubicBezTo>
                  <a:cubicBezTo>
                    <a:pt x="1961162" y="2720056"/>
                    <a:pt x="1520786" y="2700654"/>
                    <a:pt x="58976" y="3011748"/>
                  </a:cubicBezTo>
                  <a:cubicBezTo>
                    <a:pt x="58511" y="3011748"/>
                    <a:pt x="58003" y="3011620"/>
                    <a:pt x="57622" y="3011239"/>
                  </a:cubicBezTo>
                  <a:cubicBezTo>
                    <a:pt x="57241" y="3010858"/>
                    <a:pt x="57114" y="3010351"/>
                    <a:pt x="57241" y="3009804"/>
                  </a:cubicBezTo>
                  <a:cubicBezTo>
                    <a:pt x="142796" y="2384366"/>
                    <a:pt x="102992" y="2015180"/>
                    <a:pt x="61082" y="1626592"/>
                  </a:cubicBezTo>
                  <a:cubicBezTo>
                    <a:pt x="9997" y="1229218"/>
                    <a:pt x="-44232" y="812076"/>
                    <a:pt x="57241" y="82053"/>
                  </a:cubicBezTo>
                  <a:cubicBezTo>
                    <a:pt x="57368" y="81418"/>
                    <a:pt x="57876" y="80910"/>
                    <a:pt x="58384" y="80783"/>
                  </a:cubicBezTo>
                  <a:moveTo>
                    <a:pt x="59081" y="84503"/>
                  </a:moveTo>
                  <a:lnTo>
                    <a:pt x="58765" y="82307"/>
                  </a:lnTo>
                  <a:lnTo>
                    <a:pt x="60029" y="82673"/>
                  </a:lnTo>
                  <a:cubicBezTo>
                    <a:pt x="-40930" y="812259"/>
                    <a:pt x="13172" y="1228669"/>
                    <a:pt x="63714" y="1625310"/>
                  </a:cubicBezTo>
                  <a:cubicBezTo>
                    <a:pt x="105625" y="2014081"/>
                    <a:pt x="145429" y="2384000"/>
                    <a:pt x="60134" y="3010223"/>
                  </a:cubicBezTo>
                  <a:lnTo>
                    <a:pt x="58765" y="3009969"/>
                  </a:lnTo>
                  <a:lnTo>
                    <a:pt x="58511" y="3007790"/>
                  </a:lnTo>
                  <a:cubicBezTo>
                    <a:pt x="1520576" y="2695895"/>
                    <a:pt x="1961056" y="2715297"/>
                    <a:pt x="3172563" y="2887535"/>
                  </a:cubicBezTo>
                  <a:cubicBezTo>
                    <a:pt x="3285447" y="2903642"/>
                    <a:pt x="3404965" y="2921030"/>
                    <a:pt x="3532698" y="2939517"/>
                  </a:cubicBezTo>
                  <a:cubicBezTo>
                    <a:pt x="3679068" y="2960750"/>
                    <a:pt x="3836180" y="2983629"/>
                    <a:pt x="4006139" y="3007790"/>
                  </a:cubicBezTo>
                  <a:lnTo>
                    <a:pt x="4006033" y="3009969"/>
                  </a:lnTo>
                  <a:lnTo>
                    <a:pt x="4004769" y="3009804"/>
                  </a:lnTo>
                  <a:cubicBezTo>
                    <a:pt x="4017061" y="2775699"/>
                    <a:pt x="4037254" y="2519081"/>
                    <a:pt x="4057955" y="2256972"/>
                  </a:cubicBezTo>
                  <a:cubicBezTo>
                    <a:pt x="4127424" y="1376014"/>
                    <a:pt x="4201465" y="435386"/>
                    <a:pt x="4005085" y="83954"/>
                  </a:cubicBezTo>
                  <a:lnTo>
                    <a:pt x="4006139" y="82490"/>
                  </a:lnTo>
                  <a:lnTo>
                    <a:pt x="4006266" y="84686"/>
                  </a:lnTo>
                  <a:cubicBezTo>
                    <a:pt x="3163296" y="227089"/>
                    <a:pt x="2399853" y="133191"/>
                    <a:pt x="1733919" y="60844"/>
                  </a:cubicBezTo>
                  <a:cubicBezTo>
                    <a:pt x="1074198" y="4583"/>
                    <a:pt x="510303" y="-43423"/>
                    <a:pt x="59081" y="84503"/>
                  </a:cubicBezTo>
                  <a:close/>
                </a:path>
              </a:pathLst>
            </a:custGeom>
            <a:solidFill>
              <a:srgbClr val="000000"/>
            </a:solidFill>
          </p:spPr>
          <p:txBody>
            <a:bodyPr/>
            <a:lstStyle/>
            <a:p>
              <a:endParaRPr lang="fr-CA"/>
            </a:p>
          </p:txBody>
        </p:sp>
        <p:sp>
          <p:nvSpPr>
            <p:cNvPr id="23" name="TextBox 23"/>
            <p:cNvSpPr txBox="1"/>
            <p:nvPr/>
          </p:nvSpPr>
          <p:spPr>
            <a:xfrm>
              <a:off x="-509395" y="-66674"/>
              <a:ext cx="4456767" cy="2994295"/>
            </a:xfrm>
            <a:prstGeom prst="rect">
              <a:avLst/>
            </a:prstGeom>
          </p:spPr>
          <p:txBody>
            <a:bodyPr lIns="50800" tIns="50800" rIns="50800" bIns="50800" rtlCol="0" anchor="t"/>
            <a:lstStyle/>
            <a:p>
              <a:pPr algn="ctr">
                <a:lnSpc>
                  <a:spcPts val="3600"/>
                </a:lnSpc>
              </a:pPr>
              <a:r>
                <a:rPr lang="en-US" sz="3000" b="1" dirty="0">
                  <a:solidFill>
                    <a:srgbClr val="A2C617"/>
                  </a:solidFill>
                  <a:latin typeface="Arial MT Pro Bold"/>
                  <a:ea typeface="Arial MT Pro Bold"/>
                  <a:cs typeface="Arial MT Pro Bold"/>
                  <a:sym typeface="Arial MT Pro Bold"/>
                </a:rPr>
                <a:t>2 points pour </a:t>
              </a:r>
              <a:r>
                <a:rPr lang="en-US" sz="3000" b="1" dirty="0" err="1">
                  <a:solidFill>
                    <a:srgbClr val="A2C617"/>
                  </a:solidFill>
                  <a:latin typeface="Arial MT Pro Bold"/>
                  <a:ea typeface="Arial MT Pro Bold"/>
                  <a:cs typeface="Arial MT Pro Bold"/>
                  <a:sym typeface="Arial MT Pro Bold"/>
                </a:rPr>
                <a:t>chaque</a:t>
              </a:r>
              <a:r>
                <a:rPr lang="en-US" sz="3000" b="1" dirty="0">
                  <a:solidFill>
                    <a:srgbClr val="A2C617"/>
                  </a:solidFill>
                  <a:latin typeface="Arial MT Pro Bold"/>
                  <a:ea typeface="Arial MT Pro Bold"/>
                  <a:cs typeface="Arial MT Pro Bold"/>
                  <a:sym typeface="Arial MT Pro Bold"/>
                </a:rPr>
                <a:t> bonne carte </a:t>
              </a:r>
              <a:r>
                <a:rPr lang="en-US" sz="3000" b="1" dirty="0" err="1">
                  <a:solidFill>
                    <a:srgbClr val="A2C617"/>
                  </a:solidFill>
                  <a:latin typeface="Arial MT Pro Bold"/>
                  <a:ea typeface="Arial MT Pro Bold"/>
                  <a:cs typeface="Arial MT Pro Bold"/>
                  <a:sym typeface="Arial MT Pro Bold"/>
                </a:rPr>
                <a:t>Carrières</a:t>
              </a:r>
              <a:endParaRPr lang="en-US" sz="3000" b="1" dirty="0">
                <a:solidFill>
                  <a:srgbClr val="A2C617"/>
                </a:solidFill>
                <a:latin typeface="Arial MT Pro Bold"/>
                <a:ea typeface="Arial MT Pro Bold"/>
                <a:cs typeface="Arial MT Pro Bold"/>
                <a:sym typeface="Arial MT Pro Bold"/>
              </a:endParaRPr>
            </a:p>
          </p:txBody>
        </p:sp>
      </p:grpSp>
      <p:sp>
        <p:nvSpPr>
          <p:cNvPr id="24" name="Freeform 24"/>
          <p:cNvSpPr/>
          <p:nvPr/>
        </p:nvSpPr>
        <p:spPr>
          <a:xfrm>
            <a:off x="495021" y="4897580"/>
            <a:ext cx="3429008" cy="2835851"/>
          </a:xfrm>
          <a:custGeom>
            <a:avLst/>
            <a:gdLst/>
            <a:ahLst/>
            <a:cxnLst/>
            <a:rect l="l" t="t" r="r" b="b"/>
            <a:pathLst>
              <a:path w="3429008" h="2835851">
                <a:moveTo>
                  <a:pt x="0" y="0"/>
                </a:moveTo>
                <a:lnTo>
                  <a:pt x="3429008" y="0"/>
                </a:lnTo>
                <a:lnTo>
                  <a:pt x="3429008" y="2835850"/>
                </a:lnTo>
                <a:lnTo>
                  <a:pt x="0" y="2835850"/>
                </a:lnTo>
                <a:lnTo>
                  <a:pt x="0" y="0"/>
                </a:lnTo>
                <a:close/>
              </a:path>
            </a:pathLst>
          </a:custGeom>
          <a:blipFill>
            <a:blip r:embed="rId9"/>
            <a:stretch>
              <a:fillRect/>
            </a:stretch>
          </a:blipFill>
        </p:spPr>
        <p:txBody>
          <a:bodyPr/>
          <a:lstStyle/>
          <a:p>
            <a:endParaRPr lang="fr-CA"/>
          </a:p>
        </p:txBody>
      </p:sp>
      <p:sp>
        <p:nvSpPr>
          <p:cNvPr id="25" name="Freeform 25"/>
          <p:cNvSpPr/>
          <p:nvPr/>
        </p:nvSpPr>
        <p:spPr>
          <a:xfrm>
            <a:off x="3971809" y="2797508"/>
            <a:ext cx="3595915" cy="3066270"/>
          </a:xfrm>
          <a:custGeom>
            <a:avLst/>
            <a:gdLst/>
            <a:ahLst/>
            <a:cxnLst/>
            <a:rect l="l" t="t" r="r" b="b"/>
            <a:pathLst>
              <a:path w="3651459" h="3346675">
                <a:moveTo>
                  <a:pt x="0" y="0"/>
                </a:moveTo>
                <a:lnTo>
                  <a:pt x="3651459" y="0"/>
                </a:lnTo>
                <a:lnTo>
                  <a:pt x="3651459" y="3346675"/>
                </a:lnTo>
                <a:lnTo>
                  <a:pt x="0" y="3346675"/>
                </a:lnTo>
                <a:lnTo>
                  <a:pt x="0" y="0"/>
                </a:lnTo>
                <a:close/>
              </a:path>
            </a:pathLst>
          </a:custGeom>
          <a:blipFill>
            <a:blip r:embed="rId10"/>
            <a:stretch>
              <a:fillRect l="-1362" r="-1362" b="-6280"/>
            </a:stretch>
          </a:blipFill>
        </p:spPr>
        <p:txBody>
          <a:bodyPr/>
          <a:lstStyle/>
          <a:p>
            <a:endParaRPr lang="fr-CA"/>
          </a:p>
        </p:txBody>
      </p:sp>
      <p:sp>
        <p:nvSpPr>
          <p:cNvPr id="26" name="Freeform 26"/>
          <p:cNvSpPr/>
          <p:nvPr/>
        </p:nvSpPr>
        <p:spPr>
          <a:xfrm>
            <a:off x="7632072" y="5001216"/>
            <a:ext cx="3256963" cy="2835850"/>
          </a:xfrm>
          <a:custGeom>
            <a:avLst/>
            <a:gdLst/>
            <a:ahLst/>
            <a:cxnLst/>
            <a:rect l="l" t="t" r="r" b="b"/>
            <a:pathLst>
              <a:path w="3256963" h="2835850">
                <a:moveTo>
                  <a:pt x="0" y="0"/>
                </a:moveTo>
                <a:lnTo>
                  <a:pt x="3256963" y="0"/>
                </a:lnTo>
                <a:lnTo>
                  <a:pt x="3256963" y="2835850"/>
                </a:lnTo>
                <a:lnTo>
                  <a:pt x="0" y="2835850"/>
                </a:lnTo>
                <a:lnTo>
                  <a:pt x="0" y="0"/>
                </a:lnTo>
                <a:close/>
              </a:path>
            </a:pathLst>
          </a:custGeom>
          <a:blipFill>
            <a:blip r:embed="rId11"/>
            <a:stretch>
              <a:fillRect/>
            </a:stretch>
          </a:blipFill>
        </p:spPr>
        <p:txBody>
          <a:bodyPr/>
          <a:lstStyle/>
          <a:p>
            <a:endParaRPr lang="fr-CA"/>
          </a:p>
        </p:txBody>
      </p:sp>
      <p:grpSp>
        <p:nvGrpSpPr>
          <p:cNvPr id="27" name="Group 27"/>
          <p:cNvGrpSpPr/>
          <p:nvPr/>
        </p:nvGrpSpPr>
        <p:grpSpPr>
          <a:xfrm>
            <a:off x="8569032" y="420722"/>
            <a:ext cx="9750332" cy="3361294"/>
            <a:chOff x="0" y="0"/>
            <a:chExt cx="13000442" cy="4481726"/>
          </a:xfrm>
        </p:grpSpPr>
        <p:sp>
          <p:nvSpPr>
            <p:cNvPr id="28" name="Freeform 28"/>
            <p:cNvSpPr/>
            <p:nvPr/>
          </p:nvSpPr>
          <p:spPr>
            <a:xfrm>
              <a:off x="-55269" y="-99759"/>
              <a:ext cx="13363207" cy="4835966"/>
            </a:xfrm>
            <a:custGeom>
              <a:avLst/>
              <a:gdLst/>
              <a:ahLst/>
              <a:cxnLst/>
              <a:rect l="l" t="t" r="r" b="b"/>
              <a:pathLst>
                <a:path w="13363207" h="4835966">
                  <a:moveTo>
                    <a:pt x="55269" y="99759"/>
                  </a:moveTo>
                  <a:cubicBezTo>
                    <a:pt x="947190" y="-64579"/>
                    <a:pt x="951635" y="282258"/>
                    <a:pt x="2091968" y="99759"/>
                  </a:cubicBezTo>
                  <a:cubicBezTo>
                    <a:pt x="2537865" y="242380"/>
                    <a:pt x="3521607" y="-153606"/>
                    <a:pt x="4388763" y="99759"/>
                  </a:cubicBezTo>
                  <a:cubicBezTo>
                    <a:pt x="5298337" y="202629"/>
                    <a:pt x="5966865" y="483680"/>
                    <a:pt x="6425462" y="99759"/>
                  </a:cubicBezTo>
                  <a:cubicBezTo>
                    <a:pt x="6534428" y="-136334"/>
                    <a:pt x="7693811" y="373444"/>
                    <a:pt x="8332240" y="99759"/>
                  </a:cubicBezTo>
                  <a:cubicBezTo>
                    <a:pt x="8484132" y="360236"/>
                    <a:pt x="9003435" y="-167195"/>
                    <a:pt x="10629035" y="99759"/>
                  </a:cubicBezTo>
                  <a:cubicBezTo>
                    <a:pt x="11767717" y="-218249"/>
                    <a:pt x="12254762" y="348044"/>
                    <a:pt x="13055751" y="99759"/>
                  </a:cubicBezTo>
                  <a:cubicBezTo>
                    <a:pt x="13207009" y="871792"/>
                    <a:pt x="12952119" y="1128459"/>
                    <a:pt x="13055751" y="1503998"/>
                  </a:cubicBezTo>
                  <a:cubicBezTo>
                    <a:pt x="12888238" y="1860614"/>
                    <a:pt x="12754253" y="2786952"/>
                    <a:pt x="13055751" y="2953068"/>
                  </a:cubicBezTo>
                  <a:cubicBezTo>
                    <a:pt x="13712214" y="3250121"/>
                    <a:pt x="13123696" y="4239578"/>
                    <a:pt x="13055751" y="4581462"/>
                  </a:cubicBezTo>
                  <a:cubicBezTo>
                    <a:pt x="11946406" y="4670362"/>
                    <a:pt x="11661799" y="4447477"/>
                    <a:pt x="11279021" y="4581462"/>
                  </a:cubicBezTo>
                  <a:cubicBezTo>
                    <a:pt x="10443616" y="4886643"/>
                    <a:pt x="10198251" y="4233228"/>
                    <a:pt x="9502292" y="4581462"/>
                  </a:cubicBezTo>
                  <a:cubicBezTo>
                    <a:pt x="9475875" y="4359212"/>
                    <a:pt x="8142630" y="4239832"/>
                    <a:pt x="7465593" y="4581462"/>
                  </a:cubicBezTo>
                  <a:cubicBezTo>
                    <a:pt x="6539889" y="4482656"/>
                    <a:pt x="6038112" y="4163759"/>
                    <a:pt x="5428893" y="4581462"/>
                  </a:cubicBezTo>
                  <a:cubicBezTo>
                    <a:pt x="5050560" y="4235260"/>
                    <a:pt x="4336566" y="3839655"/>
                    <a:pt x="3522116" y="4581462"/>
                  </a:cubicBezTo>
                  <a:cubicBezTo>
                    <a:pt x="2813074" y="5216208"/>
                    <a:pt x="2314472" y="4446969"/>
                    <a:pt x="55396" y="4581462"/>
                  </a:cubicBezTo>
                  <a:cubicBezTo>
                    <a:pt x="-60682" y="4312349"/>
                    <a:pt x="39140" y="3359087"/>
                    <a:pt x="55396" y="3222054"/>
                  </a:cubicBezTo>
                  <a:cubicBezTo>
                    <a:pt x="579017" y="3055303"/>
                    <a:pt x="26186" y="2711514"/>
                    <a:pt x="55396" y="1638491"/>
                  </a:cubicBezTo>
                  <a:cubicBezTo>
                    <a:pt x="538504" y="997522"/>
                    <a:pt x="619911" y="481013"/>
                    <a:pt x="55269" y="99759"/>
                  </a:cubicBezTo>
                  <a:close/>
                </a:path>
              </a:pathLst>
            </a:custGeom>
            <a:solidFill>
              <a:srgbClr val="000000">
                <a:alpha val="0"/>
              </a:srgbClr>
            </a:solidFill>
          </p:spPr>
          <p:txBody>
            <a:bodyPr/>
            <a:lstStyle/>
            <a:p>
              <a:endParaRPr lang="fr-CA"/>
            </a:p>
          </p:txBody>
        </p:sp>
        <p:sp>
          <p:nvSpPr>
            <p:cNvPr id="29" name="Freeform 29"/>
            <p:cNvSpPr/>
            <p:nvPr/>
          </p:nvSpPr>
          <p:spPr>
            <a:xfrm>
              <a:off x="-168928" y="-250994"/>
              <a:ext cx="13372065" cy="4948423"/>
            </a:xfrm>
            <a:custGeom>
              <a:avLst/>
              <a:gdLst/>
              <a:ahLst/>
              <a:cxnLst/>
              <a:rect l="l" t="t" r="r" b="b"/>
              <a:pathLst>
                <a:path w="13372065" h="4948423">
                  <a:moveTo>
                    <a:pt x="168928" y="250994"/>
                  </a:moveTo>
                  <a:cubicBezTo>
                    <a:pt x="1099838" y="375454"/>
                    <a:pt x="1839232" y="232960"/>
                    <a:pt x="2075706" y="250994"/>
                  </a:cubicBezTo>
                  <a:cubicBezTo>
                    <a:pt x="2553607" y="-468842"/>
                    <a:pt x="3896886" y="627295"/>
                    <a:pt x="4502422" y="250994"/>
                  </a:cubicBezTo>
                  <a:cubicBezTo>
                    <a:pt x="5522613" y="65955"/>
                    <a:pt x="5726829" y="503978"/>
                    <a:pt x="6929138" y="250994"/>
                  </a:cubicBezTo>
                  <a:cubicBezTo>
                    <a:pt x="7881130" y="624120"/>
                    <a:pt x="8165737" y="-7578"/>
                    <a:pt x="9355854" y="250994"/>
                  </a:cubicBezTo>
                  <a:cubicBezTo>
                    <a:pt x="9771779" y="653457"/>
                    <a:pt x="12073400" y="-263737"/>
                    <a:pt x="13169283" y="250994"/>
                  </a:cubicBezTo>
                  <a:cubicBezTo>
                    <a:pt x="12765677" y="810937"/>
                    <a:pt x="12954526" y="994706"/>
                    <a:pt x="13169283" y="1834557"/>
                  </a:cubicBezTo>
                  <a:cubicBezTo>
                    <a:pt x="13427092" y="2431203"/>
                    <a:pt x="13383278" y="2496481"/>
                    <a:pt x="13169283" y="3328458"/>
                  </a:cubicBezTo>
                  <a:cubicBezTo>
                    <a:pt x="13354576" y="3992287"/>
                    <a:pt x="13513326" y="4452408"/>
                    <a:pt x="13169283" y="4732697"/>
                  </a:cubicBezTo>
                  <a:cubicBezTo>
                    <a:pt x="12668649" y="4555913"/>
                    <a:pt x="11564130" y="4634526"/>
                    <a:pt x="11392553" y="4732697"/>
                  </a:cubicBezTo>
                  <a:cubicBezTo>
                    <a:pt x="10754124" y="4596299"/>
                    <a:pt x="10542288" y="4550452"/>
                    <a:pt x="9225806" y="4732697"/>
                  </a:cubicBezTo>
                  <a:cubicBezTo>
                    <a:pt x="8270639" y="4752636"/>
                    <a:pt x="8139829" y="4865412"/>
                    <a:pt x="7449076" y="4732697"/>
                  </a:cubicBezTo>
                  <a:cubicBezTo>
                    <a:pt x="7662563" y="5013875"/>
                    <a:pt x="6349510" y="4827820"/>
                    <a:pt x="5282329" y="4732697"/>
                  </a:cubicBezTo>
                  <a:cubicBezTo>
                    <a:pt x="4790077" y="5097949"/>
                    <a:pt x="4374279" y="4930817"/>
                    <a:pt x="3375551" y="4732697"/>
                  </a:cubicBezTo>
                  <a:cubicBezTo>
                    <a:pt x="2154954" y="4877858"/>
                    <a:pt x="750334" y="4639225"/>
                    <a:pt x="168801" y="4732697"/>
                  </a:cubicBezTo>
                  <a:cubicBezTo>
                    <a:pt x="86759" y="4381415"/>
                    <a:pt x="79012" y="3415961"/>
                    <a:pt x="168801" y="3283627"/>
                  </a:cubicBezTo>
                  <a:cubicBezTo>
                    <a:pt x="11575" y="3340523"/>
                    <a:pt x="448582" y="2859066"/>
                    <a:pt x="168801" y="1789726"/>
                  </a:cubicBezTo>
                  <a:cubicBezTo>
                    <a:pt x="294277" y="1484037"/>
                    <a:pt x="-267444" y="451654"/>
                    <a:pt x="168928" y="250994"/>
                  </a:cubicBezTo>
                  <a:close/>
                </a:path>
              </a:pathLst>
            </a:custGeom>
            <a:solidFill>
              <a:srgbClr val="FFFFFF"/>
            </a:solidFill>
          </p:spPr>
          <p:txBody>
            <a:bodyPr/>
            <a:lstStyle/>
            <a:p>
              <a:endParaRPr lang="fr-CA"/>
            </a:p>
          </p:txBody>
        </p:sp>
        <p:sp>
          <p:nvSpPr>
            <p:cNvPr id="30" name="Freeform 30"/>
            <p:cNvSpPr/>
            <p:nvPr/>
          </p:nvSpPr>
          <p:spPr>
            <a:xfrm>
              <a:off x="-154179" y="-155461"/>
              <a:ext cx="13288837" cy="4727813"/>
            </a:xfrm>
            <a:custGeom>
              <a:avLst/>
              <a:gdLst/>
              <a:ahLst/>
              <a:cxnLst/>
              <a:rect l="l" t="t" r="r" b="b"/>
              <a:pathLst>
                <a:path w="13288837" h="4727813">
                  <a:moveTo>
                    <a:pt x="154179" y="155461"/>
                  </a:moveTo>
                  <a:cubicBezTo>
                    <a:pt x="859283" y="346850"/>
                    <a:pt x="1275970" y="-19037"/>
                    <a:pt x="2190878" y="155461"/>
                  </a:cubicBezTo>
                  <a:cubicBezTo>
                    <a:pt x="3291587" y="-89395"/>
                    <a:pt x="3612770" y="-10528"/>
                    <a:pt x="4487673" y="155461"/>
                  </a:cubicBezTo>
                  <a:cubicBezTo>
                    <a:pt x="4916298" y="80531"/>
                    <a:pt x="5878069" y="83833"/>
                    <a:pt x="6524372" y="155461"/>
                  </a:cubicBezTo>
                  <a:cubicBezTo>
                    <a:pt x="7100825" y="137173"/>
                    <a:pt x="8278496" y="173368"/>
                    <a:pt x="8431150" y="155461"/>
                  </a:cubicBezTo>
                  <a:cubicBezTo>
                    <a:pt x="8902574" y="557416"/>
                    <a:pt x="9634221" y="82563"/>
                    <a:pt x="10727945" y="155461"/>
                  </a:cubicBezTo>
                  <a:cubicBezTo>
                    <a:pt x="11851641" y="209055"/>
                    <a:pt x="11891646" y="267856"/>
                    <a:pt x="13154661" y="155461"/>
                  </a:cubicBezTo>
                  <a:cubicBezTo>
                    <a:pt x="13324079" y="858787"/>
                    <a:pt x="13235942" y="1041794"/>
                    <a:pt x="13154661" y="1559700"/>
                  </a:cubicBezTo>
                  <a:cubicBezTo>
                    <a:pt x="13307061" y="1962544"/>
                    <a:pt x="13358243" y="2813063"/>
                    <a:pt x="13154661" y="3008770"/>
                  </a:cubicBezTo>
                  <a:cubicBezTo>
                    <a:pt x="13106401" y="3687077"/>
                    <a:pt x="12947778" y="4225938"/>
                    <a:pt x="13154661" y="4637164"/>
                  </a:cubicBezTo>
                  <a:cubicBezTo>
                    <a:pt x="12114531" y="4754512"/>
                    <a:pt x="12020805" y="4761497"/>
                    <a:pt x="11377931" y="4637164"/>
                  </a:cubicBezTo>
                  <a:cubicBezTo>
                    <a:pt x="10472929" y="4541025"/>
                    <a:pt x="9951594" y="4696981"/>
                    <a:pt x="9601202" y="4637164"/>
                  </a:cubicBezTo>
                  <a:cubicBezTo>
                    <a:pt x="9450960" y="4515371"/>
                    <a:pt x="7953249" y="4630941"/>
                    <a:pt x="7564503" y="4637164"/>
                  </a:cubicBezTo>
                  <a:cubicBezTo>
                    <a:pt x="6878703" y="4550042"/>
                    <a:pt x="5962270" y="4818774"/>
                    <a:pt x="5527803" y="4637164"/>
                  </a:cubicBezTo>
                  <a:cubicBezTo>
                    <a:pt x="5686299" y="4830458"/>
                    <a:pt x="4762501" y="4651515"/>
                    <a:pt x="3621026" y="4637164"/>
                  </a:cubicBezTo>
                  <a:cubicBezTo>
                    <a:pt x="3324353" y="4076459"/>
                    <a:pt x="2415160" y="4729747"/>
                    <a:pt x="154306" y="4637164"/>
                  </a:cubicBezTo>
                  <a:cubicBezTo>
                    <a:pt x="41276" y="4186060"/>
                    <a:pt x="-65404" y="3543948"/>
                    <a:pt x="154306" y="3277756"/>
                  </a:cubicBezTo>
                  <a:cubicBezTo>
                    <a:pt x="-259206" y="3225051"/>
                    <a:pt x="306452" y="2017535"/>
                    <a:pt x="154306" y="1694193"/>
                  </a:cubicBezTo>
                  <a:cubicBezTo>
                    <a:pt x="-112902" y="1209053"/>
                    <a:pt x="63628" y="879996"/>
                    <a:pt x="154179" y="155461"/>
                  </a:cubicBezTo>
                  <a:close/>
                </a:path>
              </a:pathLst>
            </a:custGeom>
            <a:solidFill>
              <a:srgbClr val="000000">
                <a:alpha val="0"/>
              </a:srgbClr>
            </a:solidFill>
          </p:spPr>
          <p:txBody>
            <a:bodyPr/>
            <a:lstStyle/>
            <a:p>
              <a:endParaRPr lang="fr-CA"/>
            </a:p>
          </p:txBody>
        </p:sp>
        <p:sp>
          <p:nvSpPr>
            <p:cNvPr id="31" name="Freeform 31"/>
            <p:cNvSpPr/>
            <p:nvPr/>
          </p:nvSpPr>
          <p:spPr>
            <a:xfrm>
              <a:off x="0" y="-161408"/>
              <a:ext cx="13243347" cy="4823981"/>
            </a:xfrm>
            <a:custGeom>
              <a:avLst/>
              <a:gdLst/>
              <a:ahLst/>
              <a:cxnLst/>
              <a:rect l="l" t="t" r="r" b="b"/>
              <a:pathLst>
                <a:path w="13243347" h="4823981">
                  <a:moveTo>
                    <a:pt x="0" y="161408"/>
                  </a:moveTo>
                  <a:cubicBezTo>
                    <a:pt x="308737" y="182998"/>
                    <a:pt x="677926" y="104131"/>
                    <a:pt x="957326" y="161408"/>
                  </a:cubicBezTo>
                  <a:cubicBezTo>
                    <a:pt x="1247902" y="130674"/>
                    <a:pt x="1733169" y="98924"/>
                    <a:pt x="2036826" y="161408"/>
                  </a:cubicBezTo>
                  <a:cubicBezTo>
                    <a:pt x="3075178" y="15993"/>
                    <a:pt x="3738118" y="-107197"/>
                    <a:pt x="4333621" y="161408"/>
                  </a:cubicBezTo>
                  <a:cubicBezTo>
                    <a:pt x="4877689" y="293234"/>
                    <a:pt x="5756783" y="132452"/>
                    <a:pt x="6370320" y="161408"/>
                  </a:cubicBezTo>
                  <a:cubicBezTo>
                    <a:pt x="6673088" y="251324"/>
                    <a:pt x="7631938" y="168774"/>
                    <a:pt x="8277098" y="161408"/>
                  </a:cubicBezTo>
                  <a:cubicBezTo>
                    <a:pt x="8606282" y="37075"/>
                    <a:pt x="9312529" y="-129168"/>
                    <a:pt x="10573893" y="161408"/>
                  </a:cubicBezTo>
                  <a:cubicBezTo>
                    <a:pt x="11594338" y="217669"/>
                    <a:pt x="12011406" y="272914"/>
                    <a:pt x="13000609" y="161408"/>
                  </a:cubicBezTo>
                  <a:cubicBezTo>
                    <a:pt x="13129006" y="958587"/>
                    <a:pt x="12993370" y="1111622"/>
                    <a:pt x="13000609" y="1565647"/>
                  </a:cubicBezTo>
                  <a:cubicBezTo>
                    <a:pt x="12773787" y="2264782"/>
                    <a:pt x="12952095" y="2770750"/>
                    <a:pt x="13000609" y="3014717"/>
                  </a:cubicBezTo>
                  <a:cubicBezTo>
                    <a:pt x="13531596" y="3520812"/>
                    <a:pt x="13030327" y="4296655"/>
                    <a:pt x="13000609" y="4643111"/>
                  </a:cubicBezTo>
                  <a:cubicBezTo>
                    <a:pt x="12193397" y="4569451"/>
                    <a:pt x="11836400" y="4683497"/>
                    <a:pt x="11223879" y="4643111"/>
                  </a:cubicBezTo>
                  <a:cubicBezTo>
                    <a:pt x="10721340" y="4635364"/>
                    <a:pt x="10289794" y="4735059"/>
                    <a:pt x="9447149" y="4643111"/>
                  </a:cubicBezTo>
                  <a:cubicBezTo>
                    <a:pt x="9431782" y="4792590"/>
                    <a:pt x="8202295" y="4927972"/>
                    <a:pt x="7410450" y="4643111"/>
                  </a:cubicBezTo>
                  <a:cubicBezTo>
                    <a:pt x="7007987" y="4669146"/>
                    <a:pt x="5934075" y="4561196"/>
                    <a:pt x="5373751" y="4643111"/>
                  </a:cubicBezTo>
                  <a:cubicBezTo>
                    <a:pt x="4872228" y="4578341"/>
                    <a:pt x="3951479" y="4646159"/>
                    <a:pt x="3466973" y="4643111"/>
                  </a:cubicBezTo>
                  <a:cubicBezTo>
                    <a:pt x="2577592" y="4913494"/>
                    <a:pt x="1539494" y="4853169"/>
                    <a:pt x="254" y="4643111"/>
                  </a:cubicBezTo>
                  <a:cubicBezTo>
                    <a:pt x="286639" y="4251824"/>
                    <a:pt x="2032" y="3421244"/>
                    <a:pt x="254" y="3283703"/>
                  </a:cubicBezTo>
                  <a:cubicBezTo>
                    <a:pt x="496062" y="2923277"/>
                    <a:pt x="166497" y="2269481"/>
                    <a:pt x="254" y="1700140"/>
                  </a:cubicBezTo>
                  <a:cubicBezTo>
                    <a:pt x="287147" y="918074"/>
                    <a:pt x="229362" y="611115"/>
                    <a:pt x="0" y="161408"/>
                  </a:cubicBezTo>
                  <a:close/>
                </a:path>
              </a:pathLst>
            </a:custGeom>
            <a:solidFill>
              <a:srgbClr val="000000">
                <a:alpha val="0"/>
              </a:srgbClr>
            </a:solidFill>
          </p:spPr>
          <p:txBody>
            <a:bodyPr/>
            <a:lstStyle/>
            <a:p>
              <a:endParaRPr lang="fr-CA"/>
            </a:p>
          </p:txBody>
        </p:sp>
        <p:sp>
          <p:nvSpPr>
            <p:cNvPr id="32" name="Freeform 32"/>
            <p:cNvSpPr/>
            <p:nvPr/>
          </p:nvSpPr>
          <p:spPr>
            <a:xfrm>
              <a:off x="0" y="-72661"/>
              <a:ext cx="13094201" cy="4919360"/>
            </a:xfrm>
            <a:custGeom>
              <a:avLst/>
              <a:gdLst/>
              <a:ahLst/>
              <a:cxnLst/>
              <a:rect l="l" t="t" r="r" b="b"/>
              <a:pathLst>
                <a:path w="13094201" h="4919360">
                  <a:moveTo>
                    <a:pt x="0" y="72661"/>
                  </a:moveTo>
                  <a:cubicBezTo>
                    <a:pt x="765810" y="-2523"/>
                    <a:pt x="1001014" y="107078"/>
                    <a:pt x="2036699" y="72661"/>
                  </a:cubicBezTo>
                  <a:cubicBezTo>
                    <a:pt x="2800096" y="267733"/>
                    <a:pt x="3881628" y="119524"/>
                    <a:pt x="4333494" y="72661"/>
                  </a:cubicBezTo>
                  <a:cubicBezTo>
                    <a:pt x="5002403" y="341139"/>
                    <a:pt x="5994400" y="60723"/>
                    <a:pt x="6370193" y="72661"/>
                  </a:cubicBezTo>
                  <a:cubicBezTo>
                    <a:pt x="6628511" y="50690"/>
                    <a:pt x="7783195" y="-79231"/>
                    <a:pt x="8276971" y="72661"/>
                  </a:cubicBezTo>
                  <a:cubicBezTo>
                    <a:pt x="8452485" y="359427"/>
                    <a:pt x="9630283" y="13987"/>
                    <a:pt x="10573766" y="72661"/>
                  </a:cubicBezTo>
                  <a:cubicBezTo>
                    <a:pt x="11564239" y="-15731"/>
                    <a:pt x="12049252" y="-10270"/>
                    <a:pt x="13000482" y="72661"/>
                  </a:cubicBezTo>
                  <a:cubicBezTo>
                    <a:pt x="13127989" y="797958"/>
                    <a:pt x="12784582" y="821961"/>
                    <a:pt x="13000482" y="1476900"/>
                  </a:cubicBezTo>
                  <a:cubicBezTo>
                    <a:pt x="12682347" y="2053480"/>
                    <a:pt x="12737084" y="2367297"/>
                    <a:pt x="13000482" y="2925970"/>
                  </a:cubicBezTo>
                  <a:cubicBezTo>
                    <a:pt x="13286867" y="3488580"/>
                    <a:pt x="12807188" y="4048396"/>
                    <a:pt x="13000482" y="4554364"/>
                  </a:cubicBezTo>
                  <a:cubicBezTo>
                    <a:pt x="11975592" y="4615832"/>
                    <a:pt x="11734546" y="4553094"/>
                    <a:pt x="11223752" y="4554364"/>
                  </a:cubicBezTo>
                  <a:cubicBezTo>
                    <a:pt x="10387203" y="4567572"/>
                    <a:pt x="10105390" y="4393709"/>
                    <a:pt x="9447023" y="4554364"/>
                  </a:cubicBezTo>
                  <a:cubicBezTo>
                    <a:pt x="8707628" y="4555634"/>
                    <a:pt x="7970520" y="4463813"/>
                    <a:pt x="7410324" y="4554364"/>
                  </a:cubicBezTo>
                  <a:cubicBezTo>
                    <a:pt x="6778499" y="4620658"/>
                    <a:pt x="5965190" y="4562619"/>
                    <a:pt x="5373624" y="4554364"/>
                  </a:cubicBezTo>
                  <a:cubicBezTo>
                    <a:pt x="5132832" y="4479942"/>
                    <a:pt x="4011676" y="4541283"/>
                    <a:pt x="3466847" y="4554364"/>
                  </a:cubicBezTo>
                  <a:cubicBezTo>
                    <a:pt x="2988056" y="5164853"/>
                    <a:pt x="1563878" y="4899423"/>
                    <a:pt x="127" y="4554364"/>
                  </a:cubicBezTo>
                  <a:cubicBezTo>
                    <a:pt x="16383" y="4152917"/>
                    <a:pt x="45085" y="3503566"/>
                    <a:pt x="127" y="3194956"/>
                  </a:cubicBezTo>
                  <a:cubicBezTo>
                    <a:pt x="160782" y="2657873"/>
                    <a:pt x="167132" y="2359550"/>
                    <a:pt x="127" y="1611393"/>
                  </a:cubicBezTo>
                  <a:cubicBezTo>
                    <a:pt x="187833" y="758969"/>
                    <a:pt x="365506" y="513859"/>
                    <a:pt x="0" y="72661"/>
                  </a:cubicBezTo>
                  <a:close/>
                </a:path>
              </a:pathLst>
            </a:custGeom>
            <a:solidFill>
              <a:srgbClr val="000000">
                <a:alpha val="0"/>
              </a:srgbClr>
            </a:solidFill>
          </p:spPr>
          <p:txBody>
            <a:bodyPr/>
            <a:lstStyle/>
            <a:p>
              <a:endParaRPr lang="fr-CA"/>
            </a:p>
          </p:txBody>
        </p:sp>
        <p:sp>
          <p:nvSpPr>
            <p:cNvPr id="33" name="Freeform 33"/>
            <p:cNvSpPr/>
            <p:nvPr/>
          </p:nvSpPr>
          <p:spPr>
            <a:xfrm>
              <a:off x="-19380" y="-208601"/>
              <a:ext cx="13334870" cy="4925559"/>
            </a:xfrm>
            <a:custGeom>
              <a:avLst/>
              <a:gdLst/>
              <a:ahLst/>
              <a:cxnLst/>
              <a:rect l="l" t="t" r="r" b="b"/>
              <a:pathLst>
                <a:path w="13334870" h="4925559">
                  <a:moveTo>
                    <a:pt x="19380" y="208601"/>
                  </a:moveTo>
                  <a:cubicBezTo>
                    <a:pt x="942670" y="121860"/>
                    <a:pt x="937082" y="367224"/>
                    <a:pt x="2056079" y="208601"/>
                  </a:cubicBezTo>
                  <a:cubicBezTo>
                    <a:pt x="2961335" y="206823"/>
                    <a:pt x="3821506" y="237811"/>
                    <a:pt x="4352874" y="208601"/>
                  </a:cubicBezTo>
                  <a:cubicBezTo>
                    <a:pt x="5217744" y="185868"/>
                    <a:pt x="5955614" y="189043"/>
                    <a:pt x="6389573" y="208601"/>
                  </a:cubicBezTo>
                  <a:cubicBezTo>
                    <a:pt x="6495872" y="-109280"/>
                    <a:pt x="7708849" y="302073"/>
                    <a:pt x="8296351" y="208601"/>
                  </a:cubicBezTo>
                  <a:cubicBezTo>
                    <a:pt x="8319211" y="304867"/>
                    <a:pt x="9401124" y="-305622"/>
                    <a:pt x="10593146" y="208601"/>
                  </a:cubicBezTo>
                  <a:cubicBezTo>
                    <a:pt x="11694109" y="228286"/>
                    <a:pt x="12061774" y="401006"/>
                    <a:pt x="13019862" y="208601"/>
                  </a:cubicBezTo>
                  <a:cubicBezTo>
                    <a:pt x="13193598" y="1009463"/>
                    <a:pt x="12884734" y="1042737"/>
                    <a:pt x="13019862" y="1612840"/>
                  </a:cubicBezTo>
                  <a:cubicBezTo>
                    <a:pt x="12763195" y="2165798"/>
                    <a:pt x="12889560" y="2673036"/>
                    <a:pt x="13019862" y="3061910"/>
                  </a:cubicBezTo>
                  <a:cubicBezTo>
                    <a:pt x="13642162" y="3424241"/>
                    <a:pt x="13177343" y="4020760"/>
                    <a:pt x="13019862" y="4690304"/>
                  </a:cubicBezTo>
                  <a:cubicBezTo>
                    <a:pt x="12201093" y="4697035"/>
                    <a:pt x="11820601" y="4572321"/>
                    <a:pt x="11243132" y="4690304"/>
                  </a:cubicBezTo>
                  <a:cubicBezTo>
                    <a:pt x="10568508" y="4926016"/>
                    <a:pt x="10212908" y="4513901"/>
                    <a:pt x="9466403" y="4690304"/>
                  </a:cubicBezTo>
                  <a:cubicBezTo>
                    <a:pt x="9392361" y="4370518"/>
                    <a:pt x="8206690" y="4816034"/>
                    <a:pt x="7429704" y="4690304"/>
                  </a:cubicBezTo>
                  <a:cubicBezTo>
                    <a:pt x="6619062" y="4700591"/>
                    <a:pt x="5856046" y="4417381"/>
                    <a:pt x="5393004" y="4690304"/>
                  </a:cubicBezTo>
                  <a:cubicBezTo>
                    <a:pt x="5110556" y="4733992"/>
                    <a:pt x="4104208" y="4137854"/>
                    <a:pt x="3486227" y="4690304"/>
                  </a:cubicBezTo>
                  <a:cubicBezTo>
                    <a:pt x="2844876" y="5171507"/>
                    <a:pt x="1865071" y="4780093"/>
                    <a:pt x="19507" y="4690304"/>
                  </a:cubicBezTo>
                  <a:cubicBezTo>
                    <a:pt x="-28753" y="4446337"/>
                    <a:pt x="28905" y="3567370"/>
                    <a:pt x="19507" y="3330896"/>
                  </a:cubicBezTo>
                  <a:cubicBezTo>
                    <a:pt x="405460" y="3048575"/>
                    <a:pt x="17221" y="2572960"/>
                    <a:pt x="19507" y="1747333"/>
                  </a:cubicBezTo>
                  <a:cubicBezTo>
                    <a:pt x="109169" y="1139384"/>
                    <a:pt x="291795" y="706314"/>
                    <a:pt x="19380" y="208601"/>
                  </a:cubicBezTo>
                  <a:close/>
                </a:path>
              </a:pathLst>
            </a:custGeom>
            <a:solidFill>
              <a:srgbClr val="000000">
                <a:alpha val="0"/>
              </a:srgbClr>
            </a:solidFill>
          </p:spPr>
          <p:txBody>
            <a:bodyPr/>
            <a:lstStyle/>
            <a:p>
              <a:endParaRPr lang="fr-CA"/>
            </a:p>
          </p:txBody>
        </p:sp>
        <p:sp>
          <p:nvSpPr>
            <p:cNvPr id="34" name="Freeform 34"/>
            <p:cNvSpPr/>
            <p:nvPr/>
          </p:nvSpPr>
          <p:spPr>
            <a:xfrm>
              <a:off x="-34300" y="-88367"/>
              <a:ext cx="13279894" cy="4703367"/>
            </a:xfrm>
            <a:custGeom>
              <a:avLst/>
              <a:gdLst/>
              <a:ahLst/>
              <a:cxnLst/>
              <a:rect l="l" t="t" r="r" b="b"/>
              <a:pathLst>
                <a:path w="13279894" h="4703367">
                  <a:moveTo>
                    <a:pt x="34300" y="88367"/>
                  </a:moveTo>
                  <a:cubicBezTo>
                    <a:pt x="912378" y="-30251"/>
                    <a:pt x="990229" y="181077"/>
                    <a:pt x="2070999" y="88367"/>
                  </a:cubicBezTo>
                  <a:cubicBezTo>
                    <a:pt x="2764419" y="164567"/>
                    <a:pt x="3484128" y="-144170"/>
                    <a:pt x="4367794" y="88367"/>
                  </a:cubicBezTo>
                  <a:cubicBezTo>
                    <a:pt x="5239522" y="189840"/>
                    <a:pt x="5948182" y="240513"/>
                    <a:pt x="6404493" y="88367"/>
                  </a:cubicBezTo>
                  <a:cubicBezTo>
                    <a:pt x="6590167" y="-114579"/>
                    <a:pt x="7734945" y="196317"/>
                    <a:pt x="8311271" y="88367"/>
                  </a:cubicBezTo>
                  <a:cubicBezTo>
                    <a:pt x="8355848" y="252578"/>
                    <a:pt x="9419854" y="-14884"/>
                    <a:pt x="10608066" y="88367"/>
                  </a:cubicBezTo>
                  <a:cubicBezTo>
                    <a:pt x="11643116" y="-47396"/>
                    <a:pt x="12006209" y="235052"/>
                    <a:pt x="13034782" y="88367"/>
                  </a:cubicBezTo>
                  <a:cubicBezTo>
                    <a:pt x="13196835" y="782168"/>
                    <a:pt x="12933563" y="1003275"/>
                    <a:pt x="13034782" y="1492606"/>
                  </a:cubicBezTo>
                  <a:cubicBezTo>
                    <a:pt x="12835646" y="1930502"/>
                    <a:pt x="12844282" y="2665197"/>
                    <a:pt x="13034782" y="2941676"/>
                  </a:cubicBezTo>
                  <a:cubicBezTo>
                    <a:pt x="13568055" y="3313278"/>
                    <a:pt x="13070342" y="4232631"/>
                    <a:pt x="13034782" y="4570070"/>
                  </a:cubicBezTo>
                  <a:cubicBezTo>
                    <a:pt x="12027545" y="4687799"/>
                    <a:pt x="11689725" y="4488028"/>
                    <a:pt x="11258052" y="4570070"/>
                  </a:cubicBezTo>
                  <a:cubicBezTo>
                    <a:pt x="10535041" y="4815561"/>
                    <a:pt x="10153025" y="4365346"/>
                    <a:pt x="9481323" y="4570070"/>
                  </a:cubicBezTo>
                  <a:cubicBezTo>
                    <a:pt x="9424173" y="4233647"/>
                    <a:pt x="8211830" y="4184752"/>
                    <a:pt x="7444624" y="4570070"/>
                  </a:cubicBezTo>
                  <a:cubicBezTo>
                    <a:pt x="6658239" y="4732122"/>
                    <a:pt x="6074039" y="4329532"/>
                    <a:pt x="5407924" y="4570070"/>
                  </a:cubicBezTo>
                  <a:cubicBezTo>
                    <a:pt x="5065151" y="4399636"/>
                    <a:pt x="4257050" y="4283812"/>
                    <a:pt x="3501147" y="4570070"/>
                  </a:cubicBezTo>
                  <a:cubicBezTo>
                    <a:pt x="2832745" y="4899635"/>
                    <a:pt x="2194316" y="4506316"/>
                    <a:pt x="34427" y="4570070"/>
                  </a:cubicBezTo>
                  <a:cubicBezTo>
                    <a:pt x="-34915" y="4289146"/>
                    <a:pt x="19441" y="3321152"/>
                    <a:pt x="34427" y="3210662"/>
                  </a:cubicBezTo>
                  <a:cubicBezTo>
                    <a:pt x="306334" y="2978379"/>
                    <a:pt x="93101" y="2547849"/>
                    <a:pt x="34427" y="1627099"/>
                  </a:cubicBezTo>
                  <a:cubicBezTo>
                    <a:pt x="336306" y="1104113"/>
                    <a:pt x="554365" y="575793"/>
                    <a:pt x="34300" y="88367"/>
                  </a:cubicBezTo>
                  <a:close/>
                </a:path>
              </a:pathLst>
            </a:custGeom>
            <a:solidFill>
              <a:srgbClr val="000000">
                <a:alpha val="0"/>
              </a:srgbClr>
            </a:solidFill>
          </p:spPr>
          <p:txBody>
            <a:bodyPr/>
            <a:lstStyle/>
            <a:p>
              <a:endParaRPr lang="fr-CA"/>
            </a:p>
          </p:txBody>
        </p:sp>
        <p:sp>
          <p:nvSpPr>
            <p:cNvPr id="35" name="Freeform 35"/>
            <p:cNvSpPr/>
            <p:nvPr/>
          </p:nvSpPr>
          <p:spPr>
            <a:xfrm>
              <a:off x="-46087" y="-97076"/>
              <a:ext cx="13363572" cy="4786529"/>
            </a:xfrm>
            <a:custGeom>
              <a:avLst/>
              <a:gdLst/>
              <a:ahLst/>
              <a:cxnLst/>
              <a:rect l="l" t="t" r="r" b="b"/>
              <a:pathLst>
                <a:path w="13363572" h="4786529">
                  <a:moveTo>
                    <a:pt x="46087" y="97076"/>
                  </a:moveTo>
                  <a:cubicBezTo>
                    <a:pt x="950835" y="-51133"/>
                    <a:pt x="935722" y="186992"/>
                    <a:pt x="2082786" y="97076"/>
                  </a:cubicBezTo>
                  <a:cubicBezTo>
                    <a:pt x="2578213" y="363522"/>
                    <a:pt x="3491089" y="-67897"/>
                    <a:pt x="4379581" y="97076"/>
                  </a:cubicBezTo>
                  <a:cubicBezTo>
                    <a:pt x="5236323" y="198295"/>
                    <a:pt x="6093319" y="350441"/>
                    <a:pt x="6416280" y="97076"/>
                  </a:cubicBezTo>
                  <a:cubicBezTo>
                    <a:pt x="6545058" y="-193754"/>
                    <a:pt x="7702663" y="279321"/>
                    <a:pt x="8323058" y="97076"/>
                  </a:cubicBezTo>
                  <a:cubicBezTo>
                    <a:pt x="8392781" y="231061"/>
                    <a:pt x="9199866" y="-49228"/>
                    <a:pt x="10619853" y="97076"/>
                  </a:cubicBezTo>
                  <a:cubicBezTo>
                    <a:pt x="11803112" y="-8842"/>
                    <a:pt x="12206591" y="300911"/>
                    <a:pt x="13046569" y="97076"/>
                  </a:cubicBezTo>
                  <a:cubicBezTo>
                    <a:pt x="13230719" y="875586"/>
                    <a:pt x="12947636" y="1079167"/>
                    <a:pt x="13046569" y="1501315"/>
                  </a:cubicBezTo>
                  <a:cubicBezTo>
                    <a:pt x="12864832" y="1886633"/>
                    <a:pt x="12755104" y="2722801"/>
                    <a:pt x="13046569" y="2950385"/>
                  </a:cubicBezTo>
                  <a:cubicBezTo>
                    <a:pt x="13709509" y="3304080"/>
                    <a:pt x="13141947" y="4212511"/>
                    <a:pt x="13046569" y="4578779"/>
                  </a:cubicBezTo>
                  <a:cubicBezTo>
                    <a:pt x="12003518" y="4683554"/>
                    <a:pt x="11655538" y="4435396"/>
                    <a:pt x="11269839" y="4578779"/>
                  </a:cubicBezTo>
                  <a:cubicBezTo>
                    <a:pt x="10553305" y="4890691"/>
                    <a:pt x="10195292" y="4326176"/>
                    <a:pt x="9493110" y="4578779"/>
                  </a:cubicBezTo>
                  <a:cubicBezTo>
                    <a:pt x="9430244" y="4369102"/>
                    <a:pt x="8158720" y="4264200"/>
                    <a:pt x="7456411" y="4578779"/>
                  </a:cubicBezTo>
                  <a:cubicBezTo>
                    <a:pt x="6573506" y="4573064"/>
                    <a:pt x="5966065" y="4171617"/>
                    <a:pt x="5419711" y="4578779"/>
                  </a:cubicBezTo>
                  <a:cubicBezTo>
                    <a:pt x="4991340" y="4385993"/>
                    <a:pt x="4166475" y="4055666"/>
                    <a:pt x="3512934" y="4578779"/>
                  </a:cubicBezTo>
                  <a:cubicBezTo>
                    <a:pt x="2862947" y="5068999"/>
                    <a:pt x="2147810" y="4531535"/>
                    <a:pt x="46214" y="4578779"/>
                  </a:cubicBezTo>
                  <a:cubicBezTo>
                    <a:pt x="-46750" y="4295569"/>
                    <a:pt x="25894" y="3360595"/>
                    <a:pt x="46214" y="3219371"/>
                  </a:cubicBezTo>
                  <a:cubicBezTo>
                    <a:pt x="379843" y="2957497"/>
                    <a:pt x="36181" y="2602151"/>
                    <a:pt x="46214" y="1635808"/>
                  </a:cubicBezTo>
                  <a:cubicBezTo>
                    <a:pt x="458456" y="1047290"/>
                    <a:pt x="582662" y="548942"/>
                    <a:pt x="46087" y="97076"/>
                  </a:cubicBezTo>
                  <a:close/>
                </a:path>
              </a:pathLst>
            </a:custGeom>
            <a:solidFill>
              <a:srgbClr val="000000">
                <a:alpha val="0"/>
              </a:srgbClr>
            </a:solidFill>
          </p:spPr>
          <p:txBody>
            <a:bodyPr/>
            <a:lstStyle/>
            <a:p>
              <a:endParaRPr lang="fr-CA"/>
            </a:p>
          </p:txBody>
        </p:sp>
        <p:sp>
          <p:nvSpPr>
            <p:cNvPr id="36" name="Freeform 36"/>
            <p:cNvSpPr/>
            <p:nvPr/>
          </p:nvSpPr>
          <p:spPr>
            <a:xfrm>
              <a:off x="-56887" y="-101334"/>
              <a:ext cx="13366100" cy="4839007"/>
            </a:xfrm>
            <a:custGeom>
              <a:avLst/>
              <a:gdLst/>
              <a:ahLst/>
              <a:cxnLst/>
              <a:rect l="l" t="t" r="r" b="b"/>
              <a:pathLst>
                <a:path w="13366100" h="4839007">
                  <a:moveTo>
                    <a:pt x="56633" y="99810"/>
                  </a:moveTo>
                  <a:cubicBezTo>
                    <a:pt x="483353" y="21070"/>
                    <a:pt x="707127" y="59424"/>
                    <a:pt x="949062" y="100826"/>
                  </a:cubicBezTo>
                  <a:cubicBezTo>
                    <a:pt x="1212968" y="146038"/>
                    <a:pt x="1498464" y="194933"/>
                    <a:pt x="2093332" y="99683"/>
                  </a:cubicBezTo>
                  <a:lnTo>
                    <a:pt x="2094094" y="99683"/>
                  </a:lnTo>
                  <a:cubicBezTo>
                    <a:pt x="2283324" y="160262"/>
                    <a:pt x="2569963" y="123559"/>
                    <a:pt x="2904100" y="80633"/>
                  </a:cubicBezTo>
                  <a:cubicBezTo>
                    <a:pt x="3355077" y="22848"/>
                    <a:pt x="3892287" y="-46113"/>
                    <a:pt x="4390762" y="99683"/>
                  </a:cubicBezTo>
                  <a:lnTo>
                    <a:pt x="4390254" y="101207"/>
                  </a:lnTo>
                  <a:lnTo>
                    <a:pt x="4390381" y="99683"/>
                  </a:lnTo>
                  <a:cubicBezTo>
                    <a:pt x="4626982" y="126480"/>
                    <a:pt x="4847327" y="165215"/>
                    <a:pt x="5051797" y="201283"/>
                  </a:cubicBezTo>
                  <a:cubicBezTo>
                    <a:pt x="5228962" y="232525"/>
                    <a:pt x="5394316" y="261608"/>
                    <a:pt x="5548113" y="279007"/>
                  </a:cubicBezTo>
                  <a:cubicBezTo>
                    <a:pt x="5899395" y="318758"/>
                    <a:pt x="6190352" y="297168"/>
                    <a:pt x="6425810" y="100064"/>
                  </a:cubicBezTo>
                  <a:lnTo>
                    <a:pt x="6426826" y="101334"/>
                  </a:lnTo>
                  <a:lnTo>
                    <a:pt x="6425429" y="100699"/>
                  </a:lnTo>
                  <a:cubicBezTo>
                    <a:pt x="6475086" y="-6870"/>
                    <a:pt x="6738230" y="38342"/>
                    <a:pt x="7067668" y="94603"/>
                  </a:cubicBezTo>
                  <a:cubicBezTo>
                    <a:pt x="7472925" y="163691"/>
                    <a:pt x="7981941" y="250432"/>
                    <a:pt x="8332969" y="99937"/>
                  </a:cubicBezTo>
                  <a:cubicBezTo>
                    <a:pt x="8333731" y="99683"/>
                    <a:pt x="8334620" y="99937"/>
                    <a:pt x="8335001" y="100572"/>
                  </a:cubicBezTo>
                  <a:cubicBezTo>
                    <a:pt x="8396596" y="206236"/>
                    <a:pt x="8519024" y="181090"/>
                    <a:pt x="8756514" y="131814"/>
                  </a:cubicBezTo>
                  <a:cubicBezTo>
                    <a:pt x="9097255" y="61202"/>
                    <a:pt x="9671422" y="-57797"/>
                    <a:pt x="10630526" y="99810"/>
                  </a:cubicBezTo>
                  <a:lnTo>
                    <a:pt x="10630272" y="101334"/>
                  </a:lnTo>
                  <a:lnTo>
                    <a:pt x="10629891" y="99810"/>
                  </a:lnTo>
                  <a:cubicBezTo>
                    <a:pt x="11240761" y="-70751"/>
                    <a:pt x="11664179" y="12942"/>
                    <a:pt x="12048989" y="89015"/>
                  </a:cubicBezTo>
                  <a:cubicBezTo>
                    <a:pt x="12369537" y="152388"/>
                    <a:pt x="12662907" y="210427"/>
                    <a:pt x="13015586" y="111875"/>
                  </a:cubicBezTo>
                  <a:cubicBezTo>
                    <a:pt x="13029175" y="108065"/>
                    <a:pt x="13042891" y="104001"/>
                    <a:pt x="13056607" y="99810"/>
                  </a:cubicBezTo>
                  <a:cubicBezTo>
                    <a:pt x="13056988" y="99683"/>
                    <a:pt x="13057496" y="99683"/>
                    <a:pt x="13057877" y="99937"/>
                  </a:cubicBezTo>
                  <a:cubicBezTo>
                    <a:pt x="13058258" y="100191"/>
                    <a:pt x="13058512" y="100572"/>
                    <a:pt x="13058639" y="100953"/>
                  </a:cubicBezTo>
                  <a:cubicBezTo>
                    <a:pt x="13144110" y="537071"/>
                    <a:pt x="13100041" y="808851"/>
                    <a:pt x="13064099" y="1030339"/>
                  </a:cubicBezTo>
                  <a:cubicBezTo>
                    <a:pt x="13039335" y="1182866"/>
                    <a:pt x="13018507" y="1311263"/>
                    <a:pt x="13046320" y="1453122"/>
                  </a:cubicBezTo>
                  <a:cubicBezTo>
                    <a:pt x="13049622" y="1470267"/>
                    <a:pt x="13053686" y="1487539"/>
                    <a:pt x="13058639" y="1505065"/>
                  </a:cubicBezTo>
                  <a:lnTo>
                    <a:pt x="13058512" y="1506208"/>
                  </a:lnTo>
                  <a:cubicBezTo>
                    <a:pt x="12890872" y="1863205"/>
                    <a:pt x="12757776" y="2787892"/>
                    <a:pt x="13057877" y="2953246"/>
                  </a:cubicBezTo>
                  <a:lnTo>
                    <a:pt x="13057115" y="2954643"/>
                  </a:lnTo>
                  <a:lnTo>
                    <a:pt x="13057750" y="2953246"/>
                  </a:lnTo>
                  <a:cubicBezTo>
                    <a:pt x="13571719" y="3185783"/>
                    <a:pt x="13324576" y="3841484"/>
                    <a:pt x="13159858" y="4279126"/>
                  </a:cubicBezTo>
                  <a:cubicBezTo>
                    <a:pt x="13113375" y="4402443"/>
                    <a:pt x="13073499" y="4508615"/>
                    <a:pt x="13058639" y="4583418"/>
                  </a:cubicBezTo>
                  <a:cubicBezTo>
                    <a:pt x="13058512" y="4584053"/>
                    <a:pt x="13057877" y="4584688"/>
                    <a:pt x="13057242" y="4584688"/>
                  </a:cubicBezTo>
                  <a:cubicBezTo>
                    <a:pt x="12477995" y="4631170"/>
                    <a:pt x="12123411" y="4592562"/>
                    <a:pt x="11862553" y="4564114"/>
                  </a:cubicBezTo>
                  <a:cubicBezTo>
                    <a:pt x="11710534" y="4547604"/>
                    <a:pt x="11590392" y="4534523"/>
                    <a:pt x="11476092" y="4543667"/>
                  </a:cubicBezTo>
                  <a:cubicBezTo>
                    <a:pt x="11410814" y="4548874"/>
                    <a:pt x="11347441" y="4561447"/>
                    <a:pt x="11281020" y="4584561"/>
                  </a:cubicBezTo>
                  <a:lnTo>
                    <a:pt x="11280512" y="4583037"/>
                  </a:lnTo>
                  <a:lnTo>
                    <a:pt x="11281020" y="4584561"/>
                  </a:lnTo>
                  <a:cubicBezTo>
                    <a:pt x="10862428" y="4737469"/>
                    <a:pt x="10591664" y="4649966"/>
                    <a:pt x="10338680" y="4568178"/>
                  </a:cubicBezTo>
                  <a:cubicBezTo>
                    <a:pt x="10116303" y="4496296"/>
                    <a:pt x="9907769" y="4428986"/>
                    <a:pt x="9624051" y="4532618"/>
                  </a:cubicBezTo>
                  <a:cubicBezTo>
                    <a:pt x="9585697" y="4546588"/>
                    <a:pt x="9545946" y="4563733"/>
                    <a:pt x="9504544" y="4584434"/>
                  </a:cubicBezTo>
                  <a:cubicBezTo>
                    <a:pt x="9504036" y="4584688"/>
                    <a:pt x="9503528" y="4584688"/>
                    <a:pt x="9503020" y="4584434"/>
                  </a:cubicBezTo>
                  <a:cubicBezTo>
                    <a:pt x="9502512" y="4584180"/>
                    <a:pt x="9502258" y="4583799"/>
                    <a:pt x="9502258" y="4583164"/>
                  </a:cubicBezTo>
                  <a:cubicBezTo>
                    <a:pt x="9483716" y="4426827"/>
                    <a:pt x="8804393" y="4320020"/>
                    <a:pt x="8167869" y="4395585"/>
                  </a:cubicBezTo>
                  <a:cubicBezTo>
                    <a:pt x="7911329" y="4426065"/>
                    <a:pt x="7662282" y="4486136"/>
                    <a:pt x="7467718" y="4584307"/>
                  </a:cubicBezTo>
                  <a:lnTo>
                    <a:pt x="7466829" y="4584434"/>
                  </a:lnTo>
                  <a:cubicBezTo>
                    <a:pt x="7200891" y="4556113"/>
                    <a:pt x="6969878" y="4509504"/>
                    <a:pt x="6761344" y="4467467"/>
                  </a:cubicBezTo>
                  <a:cubicBezTo>
                    <a:pt x="6589640" y="4432923"/>
                    <a:pt x="6433176" y="4401300"/>
                    <a:pt x="6284967" y="4385552"/>
                  </a:cubicBezTo>
                  <a:cubicBezTo>
                    <a:pt x="5986390" y="4353675"/>
                    <a:pt x="5721087" y="4385552"/>
                    <a:pt x="5431273" y="4584180"/>
                  </a:cubicBezTo>
                  <a:cubicBezTo>
                    <a:pt x="5430638" y="4584561"/>
                    <a:pt x="5429876" y="4584561"/>
                    <a:pt x="5429241" y="4584053"/>
                  </a:cubicBezTo>
                  <a:cubicBezTo>
                    <a:pt x="5051289" y="4238105"/>
                    <a:pt x="4338184" y="3843135"/>
                    <a:pt x="3524622" y="4584053"/>
                  </a:cubicBezTo>
                  <a:cubicBezTo>
                    <a:pt x="3143876" y="4924921"/>
                    <a:pt x="2823582" y="4861548"/>
                    <a:pt x="2260972" y="4750423"/>
                  </a:cubicBezTo>
                  <a:cubicBezTo>
                    <a:pt x="1774054" y="4654411"/>
                    <a:pt x="1105018" y="4522204"/>
                    <a:pt x="57014" y="4584688"/>
                  </a:cubicBezTo>
                  <a:cubicBezTo>
                    <a:pt x="56379" y="4584688"/>
                    <a:pt x="55744" y="4584307"/>
                    <a:pt x="55490" y="4583672"/>
                  </a:cubicBezTo>
                  <a:cubicBezTo>
                    <a:pt x="-60715" y="4314178"/>
                    <a:pt x="39107" y="3360154"/>
                    <a:pt x="55363" y="3223375"/>
                  </a:cubicBezTo>
                  <a:cubicBezTo>
                    <a:pt x="55490" y="3222740"/>
                    <a:pt x="55871" y="3222232"/>
                    <a:pt x="56506" y="3222105"/>
                  </a:cubicBezTo>
                  <a:cubicBezTo>
                    <a:pt x="348606" y="3129141"/>
                    <a:pt x="304283" y="2981567"/>
                    <a:pt x="213351" y="2679180"/>
                  </a:cubicBezTo>
                  <a:cubicBezTo>
                    <a:pt x="141977" y="2442325"/>
                    <a:pt x="42536" y="2111490"/>
                    <a:pt x="55363" y="1640066"/>
                  </a:cubicBezTo>
                  <a:lnTo>
                    <a:pt x="55744" y="1639177"/>
                  </a:lnTo>
                  <a:cubicBezTo>
                    <a:pt x="521453" y="1021322"/>
                    <a:pt x="613020" y="520307"/>
                    <a:pt x="114291" y="144260"/>
                  </a:cubicBezTo>
                  <a:cubicBezTo>
                    <a:pt x="95749" y="130163"/>
                    <a:pt x="76318" y="116320"/>
                    <a:pt x="55998" y="102604"/>
                  </a:cubicBezTo>
                  <a:cubicBezTo>
                    <a:pt x="55490" y="102350"/>
                    <a:pt x="55236" y="101588"/>
                    <a:pt x="55363" y="100953"/>
                  </a:cubicBezTo>
                  <a:cubicBezTo>
                    <a:pt x="55490" y="100318"/>
                    <a:pt x="55998" y="99810"/>
                    <a:pt x="56633" y="99683"/>
                  </a:cubicBezTo>
                  <a:moveTo>
                    <a:pt x="57141" y="102858"/>
                  </a:moveTo>
                  <a:lnTo>
                    <a:pt x="56887" y="101334"/>
                  </a:lnTo>
                  <a:lnTo>
                    <a:pt x="57776" y="100064"/>
                  </a:lnTo>
                  <a:cubicBezTo>
                    <a:pt x="78096" y="113780"/>
                    <a:pt x="97527" y="127623"/>
                    <a:pt x="116196" y="141720"/>
                  </a:cubicBezTo>
                  <a:cubicBezTo>
                    <a:pt x="617338" y="519545"/>
                    <a:pt x="524120" y="1022973"/>
                    <a:pt x="58157" y="1640955"/>
                  </a:cubicBezTo>
                  <a:lnTo>
                    <a:pt x="56887" y="1639939"/>
                  </a:lnTo>
                  <a:lnTo>
                    <a:pt x="58411" y="1639939"/>
                  </a:lnTo>
                  <a:cubicBezTo>
                    <a:pt x="45584" y="2110982"/>
                    <a:pt x="145025" y="2441309"/>
                    <a:pt x="216145" y="2678037"/>
                  </a:cubicBezTo>
                  <a:cubicBezTo>
                    <a:pt x="307077" y="2980170"/>
                    <a:pt x="352543" y="3131173"/>
                    <a:pt x="57395" y="3225153"/>
                  </a:cubicBezTo>
                  <a:lnTo>
                    <a:pt x="56887" y="3223629"/>
                  </a:lnTo>
                  <a:lnTo>
                    <a:pt x="58411" y="3223756"/>
                  </a:lnTo>
                  <a:cubicBezTo>
                    <a:pt x="42155" y="3361170"/>
                    <a:pt x="-57540" y="4313924"/>
                    <a:pt x="58284" y="4582402"/>
                  </a:cubicBezTo>
                  <a:lnTo>
                    <a:pt x="56887" y="4583037"/>
                  </a:lnTo>
                  <a:lnTo>
                    <a:pt x="56760" y="4581513"/>
                  </a:lnTo>
                  <a:cubicBezTo>
                    <a:pt x="1105272" y="4519156"/>
                    <a:pt x="1774562" y="4651363"/>
                    <a:pt x="2261734" y="4747502"/>
                  </a:cubicBezTo>
                  <a:cubicBezTo>
                    <a:pt x="2824471" y="4858627"/>
                    <a:pt x="3143241" y="4921492"/>
                    <a:pt x="3522590" y="4581894"/>
                  </a:cubicBezTo>
                  <a:lnTo>
                    <a:pt x="3523606" y="4583037"/>
                  </a:lnTo>
                  <a:lnTo>
                    <a:pt x="3522590" y="4581894"/>
                  </a:lnTo>
                  <a:cubicBezTo>
                    <a:pt x="4337930" y="3839325"/>
                    <a:pt x="5052940" y="4235438"/>
                    <a:pt x="5431400" y="4581894"/>
                  </a:cubicBezTo>
                  <a:lnTo>
                    <a:pt x="5430384" y="4583037"/>
                  </a:lnTo>
                  <a:lnTo>
                    <a:pt x="5429495" y="4581767"/>
                  </a:lnTo>
                  <a:cubicBezTo>
                    <a:pt x="5720071" y="4382504"/>
                    <a:pt x="5986263" y="4350627"/>
                    <a:pt x="6285348" y="4382631"/>
                  </a:cubicBezTo>
                  <a:cubicBezTo>
                    <a:pt x="6433811" y="4398506"/>
                    <a:pt x="6590402" y="4430002"/>
                    <a:pt x="6762106" y="4464673"/>
                  </a:cubicBezTo>
                  <a:cubicBezTo>
                    <a:pt x="6970640" y="4506710"/>
                    <a:pt x="7201526" y="4553192"/>
                    <a:pt x="7467337" y="4581640"/>
                  </a:cubicBezTo>
                  <a:lnTo>
                    <a:pt x="7467210" y="4583164"/>
                  </a:lnTo>
                  <a:lnTo>
                    <a:pt x="7466448" y="4581767"/>
                  </a:lnTo>
                  <a:cubicBezTo>
                    <a:pt x="7661520" y="4483342"/>
                    <a:pt x="7910821" y="4423144"/>
                    <a:pt x="8167615" y="4392664"/>
                  </a:cubicBezTo>
                  <a:cubicBezTo>
                    <a:pt x="8802107" y="4317226"/>
                    <a:pt x="9486383" y="4422763"/>
                    <a:pt x="9505433" y="4582910"/>
                  </a:cubicBezTo>
                  <a:lnTo>
                    <a:pt x="9503909" y="4583037"/>
                  </a:lnTo>
                  <a:lnTo>
                    <a:pt x="9503147" y="4581640"/>
                  </a:lnTo>
                  <a:cubicBezTo>
                    <a:pt x="9544549" y="4560939"/>
                    <a:pt x="9584427" y="4543667"/>
                    <a:pt x="9623035" y="4529570"/>
                  </a:cubicBezTo>
                  <a:cubicBezTo>
                    <a:pt x="9907896" y="4425557"/>
                    <a:pt x="10117319" y="4493248"/>
                    <a:pt x="10339823" y="4565130"/>
                  </a:cubicBezTo>
                  <a:cubicBezTo>
                    <a:pt x="10592680" y="4646791"/>
                    <a:pt x="10862555" y="4734040"/>
                    <a:pt x="11280131" y="4581513"/>
                  </a:cubicBezTo>
                  <a:cubicBezTo>
                    <a:pt x="11346806" y="4558145"/>
                    <a:pt x="11410433" y="4545699"/>
                    <a:pt x="11475965" y="4540365"/>
                  </a:cubicBezTo>
                  <a:cubicBezTo>
                    <a:pt x="11590646" y="4531221"/>
                    <a:pt x="11711169" y="4544302"/>
                    <a:pt x="11863061" y="4560812"/>
                  </a:cubicBezTo>
                  <a:cubicBezTo>
                    <a:pt x="12123919" y="4589260"/>
                    <a:pt x="12478249" y="4627741"/>
                    <a:pt x="13057242" y="4581386"/>
                  </a:cubicBezTo>
                  <a:lnTo>
                    <a:pt x="13057369" y="4582910"/>
                  </a:lnTo>
                  <a:lnTo>
                    <a:pt x="13055845" y="4582656"/>
                  </a:lnTo>
                  <a:cubicBezTo>
                    <a:pt x="13070831" y="4507472"/>
                    <a:pt x="13110836" y="4401046"/>
                    <a:pt x="13157191" y="4277856"/>
                  </a:cubicBezTo>
                  <a:cubicBezTo>
                    <a:pt x="13322418" y="3838817"/>
                    <a:pt x="13567400" y="3187053"/>
                    <a:pt x="13056734" y="2956040"/>
                  </a:cubicBezTo>
                  <a:lnTo>
                    <a:pt x="13056607" y="2956040"/>
                  </a:lnTo>
                  <a:cubicBezTo>
                    <a:pt x="12753585" y="2789162"/>
                    <a:pt x="12888586" y="1861173"/>
                    <a:pt x="13055972" y="1504938"/>
                  </a:cubicBezTo>
                  <a:lnTo>
                    <a:pt x="13057369" y="1505573"/>
                  </a:lnTo>
                  <a:lnTo>
                    <a:pt x="13055845" y="1505954"/>
                  </a:lnTo>
                  <a:cubicBezTo>
                    <a:pt x="13051019" y="1488301"/>
                    <a:pt x="13046955" y="1470902"/>
                    <a:pt x="13043526" y="1453757"/>
                  </a:cubicBezTo>
                  <a:cubicBezTo>
                    <a:pt x="13015586" y="1311263"/>
                    <a:pt x="13036541" y="1182358"/>
                    <a:pt x="13061306" y="1029958"/>
                  </a:cubicBezTo>
                  <a:cubicBezTo>
                    <a:pt x="13097248" y="808597"/>
                    <a:pt x="13141189" y="537198"/>
                    <a:pt x="13055845" y="101588"/>
                  </a:cubicBezTo>
                  <a:lnTo>
                    <a:pt x="13057369" y="101334"/>
                  </a:lnTo>
                  <a:lnTo>
                    <a:pt x="13057877" y="102858"/>
                  </a:lnTo>
                  <a:cubicBezTo>
                    <a:pt x="13044034" y="107176"/>
                    <a:pt x="13030318" y="111113"/>
                    <a:pt x="13016729" y="114923"/>
                  </a:cubicBezTo>
                  <a:cubicBezTo>
                    <a:pt x="12663161" y="213602"/>
                    <a:pt x="12369029" y="155436"/>
                    <a:pt x="12048608" y="92063"/>
                  </a:cubicBezTo>
                  <a:cubicBezTo>
                    <a:pt x="11664052" y="15990"/>
                    <a:pt x="11241142" y="-67576"/>
                    <a:pt x="10631034" y="102731"/>
                  </a:cubicBezTo>
                  <a:lnTo>
                    <a:pt x="10630399" y="102731"/>
                  </a:lnTo>
                  <a:cubicBezTo>
                    <a:pt x="9671676" y="-54495"/>
                    <a:pt x="9098017" y="64377"/>
                    <a:pt x="8757403" y="134862"/>
                  </a:cubicBezTo>
                  <a:cubicBezTo>
                    <a:pt x="8521184" y="183757"/>
                    <a:pt x="8395453" y="210173"/>
                    <a:pt x="8332461" y="102096"/>
                  </a:cubicBezTo>
                  <a:lnTo>
                    <a:pt x="8333859" y="101334"/>
                  </a:lnTo>
                  <a:lnTo>
                    <a:pt x="8334493" y="102731"/>
                  </a:lnTo>
                  <a:cubicBezTo>
                    <a:pt x="7982322" y="253734"/>
                    <a:pt x="7472290" y="166739"/>
                    <a:pt x="7067414" y="97651"/>
                  </a:cubicBezTo>
                  <a:cubicBezTo>
                    <a:pt x="6735817" y="41136"/>
                    <a:pt x="6476864" y="-2679"/>
                    <a:pt x="6428477" y="101969"/>
                  </a:cubicBezTo>
                  <a:lnTo>
                    <a:pt x="6428096" y="102477"/>
                  </a:lnTo>
                  <a:cubicBezTo>
                    <a:pt x="6191495" y="300470"/>
                    <a:pt x="5899395" y="321933"/>
                    <a:pt x="5547986" y="282182"/>
                  </a:cubicBezTo>
                  <a:cubicBezTo>
                    <a:pt x="5394062" y="264783"/>
                    <a:pt x="5228581" y="235700"/>
                    <a:pt x="5051416" y="204458"/>
                  </a:cubicBezTo>
                  <a:cubicBezTo>
                    <a:pt x="4846946" y="168390"/>
                    <a:pt x="4626728" y="129655"/>
                    <a:pt x="4390127" y="102858"/>
                  </a:cubicBezTo>
                  <a:lnTo>
                    <a:pt x="4389873" y="102858"/>
                  </a:lnTo>
                  <a:cubicBezTo>
                    <a:pt x="3892033" y="-42557"/>
                    <a:pt x="3355585" y="26150"/>
                    <a:pt x="2904481" y="83935"/>
                  </a:cubicBezTo>
                  <a:cubicBezTo>
                    <a:pt x="2570725" y="126734"/>
                    <a:pt x="2283197" y="163691"/>
                    <a:pt x="2093078" y="102858"/>
                  </a:cubicBezTo>
                  <a:lnTo>
                    <a:pt x="2093586" y="101334"/>
                  </a:lnTo>
                  <a:lnTo>
                    <a:pt x="2093840" y="102858"/>
                  </a:lnTo>
                  <a:cubicBezTo>
                    <a:pt x="1498591" y="198108"/>
                    <a:pt x="1212587" y="149213"/>
                    <a:pt x="948554" y="104001"/>
                  </a:cubicBezTo>
                  <a:cubicBezTo>
                    <a:pt x="706746" y="62599"/>
                    <a:pt x="483353" y="24372"/>
                    <a:pt x="57141" y="102858"/>
                  </a:cubicBezTo>
                  <a:close/>
                </a:path>
              </a:pathLst>
            </a:custGeom>
            <a:solidFill>
              <a:srgbClr val="000000"/>
            </a:solidFill>
          </p:spPr>
          <p:txBody>
            <a:bodyPr/>
            <a:lstStyle/>
            <a:p>
              <a:endParaRPr lang="fr-CA"/>
            </a:p>
          </p:txBody>
        </p:sp>
        <p:sp>
          <p:nvSpPr>
            <p:cNvPr id="37" name="Freeform 37"/>
            <p:cNvSpPr/>
            <p:nvPr/>
          </p:nvSpPr>
          <p:spPr>
            <a:xfrm>
              <a:off x="-170507" y="-252581"/>
              <a:ext cx="13375340" cy="4951697"/>
            </a:xfrm>
            <a:custGeom>
              <a:avLst/>
              <a:gdLst/>
              <a:ahLst/>
              <a:cxnLst/>
              <a:rect l="l" t="t" r="r" b="b"/>
              <a:pathLst>
                <a:path w="13375340" h="4951697">
                  <a:moveTo>
                    <a:pt x="170761" y="251057"/>
                  </a:moveTo>
                  <a:cubicBezTo>
                    <a:pt x="821382" y="337925"/>
                    <a:pt x="1378531" y="294491"/>
                    <a:pt x="1735655" y="266678"/>
                  </a:cubicBezTo>
                  <a:cubicBezTo>
                    <a:pt x="1889325" y="254740"/>
                    <a:pt x="2006038" y="245596"/>
                    <a:pt x="2077412" y="251057"/>
                  </a:cubicBezTo>
                  <a:lnTo>
                    <a:pt x="2077285" y="252581"/>
                  </a:lnTo>
                  <a:lnTo>
                    <a:pt x="2076015" y="251692"/>
                  </a:lnTo>
                  <a:cubicBezTo>
                    <a:pt x="2341699" y="-148485"/>
                    <a:pt x="2874083" y="11154"/>
                    <a:pt x="3397196" y="167872"/>
                  </a:cubicBezTo>
                  <a:cubicBezTo>
                    <a:pt x="3818582" y="294110"/>
                    <a:pt x="4234126" y="418443"/>
                    <a:pt x="4503239" y="251184"/>
                  </a:cubicBezTo>
                  <a:lnTo>
                    <a:pt x="4503747" y="250930"/>
                  </a:lnTo>
                  <a:cubicBezTo>
                    <a:pt x="4983045" y="163935"/>
                    <a:pt x="5282384" y="214481"/>
                    <a:pt x="5589470" y="266297"/>
                  </a:cubicBezTo>
                  <a:cubicBezTo>
                    <a:pt x="5913066" y="320907"/>
                    <a:pt x="6245298" y="377041"/>
                    <a:pt x="6806384" y="275187"/>
                  </a:cubicBezTo>
                  <a:cubicBezTo>
                    <a:pt x="6846516" y="267948"/>
                    <a:pt x="6887918" y="259820"/>
                    <a:pt x="6930463" y="250803"/>
                  </a:cubicBezTo>
                  <a:lnTo>
                    <a:pt x="6931352" y="250930"/>
                  </a:lnTo>
                  <a:cubicBezTo>
                    <a:pt x="7419286" y="442192"/>
                    <a:pt x="7731579" y="369167"/>
                    <a:pt x="8081083" y="287633"/>
                  </a:cubicBezTo>
                  <a:cubicBezTo>
                    <a:pt x="8412807" y="210290"/>
                    <a:pt x="8777932" y="125073"/>
                    <a:pt x="9357814" y="251057"/>
                  </a:cubicBezTo>
                  <a:lnTo>
                    <a:pt x="9358576" y="251438"/>
                  </a:lnTo>
                  <a:cubicBezTo>
                    <a:pt x="9546028" y="432794"/>
                    <a:pt x="10119052" y="345164"/>
                    <a:pt x="10793549" y="241659"/>
                  </a:cubicBezTo>
                  <a:cubicBezTo>
                    <a:pt x="11608889" y="116564"/>
                    <a:pt x="12571041" y="-31010"/>
                    <a:pt x="13171624" y="251184"/>
                  </a:cubicBezTo>
                  <a:cubicBezTo>
                    <a:pt x="13172005" y="251438"/>
                    <a:pt x="13172385" y="251819"/>
                    <a:pt x="13172513" y="252200"/>
                  </a:cubicBezTo>
                  <a:cubicBezTo>
                    <a:pt x="13172640" y="252581"/>
                    <a:pt x="13172513" y="253089"/>
                    <a:pt x="13172259" y="253470"/>
                  </a:cubicBezTo>
                  <a:cubicBezTo>
                    <a:pt x="12846504" y="705336"/>
                    <a:pt x="12907209" y="911584"/>
                    <a:pt x="13055800" y="1417425"/>
                  </a:cubicBezTo>
                  <a:cubicBezTo>
                    <a:pt x="13091106" y="1537567"/>
                    <a:pt x="13131365" y="1674600"/>
                    <a:pt x="13172513" y="1835763"/>
                  </a:cubicBezTo>
                  <a:lnTo>
                    <a:pt x="13170989" y="1836144"/>
                  </a:lnTo>
                  <a:lnTo>
                    <a:pt x="13172385" y="1835509"/>
                  </a:lnTo>
                  <a:cubicBezTo>
                    <a:pt x="13414575" y="2396087"/>
                    <a:pt x="13390699" y="2488289"/>
                    <a:pt x="13209851" y="3186027"/>
                  </a:cubicBezTo>
                  <a:cubicBezTo>
                    <a:pt x="13198040" y="3231493"/>
                    <a:pt x="13185593" y="3279499"/>
                    <a:pt x="13172513" y="3330426"/>
                  </a:cubicBezTo>
                  <a:lnTo>
                    <a:pt x="13170989" y="3330045"/>
                  </a:lnTo>
                  <a:lnTo>
                    <a:pt x="13172513" y="3329664"/>
                  </a:lnTo>
                  <a:cubicBezTo>
                    <a:pt x="13184324" y="3372082"/>
                    <a:pt x="13196135" y="3413611"/>
                    <a:pt x="13207565" y="3454378"/>
                  </a:cubicBezTo>
                  <a:cubicBezTo>
                    <a:pt x="13218614" y="3493494"/>
                    <a:pt x="13229409" y="3531975"/>
                    <a:pt x="13239950" y="3569567"/>
                  </a:cubicBezTo>
                  <a:cubicBezTo>
                    <a:pt x="13389556" y="4105634"/>
                    <a:pt x="13473884" y="4489555"/>
                    <a:pt x="13172005" y="4735681"/>
                  </a:cubicBezTo>
                  <a:lnTo>
                    <a:pt x="13170481" y="4735935"/>
                  </a:lnTo>
                  <a:cubicBezTo>
                    <a:pt x="12670101" y="4559278"/>
                    <a:pt x="11566090" y="4637891"/>
                    <a:pt x="11395020" y="4735808"/>
                  </a:cubicBezTo>
                  <a:lnTo>
                    <a:pt x="11393878" y="4735935"/>
                  </a:lnTo>
                  <a:cubicBezTo>
                    <a:pt x="11392989" y="4735808"/>
                    <a:pt x="11392100" y="4735554"/>
                    <a:pt x="11391210" y="4735427"/>
                  </a:cubicBezTo>
                  <a:cubicBezTo>
                    <a:pt x="11390321" y="4735300"/>
                    <a:pt x="11389432" y="4735046"/>
                    <a:pt x="11388544" y="4734919"/>
                  </a:cubicBezTo>
                  <a:cubicBezTo>
                    <a:pt x="10754559" y="4599537"/>
                    <a:pt x="10540310" y="4554325"/>
                    <a:pt x="9227639" y="4736062"/>
                  </a:cubicBezTo>
                  <a:lnTo>
                    <a:pt x="9227512" y="4736062"/>
                  </a:lnTo>
                  <a:cubicBezTo>
                    <a:pt x="8890200" y="4743047"/>
                    <a:pt x="8655757" y="4761716"/>
                    <a:pt x="8463099" y="4776956"/>
                  </a:cubicBezTo>
                  <a:cubicBezTo>
                    <a:pt x="8328733" y="4787624"/>
                    <a:pt x="8214687" y="4796641"/>
                    <a:pt x="8100387" y="4799054"/>
                  </a:cubicBezTo>
                  <a:cubicBezTo>
                    <a:pt x="7914205" y="4802991"/>
                    <a:pt x="7727260" y="4789148"/>
                    <a:pt x="7450401" y="4735935"/>
                  </a:cubicBezTo>
                  <a:lnTo>
                    <a:pt x="7450655" y="4734411"/>
                  </a:lnTo>
                  <a:lnTo>
                    <a:pt x="7451925" y="4733395"/>
                  </a:lnTo>
                  <a:cubicBezTo>
                    <a:pt x="7484056" y="4775813"/>
                    <a:pt x="7482278" y="4808452"/>
                    <a:pt x="7451035" y="4832201"/>
                  </a:cubicBezTo>
                  <a:cubicBezTo>
                    <a:pt x="7312987" y="4936976"/>
                    <a:pt x="6596834" y="4865221"/>
                    <a:pt x="5853757" y="4790926"/>
                  </a:cubicBezTo>
                  <a:cubicBezTo>
                    <a:pt x="5662495" y="4771749"/>
                    <a:pt x="5469455" y="4752445"/>
                    <a:pt x="5283781" y="4735935"/>
                  </a:cubicBezTo>
                  <a:lnTo>
                    <a:pt x="5283908" y="4734411"/>
                  </a:lnTo>
                  <a:lnTo>
                    <a:pt x="5284797" y="4735681"/>
                  </a:lnTo>
                  <a:cubicBezTo>
                    <a:pt x="4862776" y="5048736"/>
                    <a:pt x="4496762" y="4971139"/>
                    <a:pt x="3774132" y="4818231"/>
                  </a:cubicBezTo>
                  <a:cubicBezTo>
                    <a:pt x="3652466" y="4792450"/>
                    <a:pt x="3520640" y="4764510"/>
                    <a:pt x="3376749" y="4736062"/>
                  </a:cubicBezTo>
                  <a:lnTo>
                    <a:pt x="3377003" y="4734538"/>
                  </a:lnTo>
                  <a:lnTo>
                    <a:pt x="3377130" y="4736062"/>
                  </a:lnTo>
                  <a:cubicBezTo>
                    <a:pt x="2687012" y="4818104"/>
                    <a:pt x="1938093" y="4777591"/>
                    <a:pt x="1312491" y="4743682"/>
                  </a:cubicBezTo>
                  <a:cubicBezTo>
                    <a:pt x="863419" y="4719298"/>
                    <a:pt x="477974" y="4698470"/>
                    <a:pt x="223212" y="4728823"/>
                  </a:cubicBezTo>
                  <a:cubicBezTo>
                    <a:pt x="204924" y="4730982"/>
                    <a:pt x="187398" y="4733395"/>
                    <a:pt x="170507" y="4736189"/>
                  </a:cubicBezTo>
                  <a:cubicBezTo>
                    <a:pt x="169745" y="4736316"/>
                    <a:pt x="168856" y="4735808"/>
                    <a:pt x="168729" y="4735046"/>
                  </a:cubicBezTo>
                  <a:cubicBezTo>
                    <a:pt x="86687" y="4383891"/>
                    <a:pt x="78686" y="3417675"/>
                    <a:pt x="168983" y="3284706"/>
                  </a:cubicBezTo>
                  <a:lnTo>
                    <a:pt x="170253" y="3285595"/>
                  </a:lnTo>
                  <a:lnTo>
                    <a:pt x="170761" y="3287119"/>
                  </a:lnTo>
                  <a:cubicBezTo>
                    <a:pt x="151203" y="3294231"/>
                    <a:pt x="139138" y="3293469"/>
                    <a:pt x="134947" y="3282039"/>
                  </a:cubicBezTo>
                  <a:cubicBezTo>
                    <a:pt x="128978" y="3265656"/>
                    <a:pt x="140662" y="3227429"/>
                    <a:pt x="158569" y="3168501"/>
                  </a:cubicBezTo>
                  <a:cubicBezTo>
                    <a:pt x="220037" y="2966825"/>
                    <a:pt x="357705" y="2513181"/>
                    <a:pt x="168983" y="1791694"/>
                  </a:cubicBezTo>
                  <a:lnTo>
                    <a:pt x="169110" y="1790678"/>
                  </a:lnTo>
                  <a:cubicBezTo>
                    <a:pt x="217878" y="1671933"/>
                    <a:pt x="162125" y="1442190"/>
                    <a:pt x="101800" y="1193524"/>
                  </a:cubicBezTo>
                  <a:cubicBezTo>
                    <a:pt x="31315" y="903329"/>
                    <a:pt x="-45393" y="587607"/>
                    <a:pt x="33093" y="396091"/>
                  </a:cubicBezTo>
                  <a:cubicBezTo>
                    <a:pt x="59382" y="332083"/>
                    <a:pt x="102943" y="281918"/>
                    <a:pt x="169872" y="251184"/>
                  </a:cubicBezTo>
                  <a:lnTo>
                    <a:pt x="170761" y="251057"/>
                  </a:lnTo>
                  <a:moveTo>
                    <a:pt x="170253" y="254105"/>
                  </a:moveTo>
                  <a:lnTo>
                    <a:pt x="170507" y="252581"/>
                  </a:lnTo>
                  <a:lnTo>
                    <a:pt x="171142" y="253978"/>
                  </a:lnTo>
                  <a:cubicBezTo>
                    <a:pt x="105102" y="284458"/>
                    <a:pt x="62049" y="333988"/>
                    <a:pt x="36014" y="397361"/>
                  </a:cubicBezTo>
                  <a:cubicBezTo>
                    <a:pt x="-42091" y="587734"/>
                    <a:pt x="34236" y="902186"/>
                    <a:pt x="104721" y="1192762"/>
                  </a:cubicBezTo>
                  <a:cubicBezTo>
                    <a:pt x="165046" y="1440793"/>
                    <a:pt x="221180" y="1671933"/>
                    <a:pt x="172031" y="1791948"/>
                  </a:cubicBezTo>
                  <a:lnTo>
                    <a:pt x="170507" y="1791313"/>
                  </a:lnTo>
                  <a:lnTo>
                    <a:pt x="172031" y="1790932"/>
                  </a:lnTo>
                  <a:cubicBezTo>
                    <a:pt x="361007" y="2513181"/>
                    <a:pt x="223085" y="2967460"/>
                    <a:pt x="161998" y="3168882"/>
                  </a:cubicBezTo>
                  <a:cubicBezTo>
                    <a:pt x="143837" y="3228699"/>
                    <a:pt x="132788" y="3265275"/>
                    <a:pt x="138249" y="3280515"/>
                  </a:cubicBezTo>
                  <a:cubicBezTo>
                    <a:pt x="141297" y="3288897"/>
                    <a:pt x="150060" y="3290929"/>
                    <a:pt x="169999" y="3283690"/>
                  </a:cubicBezTo>
                  <a:cubicBezTo>
                    <a:pt x="170634" y="3283436"/>
                    <a:pt x="171396" y="3283690"/>
                    <a:pt x="171777" y="3284198"/>
                  </a:cubicBezTo>
                  <a:cubicBezTo>
                    <a:pt x="172158" y="3284706"/>
                    <a:pt x="172285" y="3285468"/>
                    <a:pt x="171777" y="3286103"/>
                  </a:cubicBezTo>
                  <a:cubicBezTo>
                    <a:pt x="82369" y="3417802"/>
                    <a:pt x="89862" y="4382621"/>
                    <a:pt x="172031" y="4733903"/>
                  </a:cubicBezTo>
                  <a:lnTo>
                    <a:pt x="170507" y="4734284"/>
                  </a:lnTo>
                  <a:lnTo>
                    <a:pt x="170253" y="4732760"/>
                  </a:lnTo>
                  <a:cubicBezTo>
                    <a:pt x="187144" y="4730093"/>
                    <a:pt x="204797" y="4727553"/>
                    <a:pt x="223085" y="4725394"/>
                  </a:cubicBezTo>
                  <a:cubicBezTo>
                    <a:pt x="478228" y="4695041"/>
                    <a:pt x="864054" y="4715996"/>
                    <a:pt x="1312872" y="4740253"/>
                  </a:cubicBezTo>
                  <a:cubicBezTo>
                    <a:pt x="1938601" y="4774162"/>
                    <a:pt x="2687266" y="4814675"/>
                    <a:pt x="3377003" y="4732633"/>
                  </a:cubicBezTo>
                  <a:lnTo>
                    <a:pt x="3377511" y="4732633"/>
                  </a:lnTo>
                  <a:cubicBezTo>
                    <a:pt x="3521402" y="4761208"/>
                    <a:pt x="3653228" y="4789148"/>
                    <a:pt x="3774894" y="4814929"/>
                  </a:cubicBezTo>
                  <a:cubicBezTo>
                    <a:pt x="4497778" y="4967964"/>
                    <a:pt x="4862268" y="5045053"/>
                    <a:pt x="5282892" y="4733014"/>
                  </a:cubicBezTo>
                  <a:lnTo>
                    <a:pt x="5284035" y="4732760"/>
                  </a:lnTo>
                  <a:cubicBezTo>
                    <a:pt x="5469709" y="4749270"/>
                    <a:pt x="5662749" y="4768574"/>
                    <a:pt x="5854011" y="4787751"/>
                  </a:cubicBezTo>
                  <a:cubicBezTo>
                    <a:pt x="6598358" y="4862173"/>
                    <a:pt x="7312352" y="4933420"/>
                    <a:pt x="7449004" y="4829661"/>
                  </a:cubicBezTo>
                  <a:cubicBezTo>
                    <a:pt x="7478341" y="4807309"/>
                    <a:pt x="7480881" y="4776829"/>
                    <a:pt x="7449258" y="4735300"/>
                  </a:cubicBezTo>
                  <a:cubicBezTo>
                    <a:pt x="7448877" y="4734792"/>
                    <a:pt x="7448877" y="4734030"/>
                    <a:pt x="7449131" y="4733522"/>
                  </a:cubicBezTo>
                  <a:cubicBezTo>
                    <a:pt x="7449385" y="4733014"/>
                    <a:pt x="7450147" y="4732633"/>
                    <a:pt x="7450782" y="4732760"/>
                  </a:cubicBezTo>
                  <a:cubicBezTo>
                    <a:pt x="7727388" y="4785846"/>
                    <a:pt x="7914205" y="4799689"/>
                    <a:pt x="8100133" y="4795752"/>
                  </a:cubicBezTo>
                  <a:cubicBezTo>
                    <a:pt x="8214433" y="4793339"/>
                    <a:pt x="8328352" y="4784322"/>
                    <a:pt x="8462718" y="4773654"/>
                  </a:cubicBezTo>
                  <a:cubicBezTo>
                    <a:pt x="8655377" y="4758414"/>
                    <a:pt x="8889946" y="4739745"/>
                    <a:pt x="9227258" y="4732760"/>
                  </a:cubicBezTo>
                  <a:lnTo>
                    <a:pt x="9227258" y="4734284"/>
                  </a:lnTo>
                  <a:lnTo>
                    <a:pt x="9227004" y="4732760"/>
                  </a:lnTo>
                  <a:cubicBezTo>
                    <a:pt x="10539930" y="4551023"/>
                    <a:pt x="10754560" y="4596108"/>
                    <a:pt x="11389052" y="4731617"/>
                  </a:cubicBezTo>
                  <a:cubicBezTo>
                    <a:pt x="11389941" y="4731744"/>
                    <a:pt x="11390830" y="4731998"/>
                    <a:pt x="11391719" y="4732125"/>
                  </a:cubicBezTo>
                  <a:cubicBezTo>
                    <a:pt x="11392608" y="4732252"/>
                    <a:pt x="11393497" y="4732506"/>
                    <a:pt x="11394386" y="4732633"/>
                  </a:cubicBezTo>
                  <a:lnTo>
                    <a:pt x="11394005" y="4734157"/>
                  </a:lnTo>
                  <a:lnTo>
                    <a:pt x="11393243" y="4732760"/>
                  </a:lnTo>
                  <a:cubicBezTo>
                    <a:pt x="11565328" y="4634335"/>
                    <a:pt x="12670355" y="4555722"/>
                    <a:pt x="13171243" y="4732633"/>
                  </a:cubicBezTo>
                  <a:lnTo>
                    <a:pt x="13170735" y="4734157"/>
                  </a:lnTo>
                  <a:lnTo>
                    <a:pt x="13169719" y="4732887"/>
                  </a:lnTo>
                  <a:cubicBezTo>
                    <a:pt x="13469694" y="4488412"/>
                    <a:pt x="13386508" y="4106904"/>
                    <a:pt x="13236647" y="3570075"/>
                  </a:cubicBezTo>
                  <a:cubicBezTo>
                    <a:pt x="13226107" y="3532483"/>
                    <a:pt x="13215312" y="3494002"/>
                    <a:pt x="13204263" y="3454886"/>
                  </a:cubicBezTo>
                  <a:cubicBezTo>
                    <a:pt x="13192833" y="3414119"/>
                    <a:pt x="13181021" y="3372590"/>
                    <a:pt x="13169211" y="3330172"/>
                  </a:cubicBezTo>
                  <a:lnTo>
                    <a:pt x="13169211" y="3329410"/>
                  </a:lnTo>
                  <a:cubicBezTo>
                    <a:pt x="13182293" y="3278483"/>
                    <a:pt x="13194738" y="3230477"/>
                    <a:pt x="13206549" y="3185011"/>
                  </a:cubicBezTo>
                  <a:cubicBezTo>
                    <a:pt x="13387396" y="2487654"/>
                    <a:pt x="13411145" y="2396214"/>
                    <a:pt x="13169338" y="1836525"/>
                  </a:cubicBezTo>
                  <a:lnTo>
                    <a:pt x="13169211" y="1836271"/>
                  </a:lnTo>
                  <a:cubicBezTo>
                    <a:pt x="13128063" y="1675108"/>
                    <a:pt x="13087804" y="1538202"/>
                    <a:pt x="13052498" y="1418060"/>
                  </a:cubicBezTo>
                  <a:cubicBezTo>
                    <a:pt x="12903781" y="911965"/>
                    <a:pt x="12842821" y="704447"/>
                    <a:pt x="13169465" y="251438"/>
                  </a:cubicBezTo>
                  <a:lnTo>
                    <a:pt x="13170735" y="252327"/>
                  </a:lnTo>
                  <a:lnTo>
                    <a:pt x="13170100" y="253724"/>
                  </a:lnTo>
                  <a:cubicBezTo>
                    <a:pt x="12570787" y="-27581"/>
                    <a:pt x="11609778" y="119739"/>
                    <a:pt x="10794057" y="244834"/>
                  </a:cubicBezTo>
                  <a:cubicBezTo>
                    <a:pt x="10120830" y="348085"/>
                    <a:pt x="9545393" y="436477"/>
                    <a:pt x="9356417" y="253724"/>
                  </a:cubicBezTo>
                  <a:lnTo>
                    <a:pt x="9357560" y="252581"/>
                  </a:lnTo>
                  <a:lnTo>
                    <a:pt x="9357179" y="254105"/>
                  </a:lnTo>
                  <a:cubicBezTo>
                    <a:pt x="8777932" y="128248"/>
                    <a:pt x="8413442" y="213465"/>
                    <a:pt x="8081718" y="290808"/>
                  </a:cubicBezTo>
                  <a:cubicBezTo>
                    <a:pt x="7732214" y="372469"/>
                    <a:pt x="7419032" y="445621"/>
                    <a:pt x="6930209" y="253978"/>
                  </a:cubicBezTo>
                  <a:lnTo>
                    <a:pt x="6930717" y="252581"/>
                  </a:lnTo>
                  <a:lnTo>
                    <a:pt x="6931098" y="254105"/>
                  </a:lnTo>
                  <a:cubicBezTo>
                    <a:pt x="6888426" y="263122"/>
                    <a:pt x="6847024" y="271123"/>
                    <a:pt x="6806892" y="278489"/>
                  </a:cubicBezTo>
                  <a:cubicBezTo>
                    <a:pt x="6245298" y="380343"/>
                    <a:pt x="5912685" y="324209"/>
                    <a:pt x="5588962" y="269599"/>
                  </a:cubicBezTo>
                  <a:cubicBezTo>
                    <a:pt x="5282003" y="217783"/>
                    <a:pt x="4983045" y="167364"/>
                    <a:pt x="4504382" y="254232"/>
                  </a:cubicBezTo>
                  <a:lnTo>
                    <a:pt x="4504001" y="252581"/>
                  </a:lnTo>
                  <a:lnTo>
                    <a:pt x="4504890" y="253978"/>
                  </a:lnTo>
                  <a:cubicBezTo>
                    <a:pt x="4234253" y="422126"/>
                    <a:pt x="3816931" y="297031"/>
                    <a:pt x="3396307" y="171047"/>
                  </a:cubicBezTo>
                  <a:cubicBezTo>
                    <a:pt x="2872051" y="14075"/>
                    <a:pt x="2342715" y="-144294"/>
                    <a:pt x="2078682" y="253597"/>
                  </a:cubicBezTo>
                  <a:cubicBezTo>
                    <a:pt x="2078301" y="254105"/>
                    <a:pt x="2077793" y="254359"/>
                    <a:pt x="2077285" y="254359"/>
                  </a:cubicBezTo>
                  <a:cubicBezTo>
                    <a:pt x="2006292" y="248898"/>
                    <a:pt x="1889833" y="258042"/>
                    <a:pt x="1736036" y="269980"/>
                  </a:cubicBezTo>
                  <a:cubicBezTo>
                    <a:pt x="1378658" y="297666"/>
                    <a:pt x="821382" y="341227"/>
                    <a:pt x="170253" y="254105"/>
                  </a:cubicBezTo>
                  <a:close/>
                </a:path>
              </a:pathLst>
            </a:custGeom>
            <a:solidFill>
              <a:srgbClr val="000000"/>
            </a:solidFill>
          </p:spPr>
          <p:txBody>
            <a:bodyPr/>
            <a:lstStyle/>
            <a:p>
              <a:endParaRPr lang="fr-CA"/>
            </a:p>
          </p:txBody>
        </p:sp>
        <p:sp>
          <p:nvSpPr>
            <p:cNvPr id="38" name="Freeform 38"/>
            <p:cNvSpPr/>
            <p:nvPr/>
          </p:nvSpPr>
          <p:spPr>
            <a:xfrm>
              <a:off x="-155717" y="-157000"/>
              <a:ext cx="13292202" cy="4731225"/>
            </a:xfrm>
            <a:custGeom>
              <a:avLst/>
              <a:gdLst/>
              <a:ahLst/>
              <a:cxnLst/>
              <a:rect l="l" t="t" r="r" b="b"/>
              <a:pathLst>
                <a:path w="13292202" h="4731225">
                  <a:moveTo>
                    <a:pt x="156098" y="155476"/>
                  </a:moveTo>
                  <a:cubicBezTo>
                    <a:pt x="504078" y="249964"/>
                    <a:pt x="781827" y="208562"/>
                    <a:pt x="1084214" y="163350"/>
                  </a:cubicBezTo>
                  <a:cubicBezTo>
                    <a:pt x="1393967" y="117122"/>
                    <a:pt x="1729501" y="67084"/>
                    <a:pt x="2192797" y="155476"/>
                  </a:cubicBezTo>
                  <a:lnTo>
                    <a:pt x="2192543" y="157000"/>
                  </a:lnTo>
                  <a:lnTo>
                    <a:pt x="2192162" y="155476"/>
                  </a:lnTo>
                  <a:cubicBezTo>
                    <a:pt x="3251850" y="-80236"/>
                    <a:pt x="3589289" y="-15974"/>
                    <a:pt x="4393326" y="137188"/>
                  </a:cubicBezTo>
                  <a:cubicBezTo>
                    <a:pt x="4424695" y="143157"/>
                    <a:pt x="4456699" y="149253"/>
                    <a:pt x="4489592" y="155476"/>
                  </a:cubicBezTo>
                  <a:lnTo>
                    <a:pt x="4489338" y="157000"/>
                  </a:lnTo>
                  <a:lnTo>
                    <a:pt x="4489084" y="155476"/>
                  </a:lnTo>
                  <a:cubicBezTo>
                    <a:pt x="4917836" y="80546"/>
                    <a:pt x="5879861" y="83848"/>
                    <a:pt x="6526291" y="155476"/>
                  </a:cubicBezTo>
                  <a:lnTo>
                    <a:pt x="6526164" y="157000"/>
                  </a:lnTo>
                  <a:lnTo>
                    <a:pt x="6526164" y="155476"/>
                  </a:lnTo>
                  <a:cubicBezTo>
                    <a:pt x="6831980" y="145824"/>
                    <a:pt x="7307087" y="151412"/>
                    <a:pt x="7708407" y="156111"/>
                  </a:cubicBezTo>
                  <a:cubicBezTo>
                    <a:pt x="8002158" y="159540"/>
                    <a:pt x="8256412" y="162588"/>
                    <a:pt x="8376173" y="158778"/>
                  </a:cubicBezTo>
                  <a:cubicBezTo>
                    <a:pt x="8401319" y="158016"/>
                    <a:pt x="8420369" y="156873"/>
                    <a:pt x="8432815" y="155476"/>
                  </a:cubicBezTo>
                  <a:lnTo>
                    <a:pt x="8434085" y="155857"/>
                  </a:lnTo>
                  <a:cubicBezTo>
                    <a:pt x="8705738" y="387505"/>
                    <a:pt x="9064132" y="327307"/>
                    <a:pt x="9530222" y="248948"/>
                  </a:cubicBezTo>
                  <a:cubicBezTo>
                    <a:pt x="9870582" y="191671"/>
                    <a:pt x="10267965" y="124742"/>
                    <a:pt x="10729864" y="155476"/>
                  </a:cubicBezTo>
                  <a:lnTo>
                    <a:pt x="10729737" y="157000"/>
                  </a:lnTo>
                  <a:lnTo>
                    <a:pt x="10729864" y="155476"/>
                  </a:lnTo>
                  <a:cubicBezTo>
                    <a:pt x="10985388" y="167668"/>
                    <a:pt x="11184905" y="180114"/>
                    <a:pt x="11355466" y="190782"/>
                  </a:cubicBezTo>
                  <a:cubicBezTo>
                    <a:pt x="11482847" y="198783"/>
                    <a:pt x="11594099" y="205641"/>
                    <a:pt x="11700525" y="210721"/>
                  </a:cubicBezTo>
                  <a:cubicBezTo>
                    <a:pt x="12078223" y="228755"/>
                    <a:pt x="12395088" y="223167"/>
                    <a:pt x="13156326" y="155476"/>
                  </a:cubicBezTo>
                  <a:cubicBezTo>
                    <a:pt x="13157088" y="155349"/>
                    <a:pt x="13157850" y="155984"/>
                    <a:pt x="13157977" y="156746"/>
                  </a:cubicBezTo>
                  <a:cubicBezTo>
                    <a:pt x="13300598" y="748439"/>
                    <a:pt x="13260847" y="972213"/>
                    <a:pt x="13196205" y="1336449"/>
                  </a:cubicBezTo>
                  <a:cubicBezTo>
                    <a:pt x="13184012" y="1405283"/>
                    <a:pt x="13170930" y="1479197"/>
                    <a:pt x="13157977" y="1561620"/>
                  </a:cubicBezTo>
                  <a:lnTo>
                    <a:pt x="13156453" y="1561366"/>
                  </a:lnTo>
                  <a:lnTo>
                    <a:pt x="13157977" y="1560858"/>
                  </a:lnTo>
                  <a:cubicBezTo>
                    <a:pt x="13310250" y="1963575"/>
                    <a:pt x="13361939" y="2815110"/>
                    <a:pt x="13157596" y="3011706"/>
                  </a:cubicBezTo>
                  <a:lnTo>
                    <a:pt x="13156453" y="3010563"/>
                  </a:lnTo>
                  <a:lnTo>
                    <a:pt x="13157977" y="3010690"/>
                  </a:lnTo>
                  <a:cubicBezTo>
                    <a:pt x="13145150" y="3191411"/>
                    <a:pt x="13124449" y="3362353"/>
                    <a:pt x="13104891" y="3523516"/>
                  </a:cubicBezTo>
                  <a:cubicBezTo>
                    <a:pt x="13087492" y="3667407"/>
                    <a:pt x="13070982" y="3803551"/>
                    <a:pt x="13061838" y="3932075"/>
                  </a:cubicBezTo>
                  <a:cubicBezTo>
                    <a:pt x="13042788" y="4199918"/>
                    <a:pt x="13055488" y="4434741"/>
                    <a:pt x="13157850" y="4638195"/>
                  </a:cubicBezTo>
                  <a:cubicBezTo>
                    <a:pt x="13158104" y="4638703"/>
                    <a:pt x="13158104" y="4639211"/>
                    <a:pt x="13157850" y="4639719"/>
                  </a:cubicBezTo>
                  <a:cubicBezTo>
                    <a:pt x="13157596" y="4640227"/>
                    <a:pt x="13157088" y="4640481"/>
                    <a:pt x="13156580" y="4640481"/>
                  </a:cubicBezTo>
                  <a:cubicBezTo>
                    <a:pt x="12116323" y="4757956"/>
                    <a:pt x="12022470" y="4764941"/>
                    <a:pt x="11379342" y="4640481"/>
                  </a:cubicBezTo>
                  <a:lnTo>
                    <a:pt x="11379596" y="4638957"/>
                  </a:lnTo>
                  <a:lnTo>
                    <a:pt x="11379469" y="4640481"/>
                  </a:lnTo>
                  <a:cubicBezTo>
                    <a:pt x="10855086" y="4584728"/>
                    <a:pt x="10459481" y="4613684"/>
                    <a:pt x="10151379" y="4636290"/>
                  </a:cubicBezTo>
                  <a:cubicBezTo>
                    <a:pt x="9954783" y="4650641"/>
                    <a:pt x="9793620" y="4662452"/>
                    <a:pt x="9657349" y="4647974"/>
                  </a:cubicBezTo>
                  <a:cubicBezTo>
                    <a:pt x="9638680" y="4645942"/>
                    <a:pt x="9620519" y="4643529"/>
                    <a:pt x="9602739" y="4640481"/>
                  </a:cubicBezTo>
                  <a:lnTo>
                    <a:pt x="9601977" y="4640100"/>
                  </a:lnTo>
                  <a:cubicBezTo>
                    <a:pt x="9488693" y="4548152"/>
                    <a:pt x="8600328" y="4592221"/>
                    <a:pt x="8007238" y="4621685"/>
                  </a:cubicBezTo>
                  <a:cubicBezTo>
                    <a:pt x="7818643" y="4631083"/>
                    <a:pt x="7660147" y="4638957"/>
                    <a:pt x="7566294" y="4640481"/>
                  </a:cubicBezTo>
                  <a:lnTo>
                    <a:pt x="7566040" y="4640481"/>
                  </a:lnTo>
                  <a:cubicBezTo>
                    <a:pt x="7256287" y="4601111"/>
                    <a:pt x="6899290" y="4634385"/>
                    <a:pt x="6560835" y="4666008"/>
                  </a:cubicBezTo>
                  <a:cubicBezTo>
                    <a:pt x="6256162" y="4694456"/>
                    <a:pt x="5966348" y="4721507"/>
                    <a:pt x="5739780" y="4692678"/>
                  </a:cubicBezTo>
                  <a:cubicBezTo>
                    <a:pt x="5661294" y="4682645"/>
                    <a:pt x="5590428" y="4666008"/>
                    <a:pt x="5528960" y="4640354"/>
                  </a:cubicBezTo>
                  <a:lnTo>
                    <a:pt x="5529595" y="4638830"/>
                  </a:lnTo>
                  <a:lnTo>
                    <a:pt x="5530865" y="4637814"/>
                  </a:lnTo>
                  <a:cubicBezTo>
                    <a:pt x="5552836" y="4664611"/>
                    <a:pt x="5554868" y="4685312"/>
                    <a:pt x="5536834" y="4700171"/>
                  </a:cubicBezTo>
                  <a:cubicBezTo>
                    <a:pt x="5476890" y="4749320"/>
                    <a:pt x="5192918" y="4728492"/>
                    <a:pt x="4783851" y="4698774"/>
                  </a:cubicBezTo>
                  <a:cubicBezTo>
                    <a:pt x="4460128" y="4675279"/>
                    <a:pt x="4057284" y="4645942"/>
                    <a:pt x="3622817" y="4640481"/>
                  </a:cubicBezTo>
                  <a:cubicBezTo>
                    <a:pt x="3622182" y="4640481"/>
                    <a:pt x="3621674" y="4640100"/>
                    <a:pt x="3621420" y="4639592"/>
                  </a:cubicBezTo>
                  <a:cubicBezTo>
                    <a:pt x="3461654" y="4337713"/>
                    <a:pt x="3123707" y="4388894"/>
                    <a:pt x="2487818" y="4485922"/>
                  </a:cubicBezTo>
                  <a:cubicBezTo>
                    <a:pt x="1948068" y="4568218"/>
                    <a:pt x="1194577" y="4683026"/>
                    <a:pt x="155971" y="4640481"/>
                  </a:cubicBezTo>
                  <a:cubicBezTo>
                    <a:pt x="155209" y="4640481"/>
                    <a:pt x="154701" y="4639973"/>
                    <a:pt x="154447" y="4639338"/>
                  </a:cubicBezTo>
                  <a:cubicBezTo>
                    <a:pt x="41544" y="4188488"/>
                    <a:pt x="-65517" y="3545487"/>
                    <a:pt x="154701" y="3278533"/>
                  </a:cubicBezTo>
                  <a:lnTo>
                    <a:pt x="155971" y="3279549"/>
                  </a:lnTo>
                  <a:lnTo>
                    <a:pt x="155717" y="3281073"/>
                  </a:lnTo>
                  <a:cubicBezTo>
                    <a:pt x="142" y="3261261"/>
                    <a:pt x="-17765" y="3079778"/>
                    <a:pt x="11953" y="2845971"/>
                  </a:cubicBezTo>
                  <a:cubicBezTo>
                    <a:pt x="28717" y="2714526"/>
                    <a:pt x="60594" y="2565682"/>
                    <a:pt x="92217" y="2418362"/>
                  </a:cubicBezTo>
                  <a:cubicBezTo>
                    <a:pt x="123332" y="2273455"/>
                    <a:pt x="154066" y="2129818"/>
                    <a:pt x="169941" y="2005104"/>
                  </a:cubicBezTo>
                  <a:cubicBezTo>
                    <a:pt x="186578" y="1874802"/>
                    <a:pt x="186832" y="1765455"/>
                    <a:pt x="154447" y="1696621"/>
                  </a:cubicBezTo>
                  <a:lnTo>
                    <a:pt x="155844" y="1695986"/>
                  </a:lnTo>
                  <a:lnTo>
                    <a:pt x="154447" y="1696748"/>
                  </a:lnTo>
                  <a:cubicBezTo>
                    <a:pt x="-46340" y="1332131"/>
                    <a:pt x="3317" y="1055398"/>
                    <a:pt x="78628" y="633885"/>
                  </a:cubicBezTo>
                  <a:cubicBezTo>
                    <a:pt x="103647" y="493550"/>
                    <a:pt x="131587" y="337467"/>
                    <a:pt x="154193" y="156746"/>
                  </a:cubicBezTo>
                  <a:cubicBezTo>
                    <a:pt x="154193" y="156238"/>
                    <a:pt x="154447" y="155857"/>
                    <a:pt x="154828" y="155603"/>
                  </a:cubicBezTo>
                  <a:cubicBezTo>
                    <a:pt x="155209" y="155349"/>
                    <a:pt x="155717" y="155349"/>
                    <a:pt x="156098" y="155476"/>
                  </a:cubicBezTo>
                  <a:moveTo>
                    <a:pt x="155336" y="158524"/>
                  </a:moveTo>
                  <a:lnTo>
                    <a:pt x="155717" y="157000"/>
                  </a:lnTo>
                  <a:lnTo>
                    <a:pt x="157241" y="157254"/>
                  </a:lnTo>
                  <a:cubicBezTo>
                    <a:pt x="134635" y="337975"/>
                    <a:pt x="106695" y="494185"/>
                    <a:pt x="81676" y="634266"/>
                  </a:cubicBezTo>
                  <a:cubicBezTo>
                    <a:pt x="6238" y="1055779"/>
                    <a:pt x="-43038" y="1331369"/>
                    <a:pt x="157114" y="1694970"/>
                  </a:cubicBezTo>
                  <a:lnTo>
                    <a:pt x="157114" y="1695097"/>
                  </a:lnTo>
                  <a:cubicBezTo>
                    <a:pt x="189880" y="1764820"/>
                    <a:pt x="189499" y="1875056"/>
                    <a:pt x="172862" y="2005358"/>
                  </a:cubicBezTo>
                  <a:cubicBezTo>
                    <a:pt x="156987" y="2130326"/>
                    <a:pt x="126126" y="2273963"/>
                    <a:pt x="95011" y="2418870"/>
                  </a:cubicBezTo>
                  <a:cubicBezTo>
                    <a:pt x="63388" y="2566317"/>
                    <a:pt x="31511" y="2714907"/>
                    <a:pt x="14874" y="2846225"/>
                  </a:cubicBezTo>
                  <a:cubicBezTo>
                    <a:pt x="-14971" y="3081048"/>
                    <a:pt x="3825" y="3258340"/>
                    <a:pt x="155844" y="3277771"/>
                  </a:cubicBezTo>
                  <a:cubicBezTo>
                    <a:pt x="156479" y="3277898"/>
                    <a:pt x="156860" y="3278279"/>
                    <a:pt x="157114" y="3278787"/>
                  </a:cubicBezTo>
                  <a:cubicBezTo>
                    <a:pt x="157368" y="3279295"/>
                    <a:pt x="157241" y="3279930"/>
                    <a:pt x="156860" y="3280438"/>
                  </a:cubicBezTo>
                  <a:cubicBezTo>
                    <a:pt x="-62215" y="3545995"/>
                    <a:pt x="44084" y="4187091"/>
                    <a:pt x="157114" y="4638449"/>
                  </a:cubicBezTo>
                  <a:lnTo>
                    <a:pt x="155590" y="4638830"/>
                  </a:lnTo>
                  <a:lnTo>
                    <a:pt x="155717" y="4637306"/>
                  </a:lnTo>
                  <a:cubicBezTo>
                    <a:pt x="1193942" y="4679851"/>
                    <a:pt x="1947179" y="4565043"/>
                    <a:pt x="2486929" y="4482747"/>
                  </a:cubicBezTo>
                  <a:cubicBezTo>
                    <a:pt x="3121675" y="4385973"/>
                    <a:pt x="3462797" y="4333776"/>
                    <a:pt x="3623833" y="4638195"/>
                  </a:cubicBezTo>
                  <a:lnTo>
                    <a:pt x="3622436" y="4638957"/>
                  </a:lnTo>
                  <a:lnTo>
                    <a:pt x="3622436" y="4637433"/>
                  </a:lnTo>
                  <a:cubicBezTo>
                    <a:pt x="4056903" y="4642894"/>
                    <a:pt x="4459874" y="4672231"/>
                    <a:pt x="4783597" y="4695726"/>
                  </a:cubicBezTo>
                  <a:cubicBezTo>
                    <a:pt x="5193934" y="4725571"/>
                    <a:pt x="5475620" y="4745891"/>
                    <a:pt x="5534294" y="4697885"/>
                  </a:cubicBezTo>
                  <a:cubicBezTo>
                    <a:pt x="5550169" y="4684804"/>
                    <a:pt x="5549534" y="4666516"/>
                    <a:pt x="5527944" y="4639973"/>
                  </a:cubicBezTo>
                  <a:cubicBezTo>
                    <a:pt x="5527436" y="4639465"/>
                    <a:pt x="5527436" y="4638576"/>
                    <a:pt x="5527944" y="4638068"/>
                  </a:cubicBezTo>
                  <a:cubicBezTo>
                    <a:pt x="5528452" y="4637560"/>
                    <a:pt x="5529214" y="4637306"/>
                    <a:pt x="5529849" y="4637560"/>
                  </a:cubicBezTo>
                  <a:cubicBezTo>
                    <a:pt x="5590936" y="4663087"/>
                    <a:pt x="5661548" y="4679724"/>
                    <a:pt x="5739780" y="4689630"/>
                  </a:cubicBezTo>
                  <a:cubicBezTo>
                    <a:pt x="5965967" y="4718332"/>
                    <a:pt x="6255400" y="4691408"/>
                    <a:pt x="6560200" y="4662960"/>
                  </a:cubicBezTo>
                  <a:cubicBezTo>
                    <a:pt x="6898655" y="4631337"/>
                    <a:pt x="7255906" y="4598063"/>
                    <a:pt x="7566167" y="4637433"/>
                  </a:cubicBezTo>
                  <a:lnTo>
                    <a:pt x="7565913" y="4638957"/>
                  </a:lnTo>
                  <a:lnTo>
                    <a:pt x="7565913" y="4637433"/>
                  </a:lnTo>
                  <a:cubicBezTo>
                    <a:pt x="7659766" y="4635909"/>
                    <a:pt x="7818135" y="4628035"/>
                    <a:pt x="8006730" y="4618637"/>
                  </a:cubicBezTo>
                  <a:cubicBezTo>
                    <a:pt x="8598550" y="4589173"/>
                    <a:pt x="9489074" y="4544850"/>
                    <a:pt x="9603628" y="4637687"/>
                  </a:cubicBezTo>
                  <a:lnTo>
                    <a:pt x="9602612" y="4638957"/>
                  </a:lnTo>
                  <a:lnTo>
                    <a:pt x="9602866" y="4637433"/>
                  </a:lnTo>
                  <a:cubicBezTo>
                    <a:pt x="9620519" y="4640481"/>
                    <a:pt x="9638680" y="4642894"/>
                    <a:pt x="9657349" y="4644926"/>
                  </a:cubicBezTo>
                  <a:cubicBezTo>
                    <a:pt x="9793366" y="4659404"/>
                    <a:pt x="9954148" y="4647593"/>
                    <a:pt x="10150871" y="4633242"/>
                  </a:cubicBezTo>
                  <a:cubicBezTo>
                    <a:pt x="10459100" y="4610636"/>
                    <a:pt x="10854832" y="4581680"/>
                    <a:pt x="11379596" y="4637433"/>
                  </a:cubicBezTo>
                  <a:lnTo>
                    <a:pt x="11379723" y="4637433"/>
                  </a:lnTo>
                  <a:cubicBezTo>
                    <a:pt x="12022343" y="4761766"/>
                    <a:pt x="12115815" y="4754781"/>
                    <a:pt x="13155945" y="4637433"/>
                  </a:cubicBezTo>
                  <a:lnTo>
                    <a:pt x="13156072" y="4638957"/>
                  </a:lnTo>
                  <a:lnTo>
                    <a:pt x="13154675" y="4639719"/>
                  </a:lnTo>
                  <a:cubicBezTo>
                    <a:pt x="13051932" y="4435503"/>
                    <a:pt x="13039232" y="4200045"/>
                    <a:pt x="13058282" y="3931948"/>
                  </a:cubicBezTo>
                  <a:cubicBezTo>
                    <a:pt x="13067426" y="3803297"/>
                    <a:pt x="13083936" y="3667026"/>
                    <a:pt x="13101335" y="3523135"/>
                  </a:cubicBezTo>
                  <a:cubicBezTo>
                    <a:pt x="13120893" y="3361972"/>
                    <a:pt x="13141594" y="3191157"/>
                    <a:pt x="13154421" y="3010436"/>
                  </a:cubicBezTo>
                  <a:lnTo>
                    <a:pt x="13154929" y="3009420"/>
                  </a:lnTo>
                  <a:cubicBezTo>
                    <a:pt x="13357621" y="2814475"/>
                    <a:pt x="13306948" y="1964972"/>
                    <a:pt x="13154548" y="1562001"/>
                  </a:cubicBezTo>
                  <a:lnTo>
                    <a:pt x="13154421" y="1561239"/>
                  </a:lnTo>
                  <a:cubicBezTo>
                    <a:pt x="13167375" y="1478816"/>
                    <a:pt x="13180455" y="1404902"/>
                    <a:pt x="13192648" y="1336068"/>
                  </a:cubicBezTo>
                  <a:cubicBezTo>
                    <a:pt x="13257164" y="972086"/>
                    <a:pt x="13296788" y="748693"/>
                    <a:pt x="13154421" y="157635"/>
                  </a:cubicBezTo>
                  <a:lnTo>
                    <a:pt x="13155945" y="157254"/>
                  </a:lnTo>
                  <a:lnTo>
                    <a:pt x="13156072" y="158778"/>
                  </a:lnTo>
                  <a:cubicBezTo>
                    <a:pt x="12394961" y="226342"/>
                    <a:pt x="12077969" y="231930"/>
                    <a:pt x="11700017" y="213896"/>
                  </a:cubicBezTo>
                  <a:cubicBezTo>
                    <a:pt x="11593591" y="208816"/>
                    <a:pt x="11482339" y="201831"/>
                    <a:pt x="11354831" y="193957"/>
                  </a:cubicBezTo>
                  <a:cubicBezTo>
                    <a:pt x="11184270" y="183289"/>
                    <a:pt x="10984753" y="170843"/>
                    <a:pt x="10729229" y="158651"/>
                  </a:cubicBezTo>
                  <a:cubicBezTo>
                    <a:pt x="10267711" y="127917"/>
                    <a:pt x="9870582" y="194719"/>
                    <a:pt x="9530349" y="251996"/>
                  </a:cubicBezTo>
                  <a:cubicBezTo>
                    <a:pt x="9064767" y="330355"/>
                    <a:pt x="8704722" y="391061"/>
                    <a:pt x="8431672" y="158270"/>
                  </a:cubicBezTo>
                  <a:lnTo>
                    <a:pt x="8432689" y="157000"/>
                  </a:lnTo>
                  <a:lnTo>
                    <a:pt x="8432816" y="158524"/>
                  </a:lnTo>
                  <a:cubicBezTo>
                    <a:pt x="8420369" y="160048"/>
                    <a:pt x="8401066" y="161064"/>
                    <a:pt x="8375919" y="161826"/>
                  </a:cubicBezTo>
                  <a:cubicBezTo>
                    <a:pt x="8256031" y="165636"/>
                    <a:pt x="8001778" y="162588"/>
                    <a:pt x="7708027" y="159159"/>
                  </a:cubicBezTo>
                  <a:cubicBezTo>
                    <a:pt x="7306706" y="154460"/>
                    <a:pt x="6831726" y="148872"/>
                    <a:pt x="6526037" y="158524"/>
                  </a:cubicBezTo>
                  <a:lnTo>
                    <a:pt x="6525783" y="158524"/>
                  </a:lnTo>
                  <a:cubicBezTo>
                    <a:pt x="5879480" y="86896"/>
                    <a:pt x="4917836" y="83594"/>
                    <a:pt x="4489465" y="158524"/>
                  </a:cubicBezTo>
                  <a:lnTo>
                    <a:pt x="4488957" y="158524"/>
                  </a:lnTo>
                  <a:cubicBezTo>
                    <a:pt x="4456191" y="152301"/>
                    <a:pt x="4424060" y="146205"/>
                    <a:pt x="4392691" y="140236"/>
                  </a:cubicBezTo>
                  <a:cubicBezTo>
                    <a:pt x="3588908" y="-12799"/>
                    <a:pt x="3251850" y="-77061"/>
                    <a:pt x="2192797" y="158524"/>
                  </a:cubicBezTo>
                  <a:lnTo>
                    <a:pt x="2192162" y="158524"/>
                  </a:lnTo>
                  <a:cubicBezTo>
                    <a:pt x="1729501" y="70259"/>
                    <a:pt x="1394348" y="120297"/>
                    <a:pt x="1084722" y="166525"/>
                  </a:cubicBezTo>
                  <a:cubicBezTo>
                    <a:pt x="782208" y="211610"/>
                    <a:pt x="503951" y="253139"/>
                    <a:pt x="155336" y="158524"/>
                  </a:cubicBezTo>
                  <a:close/>
                </a:path>
              </a:pathLst>
            </a:custGeom>
            <a:solidFill>
              <a:srgbClr val="000000"/>
            </a:solidFill>
          </p:spPr>
          <p:txBody>
            <a:bodyPr/>
            <a:lstStyle/>
            <a:p>
              <a:endParaRPr lang="fr-CA"/>
            </a:p>
          </p:txBody>
        </p:sp>
        <p:sp>
          <p:nvSpPr>
            <p:cNvPr id="39" name="Freeform 39"/>
            <p:cNvSpPr/>
            <p:nvPr/>
          </p:nvSpPr>
          <p:spPr>
            <a:xfrm>
              <a:off x="-1574" y="-163024"/>
              <a:ext cx="13246446" cy="4827171"/>
            </a:xfrm>
            <a:custGeom>
              <a:avLst/>
              <a:gdLst/>
              <a:ahLst/>
              <a:cxnLst/>
              <a:rect l="l" t="t" r="r" b="b"/>
              <a:pathLst>
                <a:path w="13246446" h="4827171">
                  <a:moveTo>
                    <a:pt x="1701" y="161500"/>
                  </a:moveTo>
                  <a:cubicBezTo>
                    <a:pt x="132892" y="170644"/>
                    <a:pt x="275132" y="161627"/>
                    <a:pt x="416864" y="152610"/>
                  </a:cubicBezTo>
                  <a:cubicBezTo>
                    <a:pt x="557326" y="143720"/>
                    <a:pt x="697153" y="134830"/>
                    <a:pt x="825296" y="143847"/>
                  </a:cubicBezTo>
                  <a:cubicBezTo>
                    <a:pt x="871651" y="147149"/>
                    <a:pt x="916482" y="152610"/>
                    <a:pt x="959281" y="161373"/>
                  </a:cubicBezTo>
                  <a:lnTo>
                    <a:pt x="958900" y="163024"/>
                  </a:lnTo>
                  <a:lnTo>
                    <a:pt x="958773" y="161500"/>
                  </a:lnTo>
                  <a:cubicBezTo>
                    <a:pt x="1249349" y="130766"/>
                    <a:pt x="1734743" y="98889"/>
                    <a:pt x="2038781" y="161500"/>
                  </a:cubicBezTo>
                  <a:lnTo>
                    <a:pt x="2038400" y="163024"/>
                  </a:lnTo>
                  <a:lnTo>
                    <a:pt x="2038146" y="161500"/>
                  </a:lnTo>
                  <a:cubicBezTo>
                    <a:pt x="2116505" y="150578"/>
                    <a:pt x="2192832" y="139656"/>
                    <a:pt x="2267127" y="129115"/>
                  </a:cubicBezTo>
                  <a:cubicBezTo>
                    <a:pt x="2337612" y="119082"/>
                    <a:pt x="2406192" y="109303"/>
                    <a:pt x="2473121" y="99905"/>
                  </a:cubicBezTo>
                  <a:cubicBezTo>
                    <a:pt x="3270046" y="-11728"/>
                    <a:pt x="3827449" y="-67735"/>
                    <a:pt x="4335703" y="161627"/>
                  </a:cubicBezTo>
                  <a:lnTo>
                    <a:pt x="4335068" y="163024"/>
                  </a:lnTo>
                  <a:lnTo>
                    <a:pt x="4335449" y="161500"/>
                  </a:lnTo>
                  <a:cubicBezTo>
                    <a:pt x="4667554" y="241891"/>
                    <a:pt x="5124500" y="213316"/>
                    <a:pt x="5570143" y="185503"/>
                  </a:cubicBezTo>
                  <a:cubicBezTo>
                    <a:pt x="5853861" y="167596"/>
                    <a:pt x="6133007" y="150197"/>
                    <a:pt x="6371894" y="161500"/>
                  </a:cubicBezTo>
                  <a:lnTo>
                    <a:pt x="6372275" y="161627"/>
                  </a:lnTo>
                  <a:cubicBezTo>
                    <a:pt x="6583984" y="224365"/>
                    <a:pt x="7116876" y="202902"/>
                    <a:pt x="7639354" y="181820"/>
                  </a:cubicBezTo>
                  <a:cubicBezTo>
                    <a:pt x="7863128" y="172549"/>
                    <a:pt x="8084870" y="163659"/>
                    <a:pt x="8278545" y="161500"/>
                  </a:cubicBezTo>
                  <a:lnTo>
                    <a:pt x="8278545" y="163024"/>
                  </a:lnTo>
                  <a:lnTo>
                    <a:pt x="8278037" y="161500"/>
                  </a:lnTo>
                  <a:cubicBezTo>
                    <a:pt x="8607601" y="37040"/>
                    <a:pt x="9314102" y="-129203"/>
                    <a:pt x="10575721" y="161500"/>
                  </a:cubicBezTo>
                  <a:lnTo>
                    <a:pt x="10575339" y="163024"/>
                  </a:lnTo>
                  <a:lnTo>
                    <a:pt x="10575467" y="161500"/>
                  </a:lnTo>
                  <a:cubicBezTo>
                    <a:pt x="10727867" y="169882"/>
                    <a:pt x="10866932" y="178264"/>
                    <a:pt x="10996345" y="186138"/>
                  </a:cubicBezTo>
                  <a:cubicBezTo>
                    <a:pt x="11109121" y="192996"/>
                    <a:pt x="11214658" y="199346"/>
                    <a:pt x="11315496" y="204807"/>
                  </a:cubicBezTo>
                  <a:cubicBezTo>
                    <a:pt x="11873661" y="235541"/>
                    <a:pt x="12289332" y="241764"/>
                    <a:pt x="13001929" y="161500"/>
                  </a:cubicBezTo>
                  <a:cubicBezTo>
                    <a:pt x="13002818" y="161373"/>
                    <a:pt x="13003580" y="162008"/>
                    <a:pt x="13003707" y="162770"/>
                  </a:cubicBezTo>
                  <a:cubicBezTo>
                    <a:pt x="13087907" y="685756"/>
                    <a:pt x="13058571" y="931755"/>
                    <a:pt x="13030377" y="1167213"/>
                  </a:cubicBezTo>
                  <a:cubicBezTo>
                    <a:pt x="13015645" y="1290657"/>
                    <a:pt x="13001167" y="1411180"/>
                    <a:pt x="13003707" y="1567263"/>
                  </a:cubicBezTo>
                  <a:lnTo>
                    <a:pt x="13003580" y="1567771"/>
                  </a:lnTo>
                  <a:cubicBezTo>
                    <a:pt x="12806602" y="2174577"/>
                    <a:pt x="12915188" y="2635714"/>
                    <a:pt x="12978942" y="2906351"/>
                  </a:cubicBezTo>
                  <a:cubicBezTo>
                    <a:pt x="12988594" y="2947245"/>
                    <a:pt x="12997230" y="2983948"/>
                    <a:pt x="13003580" y="3015952"/>
                  </a:cubicBezTo>
                  <a:lnTo>
                    <a:pt x="13002056" y="3016206"/>
                  </a:lnTo>
                  <a:lnTo>
                    <a:pt x="13003199" y="3015063"/>
                  </a:lnTo>
                  <a:cubicBezTo>
                    <a:pt x="13397660" y="3390983"/>
                    <a:pt x="13223544" y="3915366"/>
                    <a:pt x="13095401" y="4301954"/>
                  </a:cubicBezTo>
                  <a:cubicBezTo>
                    <a:pt x="13050570" y="4437082"/>
                    <a:pt x="13011327" y="4555319"/>
                    <a:pt x="13003707" y="4644727"/>
                  </a:cubicBezTo>
                  <a:cubicBezTo>
                    <a:pt x="13003707" y="4645108"/>
                    <a:pt x="13003452" y="4645489"/>
                    <a:pt x="13003199" y="4645870"/>
                  </a:cubicBezTo>
                  <a:cubicBezTo>
                    <a:pt x="13002945" y="4646251"/>
                    <a:pt x="13002437" y="4646251"/>
                    <a:pt x="13002056" y="4646251"/>
                  </a:cubicBezTo>
                  <a:cubicBezTo>
                    <a:pt x="12551841" y="4605103"/>
                    <a:pt x="12241707" y="4622502"/>
                    <a:pt x="11949098" y="4638758"/>
                  </a:cubicBezTo>
                  <a:cubicBezTo>
                    <a:pt x="11717197" y="4651712"/>
                    <a:pt x="11496344" y="4664031"/>
                    <a:pt x="11225452" y="4646251"/>
                  </a:cubicBezTo>
                  <a:lnTo>
                    <a:pt x="11225580" y="4644727"/>
                  </a:lnTo>
                  <a:lnTo>
                    <a:pt x="11225580" y="4646251"/>
                  </a:lnTo>
                  <a:cubicBezTo>
                    <a:pt x="11054637" y="4643584"/>
                    <a:pt x="10891950" y="4653490"/>
                    <a:pt x="10718342" y="4663904"/>
                  </a:cubicBezTo>
                  <a:cubicBezTo>
                    <a:pt x="10520095" y="4675842"/>
                    <a:pt x="10307877" y="4688669"/>
                    <a:pt x="10053243" y="4684732"/>
                  </a:cubicBezTo>
                  <a:cubicBezTo>
                    <a:pt x="9875570" y="4682065"/>
                    <a:pt x="9677323" y="4671143"/>
                    <a:pt x="9448723" y="4646251"/>
                  </a:cubicBezTo>
                  <a:lnTo>
                    <a:pt x="9448849" y="4644727"/>
                  </a:lnTo>
                  <a:lnTo>
                    <a:pt x="9450374" y="4644854"/>
                  </a:lnTo>
                  <a:cubicBezTo>
                    <a:pt x="9438817" y="4757503"/>
                    <a:pt x="8760256" y="4859611"/>
                    <a:pt x="8089823" y="4790396"/>
                  </a:cubicBezTo>
                  <a:cubicBezTo>
                    <a:pt x="7853602" y="4766012"/>
                    <a:pt x="7617763" y="4720292"/>
                    <a:pt x="7411516" y="4646124"/>
                  </a:cubicBezTo>
                  <a:lnTo>
                    <a:pt x="7412024" y="4644600"/>
                  </a:lnTo>
                  <a:lnTo>
                    <a:pt x="7412150" y="4646124"/>
                  </a:lnTo>
                  <a:cubicBezTo>
                    <a:pt x="7255941" y="4656157"/>
                    <a:pt x="6998512" y="4646124"/>
                    <a:pt x="6709460" y="4634821"/>
                  </a:cubicBezTo>
                  <a:cubicBezTo>
                    <a:pt x="6338620" y="4620343"/>
                    <a:pt x="5915329" y="4603706"/>
                    <a:pt x="5585891" y="4625042"/>
                  </a:cubicBezTo>
                  <a:cubicBezTo>
                    <a:pt x="5510199" y="4629868"/>
                    <a:pt x="5439587" y="4636853"/>
                    <a:pt x="5375579" y="4646124"/>
                  </a:cubicBezTo>
                  <a:lnTo>
                    <a:pt x="5375198" y="4646124"/>
                  </a:lnTo>
                  <a:cubicBezTo>
                    <a:pt x="5036108" y="4602309"/>
                    <a:pt x="4505375" y="4619200"/>
                    <a:pt x="4047159" y="4633805"/>
                  </a:cubicBezTo>
                  <a:cubicBezTo>
                    <a:pt x="3827957" y="4640790"/>
                    <a:pt x="3625392" y="4647140"/>
                    <a:pt x="3468674" y="4646251"/>
                  </a:cubicBezTo>
                  <a:lnTo>
                    <a:pt x="3468674" y="4644727"/>
                  </a:lnTo>
                  <a:lnTo>
                    <a:pt x="3469182" y="4646251"/>
                  </a:lnTo>
                  <a:cubicBezTo>
                    <a:pt x="2579420" y="4916761"/>
                    <a:pt x="1540941" y="4856309"/>
                    <a:pt x="1701" y="4646251"/>
                  </a:cubicBezTo>
                  <a:cubicBezTo>
                    <a:pt x="1193" y="4646124"/>
                    <a:pt x="685" y="4645870"/>
                    <a:pt x="431" y="4645362"/>
                  </a:cubicBezTo>
                  <a:cubicBezTo>
                    <a:pt x="177" y="4644854"/>
                    <a:pt x="304" y="4644219"/>
                    <a:pt x="558" y="4643838"/>
                  </a:cubicBezTo>
                  <a:cubicBezTo>
                    <a:pt x="224459" y="4337895"/>
                    <a:pt x="98602" y="3762458"/>
                    <a:pt x="32562" y="3460833"/>
                  </a:cubicBezTo>
                  <a:cubicBezTo>
                    <a:pt x="14401" y="3377775"/>
                    <a:pt x="685" y="3315291"/>
                    <a:pt x="304" y="3285319"/>
                  </a:cubicBezTo>
                  <a:lnTo>
                    <a:pt x="939" y="3284049"/>
                  </a:lnTo>
                  <a:cubicBezTo>
                    <a:pt x="417880" y="2980900"/>
                    <a:pt x="249859" y="2469852"/>
                    <a:pt x="86791" y="1974933"/>
                  </a:cubicBezTo>
                  <a:cubicBezTo>
                    <a:pt x="56438" y="1882985"/>
                    <a:pt x="26339" y="1791545"/>
                    <a:pt x="304" y="1702137"/>
                  </a:cubicBezTo>
                  <a:lnTo>
                    <a:pt x="304" y="1701121"/>
                  </a:lnTo>
                  <a:cubicBezTo>
                    <a:pt x="287070" y="919436"/>
                    <a:pt x="229412" y="612985"/>
                    <a:pt x="177" y="163786"/>
                  </a:cubicBezTo>
                  <a:cubicBezTo>
                    <a:pt x="-77" y="163278"/>
                    <a:pt x="-77" y="162643"/>
                    <a:pt x="304" y="162135"/>
                  </a:cubicBezTo>
                  <a:cubicBezTo>
                    <a:pt x="685" y="161627"/>
                    <a:pt x="1193" y="161373"/>
                    <a:pt x="1701" y="161373"/>
                  </a:cubicBezTo>
                  <a:moveTo>
                    <a:pt x="1447" y="164548"/>
                  </a:moveTo>
                  <a:lnTo>
                    <a:pt x="1574" y="163024"/>
                  </a:lnTo>
                  <a:lnTo>
                    <a:pt x="2971" y="162262"/>
                  </a:lnTo>
                  <a:cubicBezTo>
                    <a:pt x="232587" y="612477"/>
                    <a:pt x="290245" y="919817"/>
                    <a:pt x="3098" y="1702264"/>
                  </a:cubicBezTo>
                  <a:lnTo>
                    <a:pt x="1574" y="1701756"/>
                  </a:lnTo>
                  <a:lnTo>
                    <a:pt x="3098" y="1701248"/>
                  </a:lnTo>
                  <a:cubicBezTo>
                    <a:pt x="29133" y="1790529"/>
                    <a:pt x="59232" y="1881842"/>
                    <a:pt x="89585" y="1973917"/>
                  </a:cubicBezTo>
                  <a:cubicBezTo>
                    <a:pt x="252272" y="2468074"/>
                    <a:pt x="421690" y="2981789"/>
                    <a:pt x="2463" y="3286589"/>
                  </a:cubicBezTo>
                  <a:lnTo>
                    <a:pt x="1574" y="3285319"/>
                  </a:lnTo>
                  <a:lnTo>
                    <a:pt x="3098" y="3285319"/>
                  </a:lnTo>
                  <a:cubicBezTo>
                    <a:pt x="3479" y="3314910"/>
                    <a:pt x="17068" y="3376886"/>
                    <a:pt x="35229" y="3460198"/>
                  </a:cubicBezTo>
                  <a:cubicBezTo>
                    <a:pt x="101142" y="3761188"/>
                    <a:pt x="227634" y="4338403"/>
                    <a:pt x="2717" y="4645743"/>
                  </a:cubicBezTo>
                  <a:lnTo>
                    <a:pt x="1447" y="4644854"/>
                  </a:lnTo>
                  <a:lnTo>
                    <a:pt x="1701" y="4643330"/>
                  </a:lnTo>
                  <a:cubicBezTo>
                    <a:pt x="1540941" y="4853388"/>
                    <a:pt x="2578785" y="4913713"/>
                    <a:pt x="3467785" y="4643330"/>
                  </a:cubicBezTo>
                  <a:lnTo>
                    <a:pt x="3468293" y="4643203"/>
                  </a:lnTo>
                  <a:cubicBezTo>
                    <a:pt x="3625011" y="4644219"/>
                    <a:pt x="3827449" y="4637742"/>
                    <a:pt x="4046651" y="4630757"/>
                  </a:cubicBezTo>
                  <a:cubicBezTo>
                    <a:pt x="4504613" y="4616152"/>
                    <a:pt x="5035854" y="4599388"/>
                    <a:pt x="5375198" y="4643203"/>
                  </a:cubicBezTo>
                  <a:lnTo>
                    <a:pt x="5374944" y="4644727"/>
                  </a:lnTo>
                  <a:lnTo>
                    <a:pt x="5374690" y="4643203"/>
                  </a:lnTo>
                  <a:cubicBezTo>
                    <a:pt x="5438825" y="4633805"/>
                    <a:pt x="5509564" y="4626947"/>
                    <a:pt x="5585256" y="4622121"/>
                  </a:cubicBezTo>
                  <a:cubicBezTo>
                    <a:pt x="5914948" y="4600785"/>
                    <a:pt x="6338366" y="4617422"/>
                    <a:pt x="6709206" y="4631900"/>
                  </a:cubicBezTo>
                  <a:cubicBezTo>
                    <a:pt x="6998385" y="4643203"/>
                    <a:pt x="7255434" y="4653236"/>
                    <a:pt x="7411516" y="4643203"/>
                  </a:cubicBezTo>
                  <a:lnTo>
                    <a:pt x="7412151" y="4643330"/>
                  </a:lnTo>
                  <a:cubicBezTo>
                    <a:pt x="7618018" y="4717371"/>
                    <a:pt x="7853603" y="4762964"/>
                    <a:pt x="8089696" y="4787348"/>
                  </a:cubicBezTo>
                  <a:cubicBezTo>
                    <a:pt x="8762415" y="4856817"/>
                    <a:pt x="9435515" y="4753185"/>
                    <a:pt x="9446818" y="4644600"/>
                  </a:cubicBezTo>
                  <a:cubicBezTo>
                    <a:pt x="9446818" y="4644219"/>
                    <a:pt x="9447072" y="4643838"/>
                    <a:pt x="9447453" y="4643584"/>
                  </a:cubicBezTo>
                  <a:cubicBezTo>
                    <a:pt x="9447834" y="4643330"/>
                    <a:pt x="9448215" y="4643203"/>
                    <a:pt x="9448596" y="4643203"/>
                  </a:cubicBezTo>
                  <a:cubicBezTo>
                    <a:pt x="9676942" y="4668095"/>
                    <a:pt x="9875189" y="4679017"/>
                    <a:pt x="10052735" y="4681684"/>
                  </a:cubicBezTo>
                  <a:cubicBezTo>
                    <a:pt x="10307243" y="4685621"/>
                    <a:pt x="10519460" y="4672794"/>
                    <a:pt x="10717707" y="4660856"/>
                  </a:cubicBezTo>
                  <a:cubicBezTo>
                    <a:pt x="10891316" y="4650442"/>
                    <a:pt x="11054130" y="4640536"/>
                    <a:pt x="11225199" y="4643203"/>
                  </a:cubicBezTo>
                  <a:lnTo>
                    <a:pt x="11225326" y="4643203"/>
                  </a:lnTo>
                  <a:cubicBezTo>
                    <a:pt x="11495963" y="4660983"/>
                    <a:pt x="11716816" y="4648664"/>
                    <a:pt x="11948591" y="4635710"/>
                  </a:cubicBezTo>
                  <a:cubicBezTo>
                    <a:pt x="12241199" y="4619327"/>
                    <a:pt x="12551587" y="4602055"/>
                    <a:pt x="13002056" y="4643203"/>
                  </a:cubicBezTo>
                  <a:lnTo>
                    <a:pt x="13001929" y="4644727"/>
                  </a:lnTo>
                  <a:lnTo>
                    <a:pt x="13000405" y="4644600"/>
                  </a:lnTo>
                  <a:cubicBezTo>
                    <a:pt x="13008152" y="4554684"/>
                    <a:pt x="13047522" y="4436066"/>
                    <a:pt x="13092226" y="4301065"/>
                  </a:cubicBezTo>
                  <a:cubicBezTo>
                    <a:pt x="13220623" y="3913969"/>
                    <a:pt x="13393597" y="3391745"/>
                    <a:pt x="13000913" y="3017476"/>
                  </a:cubicBezTo>
                  <a:lnTo>
                    <a:pt x="13000405" y="3016587"/>
                  </a:lnTo>
                  <a:cubicBezTo>
                    <a:pt x="12994055" y="2984583"/>
                    <a:pt x="12985419" y="2948007"/>
                    <a:pt x="12975767" y="2906986"/>
                  </a:cubicBezTo>
                  <a:cubicBezTo>
                    <a:pt x="12912013" y="2636222"/>
                    <a:pt x="12803174" y="2174323"/>
                    <a:pt x="13000405" y="1566628"/>
                  </a:cubicBezTo>
                  <a:lnTo>
                    <a:pt x="13001929" y="1567136"/>
                  </a:lnTo>
                  <a:lnTo>
                    <a:pt x="13000405" y="1567136"/>
                  </a:lnTo>
                  <a:cubicBezTo>
                    <a:pt x="12997865" y="1410799"/>
                    <a:pt x="13012343" y="1290149"/>
                    <a:pt x="13027075" y="1166705"/>
                  </a:cubicBezTo>
                  <a:cubicBezTo>
                    <a:pt x="13055269" y="931501"/>
                    <a:pt x="13084606" y="685756"/>
                    <a:pt x="13000405" y="163151"/>
                  </a:cubicBezTo>
                  <a:lnTo>
                    <a:pt x="13001929" y="162897"/>
                  </a:lnTo>
                  <a:lnTo>
                    <a:pt x="13002056" y="164421"/>
                  </a:lnTo>
                  <a:cubicBezTo>
                    <a:pt x="12289332" y="244939"/>
                    <a:pt x="11873534" y="238716"/>
                    <a:pt x="11315242" y="207982"/>
                  </a:cubicBezTo>
                  <a:cubicBezTo>
                    <a:pt x="11214404" y="202394"/>
                    <a:pt x="11108740" y="196044"/>
                    <a:pt x="10995964" y="189313"/>
                  </a:cubicBezTo>
                  <a:cubicBezTo>
                    <a:pt x="10866551" y="181439"/>
                    <a:pt x="10727613" y="173057"/>
                    <a:pt x="10575213" y="164548"/>
                  </a:cubicBezTo>
                  <a:lnTo>
                    <a:pt x="10574959" y="164548"/>
                  </a:lnTo>
                  <a:cubicBezTo>
                    <a:pt x="9313849" y="-125901"/>
                    <a:pt x="8608110" y="40342"/>
                    <a:pt x="8279180" y="164548"/>
                  </a:cubicBezTo>
                  <a:lnTo>
                    <a:pt x="8278672" y="164675"/>
                  </a:lnTo>
                  <a:cubicBezTo>
                    <a:pt x="8084997" y="166834"/>
                    <a:pt x="7863255" y="175724"/>
                    <a:pt x="7639354" y="184868"/>
                  </a:cubicBezTo>
                  <a:cubicBezTo>
                    <a:pt x="7117384" y="205950"/>
                    <a:pt x="6583603" y="227540"/>
                    <a:pt x="6371386" y="164548"/>
                  </a:cubicBezTo>
                  <a:lnTo>
                    <a:pt x="6371894" y="163024"/>
                  </a:lnTo>
                  <a:lnTo>
                    <a:pt x="6371767" y="164548"/>
                  </a:lnTo>
                  <a:cubicBezTo>
                    <a:pt x="6133007" y="153245"/>
                    <a:pt x="5854115" y="170771"/>
                    <a:pt x="5570270" y="188551"/>
                  </a:cubicBezTo>
                  <a:cubicBezTo>
                    <a:pt x="5124881" y="216491"/>
                    <a:pt x="4667300" y="245066"/>
                    <a:pt x="4334687" y="164548"/>
                  </a:cubicBezTo>
                  <a:lnTo>
                    <a:pt x="4334433" y="164421"/>
                  </a:lnTo>
                  <a:cubicBezTo>
                    <a:pt x="3827068" y="-64433"/>
                    <a:pt x="3270554" y="-8553"/>
                    <a:pt x="2473502" y="103080"/>
                  </a:cubicBezTo>
                  <a:cubicBezTo>
                    <a:pt x="2406573" y="112478"/>
                    <a:pt x="2337866" y="122257"/>
                    <a:pt x="2267508" y="132290"/>
                  </a:cubicBezTo>
                  <a:cubicBezTo>
                    <a:pt x="2193213" y="142831"/>
                    <a:pt x="2117013" y="153753"/>
                    <a:pt x="2038527" y="164675"/>
                  </a:cubicBezTo>
                  <a:lnTo>
                    <a:pt x="2038019" y="164675"/>
                  </a:lnTo>
                  <a:cubicBezTo>
                    <a:pt x="1734616" y="102064"/>
                    <a:pt x="1249603" y="133941"/>
                    <a:pt x="959027" y="164548"/>
                  </a:cubicBezTo>
                  <a:lnTo>
                    <a:pt x="958519" y="164548"/>
                  </a:lnTo>
                  <a:cubicBezTo>
                    <a:pt x="915974" y="155912"/>
                    <a:pt x="871270" y="150324"/>
                    <a:pt x="825042" y="147022"/>
                  </a:cubicBezTo>
                  <a:cubicBezTo>
                    <a:pt x="697280" y="138132"/>
                    <a:pt x="557580" y="146895"/>
                    <a:pt x="417118" y="155785"/>
                  </a:cubicBezTo>
                  <a:cubicBezTo>
                    <a:pt x="275386" y="164802"/>
                    <a:pt x="132892" y="173819"/>
                    <a:pt x="1447" y="164548"/>
                  </a:cubicBezTo>
                  <a:close/>
                </a:path>
              </a:pathLst>
            </a:custGeom>
            <a:solidFill>
              <a:srgbClr val="000000"/>
            </a:solidFill>
          </p:spPr>
          <p:txBody>
            <a:bodyPr/>
            <a:lstStyle/>
            <a:p>
              <a:endParaRPr lang="fr-CA"/>
            </a:p>
          </p:txBody>
        </p:sp>
        <p:sp>
          <p:nvSpPr>
            <p:cNvPr id="40" name="Freeform 40"/>
            <p:cNvSpPr/>
            <p:nvPr/>
          </p:nvSpPr>
          <p:spPr>
            <a:xfrm>
              <a:off x="-1651" y="-74171"/>
              <a:ext cx="13097263" cy="4922515"/>
            </a:xfrm>
            <a:custGeom>
              <a:avLst/>
              <a:gdLst/>
              <a:ahLst/>
              <a:cxnLst/>
              <a:rect l="l" t="t" r="r" b="b"/>
              <a:pathLst>
                <a:path w="13097263" h="4922515">
                  <a:moveTo>
                    <a:pt x="1524" y="72647"/>
                  </a:moveTo>
                  <a:cubicBezTo>
                    <a:pt x="411226" y="32388"/>
                    <a:pt x="669163" y="44961"/>
                    <a:pt x="978916" y="60201"/>
                  </a:cubicBezTo>
                  <a:cubicBezTo>
                    <a:pt x="1248156" y="73409"/>
                    <a:pt x="1556639" y="88522"/>
                    <a:pt x="2038350" y="72520"/>
                  </a:cubicBezTo>
                  <a:lnTo>
                    <a:pt x="2038858" y="72520"/>
                  </a:lnTo>
                  <a:cubicBezTo>
                    <a:pt x="2730246" y="249431"/>
                    <a:pt x="3683254" y="144275"/>
                    <a:pt x="4192143" y="88014"/>
                  </a:cubicBezTo>
                  <a:cubicBezTo>
                    <a:pt x="4244721" y="82172"/>
                    <a:pt x="4292600" y="76965"/>
                    <a:pt x="4334891" y="72520"/>
                  </a:cubicBezTo>
                  <a:lnTo>
                    <a:pt x="4335653" y="72647"/>
                  </a:lnTo>
                  <a:cubicBezTo>
                    <a:pt x="4807585" y="262131"/>
                    <a:pt x="5440553" y="178057"/>
                    <a:pt x="5904484" y="116462"/>
                  </a:cubicBezTo>
                  <a:cubicBezTo>
                    <a:pt x="6097524" y="90808"/>
                    <a:pt x="6261354" y="69091"/>
                    <a:pt x="6371971" y="72647"/>
                  </a:cubicBezTo>
                  <a:lnTo>
                    <a:pt x="6371971" y="74171"/>
                  </a:lnTo>
                  <a:lnTo>
                    <a:pt x="6371844" y="72647"/>
                  </a:lnTo>
                  <a:cubicBezTo>
                    <a:pt x="6396990" y="70488"/>
                    <a:pt x="6430518" y="67313"/>
                    <a:pt x="6471031" y="63503"/>
                  </a:cubicBezTo>
                  <a:cubicBezTo>
                    <a:pt x="6533134" y="57661"/>
                    <a:pt x="6611747" y="50295"/>
                    <a:pt x="6701663" y="42675"/>
                  </a:cubicBezTo>
                  <a:cubicBezTo>
                    <a:pt x="7157720" y="3813"/>
                    <a:pt x="7906385" y="-41907"/>
                    <a:pt x="8279130" y="72774"/>
                  </a:cubicBezTo>
                  <a:lnTo>
                    <a:pt x="8280019" y="73409"/>
                  </a:lnTo>
                  <a:cubicBezTo>
                    <a:pt x="8381365" y="238890"/>
                    <a:pt x="8819896" y="192535"/>
                    <a:pt x="9356725" y="135512"/>
                  </a:cubicBezTo>
                  <a:cubicBezTo>
                    <a:pt x="9743313" y="94491"/>
                    <a:pt x="10179939" y="48009"/>
                    <a:pt x="10575417" y="72647"/>
                  </a:cubicBezTo>
                  <a:lnTo>
                    <a:pt x="10575290" y="74171"/>
                  </a:lnTo>
                  <a:lnTo>
                    <a:pt x="10575163" y="72647"/>
                  </a:lnTo>
                  <a:cubicBezTo>
                    <a:pt x="11565763" y="-15745"/>
                    <a:pt x="12050903" y="-10284"/>
                    <a:pt x="13002133" y="72647"/>
                  </a:cubicBezTo>
                  <a:cubicBezTo>
                    <a:pt x="13002895" y="72647"/>
                    <a:pt x="13003403" y="73282"/>
                    <a:pt x="13003530" y="73917"/>
                  </a:cubicBezTo>
                  <a:cubicBezTo>
                    <a:pt x="13063982" y="417833"/>
                    <a:pt x="13018643" y="604269"/>
                    <a:pt x="12977241" y="774830"/>
                  </a:cubicBezTo>
                  <a:cubicBezTo>
                    <a:pt x="12942316" y="918594"/>
                    <a:pt x="12910058" y="1051055"/>
                    <a:pt x="12946380" y="1257176"/>
                  </a:cubicBezTo>
                  <a:cubicBezTo>
                    <a:pt x="12957810" y="1322454"/>
                    <a:pt x="12976225" y="1395225"/>
                    <a:pt x="13003530" y="1478029"/>
                  </a:cubicBezTo>
                  <a:lnTo>
                    <a:pt x="13003403" y="1479299"/>
                  </a:lnTo>
                  <a:cubicBezTo>
                    <a:pt x="12685649" y="2055371"/>
                    <a:pt x="12740259" y="2368553"/>
                    <a:pt x="13003403" y="2926972"/>
                  </a:cubicBezTo>
                  <a:lnTo>
                    <a:pt x="13002006" y="2927607"/>
                  </a:lnTo>
                  <a:lnTo>
                    <a:pt x="13003403" y="2926845"/>
                  </a:lnTo>
                  <a:cubicBezTo>
                    <a:pt x="13157454" y="3229486"/>
                    <a:pt x="13090144" y="3531365"/>
                    <a:pt x="13024993" y="3823973"/>
                  </a:cubicBezTo>
                  <a:cubicBezTo>
                    <a:pt x="12968732" y="4076322"/>
                    <a:pt x="12914122" y="4321686"/>
                    <a:pt x="13003530" y="4555366"/>
                  </a:cubicBezTo>
                  <a:cubicBezTo>
                    <a:pt x="13003657" y="4555874"/>
                    <a:pt x="13003657" y="4556382"/>
                    <a:pt x="13003403" y="4556763"/>
                  </a:cubicBezTo>
                  <a:cubicBezTo>
                    <a:pt x="13003149" y="4557144"/>
                    <a:pt x="13002641" y="4557398"/>
                    <a:pt x="13002133" y="4557525"/>
                  </a:cubicBezTo>
                  <a:cubicBezTo>
                    <a:pt x="12307951" y="4599181"/>
                    <a:pt x="11973306" y="4583814"/>
                    <a:pt x="11670919" y="4569971"/>
                  </a:cubicBezTo>
                  <a:cubicBezTo>
                    <a:pt x="11526774" y="4563367"/>
                    <a:pt x="11390122" y="4557144"/>
                    <a:pt x="11225276" y="4557525"/>
                  </a:cubicBezTo>
                  <a:lnTo>
                    <a:pt x="11225276" y="4556001"/>
                  </a:lnTo>
                  <a:lnTo>
                    <a:pt x="11225276" y="4557525"/>
                  </a:lnTo>
                  <a:cubicBezTo>
                    <a:pt x="10895584" y="4562732"/>
                    <a:pt x="10651998" y="4538983"/>
                    <a:pt x="10437749" y="4517901"/>
                  </a:cubicBezTo>
                  <a:cubicBezTo>
                    <a:pt x="10269220" y="4501391"/>
                    <a:pt x="10118852" y="4486659"/>
                    <a:pt x="9958832" y="4489199"/>
                  </a:cubicBezTo>
                  <a:cubicBezTo>
                    <a:pt x="9805798" y="4491612"/>
                    <a:pt x="9643873" y="4509773"/>
                    <a:pt x="9448927" y="4557398"/>
                  </a:cubicBezTo>
                  <a:lnTo>
                    <a:pt x="9448546" y="4557398"/>
                  </a:lnTo>
                  <a:cubicBezTo>
                    <a:pt x="9191498" y="4557779"/>
                    <a:pt x="8934831" y="4546984"/>
                    <a:pt x="8685657" y="4536570"/>
                  </a:cubicBezTo>
                  <a:cubicBezTo>
                    <a:pt x="8450834" y="4526664"/>
                    <a:pt x="8222869" y="4517139"/>
                    <a:pt x="8007858" y="4517520"/>
                  </a:cubicBezTo>
                  <a:cubicBezTo>
                    <a:pt x="7794498" y="4517901"/>
                    <a:pt x="7593965" y="4528061"/>
                    <a:pt x="7412101" y="4557398"/>
                  </a:cubicBezTo>
                  <a:lnTo>
                    <a:pt x="7411974" y="4557398"/>
                  </a:lnTo>
                  <a:cubicBezTo>
                    <a:pt x="6946900" y="4606293"/>
                    <a:pt x="6383655" y="4587624"/>
                    <a:pt x="5882767" y="4571114"/>
                  </a:cubicBezTo>
                  <a:cubicBezTo>
                    <a:pt x="5702935" y="4565145"/>
                    <a:pt x="5531231" y="4559557"/>
                    <a:pt x="5375021" y="4557398"/>
                  </a:cubicBezTo>
                  <a:lnTo>
                    <a:pt x="5374513" y="4557271"/>
                  </a:lnTo>
                  <a:cubicBezTo>
                    <a:pt x="5185156" y="4498724"/>
                    <a:pt x="4449064" y="4524378"/>
                    <a:pt x="3878580" y="4544317"/>
                  </a:cubicBezTo>
                  <a:cubicBezTo>
                    <a:pt x="3725164" y="4549651"/>
                    <a:pt x="3583813" y="4554604"/>
                    <a:pt x="3468370" y="4557398"/>
                  </a:cubicBezTo>
                  <a:lnTo>
                    <a:pt x="3468370" y="4555874"/>
                  </a:lnTo>
                  <a:lnTo>
                    <a:pt x="3469640" y="4556890"/>
                  </a:lnTo>
                  <a:cubicBezTo>
                    <a:pt x="2990088" y="5168395"/>
                    <a:pt x="1564386" y="4902457"/>
                    <a:pt x="1270" y="4557398"/>
                  </a:cubicBezTo>
                  <a:cubicBezTo>
                    <a:pt x="508" y="4557271"/>
                    <a:pt x="0" y="4556509"/>
                    <a:pt x="0" y="4555747"/>
                  </a:cubicBezTo>
                  <a:cubicBezTo>
                    <a:pt x="635" y="4541015"/>
                    <a:pt x="1270" y="4526029"/>
                    <a:pt x="1778" y="4510662"/>
                  </a:cubicBezTo>
                  <a:cubicBezTo>
                    <a:pt x="2413" y="4494660"/>
                    <a:pt x="3048" y="4478404"/>
                    <a:pt x="3810" y="4461894"/>
                  </a:cubicBezTo>
                  <a:cubicBezTo>
                    <a:pt x="20193" y="4059050"/>
                    <a:pt x="41529" y="3482089"/>
                    <a:pt x="0" y="3196593"/>
                  </a:cubicBezTo>
                  <a:lnTo>
                    <a:pt x="0" y="3195958"/>
                  </a:lnTo>
                  <a:cubicBezTo>
                    <a:pt x="160528" y="2659256"/>
                    <a:pt x="167005" y="2361187"/>
                    <a:pt x="0" y="1613157"/>
                  </a:cubicBezTo>
                  <a:lnTo>
                    <a:pt x="0" y="1612522"/>
                  </a:lnTo>
                  <a:cubicBezTo>
                    <a:pt x="36576" y="1446279"/>
                    <a:pt x="72898" y="1303277"/>
                    <a:pt x="104775" y="1177293"/>
                  </a:cubicBezTo>
                  <a:cubicBezTo>
                    <a:pt x="129794" y="1078233"/>
                    <a:pt x="152273" y="989841"/>
                    <a:pt x="170053" y="909069"/>
                  </a:cubicBezTo>
                  <a:cubicBezTo>
                    <a:pt x="245745" y="565915"/>
                    <a:pt x="238252" y="362207"/>
                    <a:pt x="381" y="75187"/>
                  </a:cubicBezTo>
                  <a:cubicBezTo>
                    <a:pt x="0" y="74679"/>
                    <a:pt x="0" y="74171"/>
                    <a:pt x="127" y="73536"/>
                  </a:cubicBezTo>
                  <a:cubicBezTo>
                    <a:pt x="254" y="72901"/>
                    <a:pt x="889" y="72647"/>
                    <a:pt x="1397" y="72520"/>
                  </a:cubicBezTo>
                  <a:moveTo>
                    <a:pt x="1778" y="75695"/>
                  </a:moveTo>
                  <a:lnTo>
                    <a:pt x="1651" y="74171"/>
                  </a:lnTo>
                  <a:lnTo>
                    <a:pt x="2921" y="73155"/>
                  </a:lnTo>
                  <a:cubicBezTo>
                    <a:pt x="241554" y="361191"/>
                    <a:pt x="248920" y="566042"/>
                    <a:pt x="173228" y="909831"/>
                  </a:cubicBezTo>
                  <a:cubicBezTo>
                    <a:pt x="155448" y="990603"/>
                    <a:pt x="132969" y="1079122"/>
                    <a:pt x="107950" y="1178055"/>
                  </a:cubicBezTo>
                  <a:cubicBezTo>
                    <a:pt x="76073" y="1304039"/>
                    <a:pt x="39751" y="1447041"/>
                    <a:pt x="3175" y="1613284"/>
                  </a:cubicBezTo>
                  <a:lnTo>
                    <a:pt x="1651" y="1612903"/>
                  </a:lnTo>
                  <a:lnTo>
                    <a:pt x="3175" y="1612522"/>
                  </a:lnTo>
                  <a:cubicBezTo>
                    <a:pt x="170180" y="2360933"/>
                    <a:pt x="163830" y="2659510"/>
                    <a:pt x="3175" y="3196847"/>
                  </a:cubicBezTo>
                  <a:lnTo>
                    <a:pt x="1651" y="3196466"/>
                  </a:lnTo>
                  <a:lnTo>
                    <a:pt x="3175" y="3196212"/>
                  </a:lnTo>
                  <a:cubicBezTo>
                    <a:pt x="44831" y="3481962"/>
                    <a:pt x="23368" y="4059431"/>
                    <a:pt x="6985" y="4462148"/>
                  </a:cubicBezTo>
                  <a:cubicBezTo>
                    <a:pt x="6350" y="4478785"/>
                    <a:pt x="5588" y="4495041"/>
                    <a:pt x="4953" y="4510916"/>
                  </a:cubicBezTo>
                  <a:cubicBezTo>
                    <a:pt x="4318" y="4526283"/>
                    <a:pt x="3683" y="4541269"/>
                    <a:pt x="3175" y="4556001"/>
                  </a:cubicBezTo>
                  <a:lnTo>
                    <a:pt x="1651" y="4555874"/>
                  </a:lnTo>
                  <a:lnTo>
                    <a:pt x="2032" y="4554350"/>
                  </a:lnTo>
                  <a:cubicBezTo>
                    <a:pt x="1566545" y="4899663"/>
                    <a:pt x="2989199" y="5164458"/>
                    <a:pt x="3467227" y="4554858"/>
                  </a:cubicBezTo>
                  <a:lnTo>
                    <a:pt x="3468497" y="4554223"/>
                  </a:lnTo>
                  <a:cubicBezTo>
                    <a:pt x="3583940" y="4551429"/>
                    <a:pt x="3725291" y="4546476"/>
                    <a:pt x="3878707" y="4541142"/>
                  </a:cubicBezTo>
                  <a:cubicBezTo>
                    <a:pt x="4448810" y="4521203"/>
                    <a:pt x="5185664" y="4495549"/>
                    <a:pt x="5375783" y="4554223"/>
                  </a:cubicBezTo>
                  <a:lnTo>
                    <a:pt x="5375275" y="4555747"/>
                  </a:lnTo>
                  <a:lnTo>
                    <a:pt x="5375275" y="4554223"/>
                  </a:lnTo>
                  <a:cubicBezTo>
                    <a:pt x="5531612" y="4556382"/>
                    <a:pt x="5703316" y="4562097"/>
                    <a:pt x="5883021" y="4567939"/>
                  </a:cubicBezTo>
                  <a:cubicBezTo>
                    <a:pt x="6383909" y="4584449"/>
                    <a:pt x="6947027" y="4602991"/>
                    <a:pt x="7411720" y="4554223"/>
                  </a:cubicBezTo>
                  <a:lnTo>
                    <a:pt x="7411847" y="4555747"/>
                  </a:lnTo>
                  <a:lnTo>
                    <a:pt x="7411593" y="4554223"/>
                  </a:lnTo>
                  <a:cubicBezTo>
                    <a:pt x="7593711" y="4524759"/>
                    <a:pt x="7794498" y="4514599"/>
                    <a:pt x="8007858" y="4514218"/>
                  </a:cubicBezTo>
                  <a:cubicBezTo>
                    <a:pt x="8222996" y="4513837"/>
                    <a:pt x="8451088" y="4523489"/>
                    <a:pt x="8685784" y="4533268"/>
                  </a:cubicBezTo>
                  <a:cubicBezTo>
                    <a:pt x="8934831" y="4543809"/>
                    <a:pt x="9191498" y="4554604"/>
                    <a:pt x="9448546" y="4554096"/>
                  </a:cubicBezTo>
                  <a:lnTo>
                    <a:pt x="9448546" y="4555620"/>
                  </a:lnTo>
                  <a:lnTo>
                    <a:pt x="9448165" y="4554096"/>
                  </a:lnTo>
                  <a:cubicBezTo>
                    <a:pt x="9643364" y="4506471"/>
                    <a:pt x="9805416" y="4488183"/>
                    <a:pt x="9958705" y="4485770"/>
                  </a:cubicBezTo>
                  <a:cubicBezTo>
                    <a:pt x="10118979" y="4483230"/>
                    <a:pt x="10269474" y="4497962"/>
                    <a:pt x="10438003" y="4514472"/>
                  </a:cubicBezTo>
                  <a:cubicBezTo>
                    <a:pt x="10652379" y="4535427"/>
                    <a:pt x="10895711" y="4559303"/>
                    <a:pt x="11225276" y="4554096"/>
                  </a:cubicBezTo>
                  <a:cubicBezTo>
                    <a:pt x="11390249" y="4553715"/>
                    <a:pt x="11527028" y="4559938"/>
                    <a:pt x="11671046" y="4566542"/>
                  </a:cubicBezTo>
                  <a:cubicBezTo>
                    <a:pt x="11973306" y="4580385"/>
                    <a:pt x="12307824" y="4595752"/>
                    <a:pt x="13001879" y="4554096"/>
                  </a:cubicBezTo>
                  <a:lnTo>
                    <a:pt x="13002006" y="4555620"/>
                  </a:lnTo>
                  <a:lnTo>
                    <a:pt x="13000482" y="4556128"/>
                  </a:lnTo>
                  <a:cubicBezTo>
                    <a:pt x="12910820" y="4321305"/>
                    <a:pt x="12965684" y="4075052"/>
                    <a:pt x="13021818" y="3822830"/>
                  </a:cubicBezTo>
                  <a:cubicBezTo>
                    <a:pt x="13086969" y="3530095"/>
                    <a:pt x="13154025" y="3229359"/>
                    <a:pt x="13000482" y="2927861"/>
                  </a:cubicBezTo>
                  <a:cubicBezTo>
                    <a:pt x="12736957" y="2368807"/>
                    <a:pt x="12682093" y="2054482"/>
                    <a:pt x="13000482" y="1477394"/>
                  </a:cubicBezTo>
                  <a:lnTo>
                    <a:pt x="13001879" y="1478156"/>
                  </a:lnTo>
                  <a:lnTo>
                    <a:pt x="13000355" y="1478664"/>
                  </a:lnTo>
                  <a:cubicBezTo>
                    <a:pt x="12973050" y="1395733"/>
                    <a:pt x="12954636" y="1322835"/>
                    <a:pt x="12943078" y="1257430"/>
                  </a:cubicBezTo>
                  <a:cubicBezTo>
                    <a:pt x="12906756" y="1050547"/>
                    <a:pt x="12939014" y="917705"/>
                    <a:pt x="12973939" y="773814"/>
                  </a:cubicBezTo>
                  <a:cubicBezTo>
                    <a:pt x="13015342" y="603507"/>
                    <a:pt x="13060553" y="417452"/>
                    <a:pt x="13000228" y="74298"/>
                  </a:cubicBezTo>
                  <a:lnTo>
                    <a:pt x="13001752" y="74044"/>
                  </a:lnTo>
                  <a:lnTo>
                    <a:pt x="13001625" y="75568"/>
                  </a:lnTo>
                  <a:cubicBezTo>
                    <a:pt x="12050776" y="-7109"/>
                    <a:pt x="11565890" y="-12570"/>
                    <a:pt x="10575417" y="75695"/>
                  </a:cubicBezTo>
                  <a:lnTo>
                    <a:pt x="10575163" y="75695"/>
                  </a:lnTo>
                  <a:cubicBezTo>
                    <a:pt x="10179939" y="51184"/>
                    <a:pt x="9743694" y="97539"/>
                    <a:pt x="9356979" y="138560"/>
                  </a:cubicBezTo>
                  <a:cubicBezTo>
                    <a:pt x="8821801" y="195456"/>
                    <a:pt x="8379841" y="242573"/>
                    <a:pt x="8277225" y="74933"/>
                  </a:cubicBezTo>
                  <a:lnTo>
                    <a:pt x="8278623" y="74044"/>
                  </a:lnTo>
                  <a:lnTo>
                    <a:pt x="8278114" y="75568"/>
                  </a:lnTo>
                  <a:cubicBezTo>
                    <a:pt x="7906131" y="-38732"/>
                    <a:pt x="7158228" y="6988"/>
                    <a:pt x="6701917" y="45723"/>
                  </a:cubicBezTo>
                  <a:cubicBezTo>
                    <a:pt x="6612001" y="53343"/>
                    <a:pt x="6533388" y="60709"/>
                    <a:pt x="6471285" y="66551"/>
                  </a:cubicBezTo>
                  <a:cubicBezTo>
                    <a:pt x="6430645" y="70361"/>
                    <a:pt x="6397117" y="73536"/>
                    <a:pt x="6371971" y="75695"/>
                  </a:cubicBezTo>
                  <a:lnTo>
                    <a:pt x="6371844" y="75695"/>
                  </a:lnTo>
                  <a:cubicBezTo>
                    <a:pt x="6261608" y="72139"/>
                    <a:pt x="6098159" y="93856"/>
                    <a:pt x="5904992" y="119510"/>
                  </a:cubicBezTo>
                  <a:cubicBezTo>
                    <a:pt x="5441315" y="181232"/>
                    <a:pt x="4807331" y="265433"/>
                    <a:pt x="4334510" y="75695"/>
                  </a:cubicBezTo>
                  <a:lnTo>
                    <a:pt x="4335145" y="74171"/>
                  </a:lnTo>
                  <a:lnTo>
                    <a:pt x="4335272" y="75695"/>
                  </a:lnTo>
                  <a:cubicBezTo>
                    <a:pt x="4292981" y="80140"/>
                    <a:pt x="4245102" y="85347"/>
                    <a:pt x="4192524" y="91189"/>
                  </a:cubicBezTo>
                  <a:cubicBezTo>
                    <a:pt x="3683762" y="147323"/>
                    <a:pt x="2730246" y="252606"/>
                    <a:pt x="2037969" y="75695"/>
                  </a:cubicBezTo>
                  <a:lnTo>
                    <a:pt x="2038350" y="74171"/>
                  </a:lnTo>
                  <a:lnTo>
                    <a:pt x="2038350" y="75695"/>
                  </a:lnTo>
                  <a:cubicBezTo>
                    <a:pt x="1556639" y="91824"/>
                    <a:pt x="1248029" y="76584"/>
                    <a:pt x="978789" y="63376"/>
                  </a:cubicBezTo>
                  <a:cubicBezTo>
                    <a:pt x="669036" y="48136"/>
                    <a:pt x="411353" y="35563"/>
                    <a:pt x="1778" y="75695"/>
                  </a:cubicBezTo>
                  <a:close/>
                </a:path>
              </a:pathLst>
            </a:custGeom>
            <a:solidFill>
              <a:srgbClr val="000000"/>
            </a:solidFill>
          </p:spPr>
          <p:txBody>
            <a:bodyPr/>
            <a:lstStyle/>
            <a:p>
              <a:endParaRPr lang="fr-CA"/>
            </a:p>
          </p:txBody>
        </p:sp>
        <p:sp>
          <p:nvSpPr>
            <p:cNvPr id="41" name="Freeform 41"/>
            <p:cNvSpPr/>
            <p:nvPr/>
          </p:nvSpPr>
          <p:spPr>
            <a:xfrm>
              <a:off x="-21195" y="-210209"/>
              <a:ext cx="13338330" cy="4928744"/>
            </a:xfrm>
            <a:custGeom>
              <a:avLst/>
              <a:gdLst/>
              <a:ahLst/>
              <a:cxnLst/>
              <a:rect l="l" t="t" r="r" b="b"/>
              <a:pathLst>
                <a:path w="13338330" h="4928744">
                  <a:moveTo>
                    <a:pt x="21068" y="208685"/>
                  </a:moveTo>
                  <a:cubicBezTo>
                    <a:pt x="438009" y="169442"/>
                    <a:pt x="665720" y="198017"/>
                    <a:pt x="892923" y="226465"/>
                  </a:cubicBezTo>
                  <a:cubicBezTo>
                    <a:pt x="1119364" y="254786"/>
                    <a:pt x="1345297" y="283234"/>
                    <a:pt x="1758047" y="244372"/>
                  </a:cubicBezTo>
                  <a:cubicBezTo>
                    <a:pt x="1848344" y="235863"/>
                    <a:pt x="1947658" y="224179"/>
                    <a:pt x="2057767" y="208558"/>
                  </a:cubicBezTo>
                  <a:lnTo>
                    <a:pt x="2058021" y="208558"/>
                  </a:lnTo>
                  <a:cubicBezTo>
                    <a:pt x="2393809" y="207923"/>
                    <a:pt x="2723501" y="211733"/>
                    <a:pt x="3032365" y="215416"/>
                  </a:cubicBezTo>
                  <a:cubicBezTo>
                    <a:pt x="3304780" y="218591"/>
                    <a:pt x="3561066" y="221639"/>
                    <a:pt x="3791444" y="221131"/>
                  </a:cubicBezTo>
                  <a:cubicBezTo>
                    <a:pt x="4003915" y="220750"/>
                    <a:pt x="4194288" y="217321"/>
                    <a:pt x="4354689" y="208558"/>
                  </a:cubicBezTo>
                  <a:cubicBezTo>
                    <a:pt x="5219559" y="185825"/>
                    <a:pt x="5957556" y="189000"/>
                    <a:pt x="6391515" y="208558"/>
                  </a:cubicBezTo>
                  <a:lnTo>
                    <a:pt x="6391388" y="210082"/>
                  </a:lnTo>
                  <a:lnTo>
                    <a:pt x="6389864" y="209574"/>
                  </a:lnTo>
                  <a:cubicBezTo>
                    <a:pt x="6451967" y="23773"/>
                    <a:pt x="6887196" y="85114"/>
                    <a:pt x="7353413" y="150265"/>
                  </a:cubicBezTo>
                  <a:cubicBezTo>
                    <a:pt x="7693265" y="197890"/>
                    <a:pt x="8051024" y="247928"/>
                    <a:pt x="8297912" y="208685"/>
                  </a:cubicBezTo>
                  <a:cubicBezTo>
                    <a:pt x="8298674" y="208558"/>
                    <a:pt x="8299563" y="209066"/>
                    <a:pt x="8299690" y="209828"/>
                  </a:cubicBezTo>
                  <a:cubicBezTo>
                    <a:pt x="8302738" y="222528"/>
                    <a:pt x="8328265" y="221893"/>
                    <a:pt x="8378684" y="209828"/>
                  </a:cubicBezTo>
                  <a:cubicBezTo>
                    <a:pt x="8412467" y="201827"/>
                    <a:pt x="8456281" y="189127"/>
                    <a:pt x="8509113" y="173887"/>
                  </a:cubicBezTo>
                  <a:cubicBezTo>
                    <a:pt x="8588743" y="150773"/>
                    <a:pt x="8688819" y="121817"/>
                    <a:pt x="8805405" y="94258"/>
                  </a:cubicBezTo>
                  <a:cubicBezTo>
                    <a:pt x="9237585" y="-8104"/>
                    <a:pt x="9897605" y="-92305"/>
                    <a:pt x="10595469" y="208685"/>
                  </a:cubicBezTo>
                  <a:lnTo>
                    <a:pt x="10594834" y="210082"/>
                  </a:lnTo>
                  <a:lnTo>
                    <a:pt x="10594834" y="208558"/>
                  </a:lnTo>
                  <a:cubicBezTo>
                    <a:pt x="10970627" y="215289"/>
                    <a:pt x="11261076" y="239800"/>
                    <a:pt x="11518632" y="261644"/>
                  </a:cubicBezTo>
                  <a:cubicBezTo>
                    <a:pt x="11723991" y="279043"/>
                    <a:pt x="11908395" y="294664"/>
                    <a:pt x="12098641" y="297966"/>
                  </a:cubicBezTo>
                  <a:cubicBezTo>
                    <a:pt x="12368897" y="302792"/>
                    <a:pt x="12650964" y="282980"/>
                    <a:pt x="13021423" y="208558"/>
                  </a:cubicBezTo>
                  <a:cubicBezTo>
                    <a:pt x="13022312" y="208431"/>
                    <a:pt x="13023074" y="208939"/>
                    <a:pt x="13023328" y="209828"/>
                  </a:cubicBezTo>
                  <a:cubicBezTo>
                    <a:pt x="13116673" y="639977"/>
                    <a:pt x="13070826" y="849019"/>
                    <a:pt x="13029297" y="1038376"/>
                  </a:cubicBezTo>
                  <a:cubicBezTo>
                    <a:pt x="12994880" y="1195475"/>
                    <a:pt x="12963384" y="1338985"/>
                    <a:pt x="13016597" y="1584349"/>
                  </a:cubicBezTo>
                  <a:cubicBezTo>
                    <a:pt x="13018756" y="1594128"/>
                    <a:pt x="13020915" y="1604034"/>
                    <a:pt x="13023328" y="1614067"/>
                  </a:cubicBezTo>
                  <a:lnTo>
                    <a:pt x="13023201" y="1615083"/>
                  </a:lnTo>
                  <a:cubicBezTo>
                    <a:pt x="12766788" y="2167406"/>
                    <a:pt x="12892899" y="2674263"/>
                    <a:pt x="13023328" y="3063010"/>
                  </a:cubicBezTo>
                  <a:lnTo>
                    <a:pt x="13021804" y="3063518"/>
                  </a:lnTo>
                  <a:lnTo>
                    <a:pt x="13022566" y="3062121"/>
                  </a:lnTo>
                  <a:cubicBezTo>
                    <a:pt x="13490815" y="3334790"/>
                    <a:pt x="13344892" y="3740047"/>
                    <a:pt x="13176871" y="4207280"/>
                  </a:cubicBezTo>
                  <a:cubicBezTo>
                    <a:pt x="13120991" y="4362855"/>
                    <a:pt x="13062571" y="4525288"/>
                    <a:pt x="13023201" y="4692293"/>
                  </a:cubicBezTo>
                  <a:cubicBezTo>
                    <a:pt x="13023074" y="4693055"/>
                    <a:pt x="13022439" y="4693563"/>
                    <a:pt x="13021677" y="4693563"/>
                  </a:cubicBezTo>
                  <a:cubicBezTo>
                    <a:pt x="12705320" y="4696103"/>
                    <a:pt x="12454368" y="4679085"/>
                    <a:pt x="12232245" y="4664099"/>
                  </a:cubicBezTo>
                  <a:cubicBezTo>
                    <a:pt x="12055842" y="4652161"/>
                    <a:pt x="11897727" y="4641366"/>
                    <a:pt x="11739358" y="4642763"/>
                  </a:cubicBezTo>
                  <a:cubicBezTo>
                    <a:pt x="11580989" y="4644160"/>
                    <a:pt x="11422366" y="4657368"/>
                    <a:pt x="11245328" y="4693563"/>
                  </a:cubicBezTo>
                  <a:lnTo>
                    <a:pt x="11244947" y="4692039"/>
                  </a:lnTo>
                  <a:lnTo>
                    <a:pt x="11245455" y="4693563"/>
                  </a:lnTo>
                  <a:cubicBezTo>
                    <a:pt x="10896585" y="4815483"/>
                    <a:pt x="10632807" y="4764302"/>
                    <a:pt x="10356835" y="4710708"/>
                  </a:cubicBezTo>
                  <a:cubicBezTo>
                    <a:pt x="10098391" y="4660543"/>
                    <a:pt x="9829151" y="4608346"/>
                    <a:pt x="9468597" y="4693563"/>
                  </a:cubicBezTo>
                  <a:cubicBezTo>
                    <a:pt x="9468217" y="4693690"/>
                    <a:pt x="9467709" y="4693563"/>
                    <a:pt x="9467455" y="4693309"/>
                  </a:cubicBezTo>
                  <a:cubicBezTo>
                    <a:pt x="9467201" y="4693055"/>
                    <a:pt x="9466820" y="4692674"/>
                    <a:pt x="9466693" y="4692293"/>
                  </a:cubicBezTo>
                  <a:cubicBezTo>
                    <a:pt x="9426942" y="4520716"/>
                    <a:pt x="9062452" y="4571516"/>
                    <a:pt x="8609443" y="4635270"/>
                  </a:cubicBezTo>
                  <a:cubicBezTo>
                    <a:pt x="8228443" y="4688864"/>
                    <a:pt x="7787118" y="4751094"/>
                    <a:pt x="7431264" y="4693436"/>
                  </a:cubicBezTo>
                  <a:lnTo>
                    <a:pt x="7431518" y="4691912"/>
                  </a:lnTo>
                  <a:lnTo>
                    <a:pt x="7431518" y="4693436"/>
                  </a:lnTo>
                  <a:cubicBezTo>
                    <a:pt x="7135100" y="4697246"/>
                    <a:pt x="6845032" y="4661686"/>
                    <a:pt x="6573759" y="4628539"/>
                  </a:cubicBezTo>
                  <a:cubicBezTo>
                    <a:pt x="6335254" y="4599329"/>
                    <a:pt x="6111480" y="4572024"/>
                    <a:pt x="5910312" y="4574564"/>
                  </a:cubicBezTo>
                  <a:cubicBezTo>
                    <a:pt x="5714351" y="4577104"/>
                    <a:pt x="5540107" y="4607965"/>
                    <a:pt x="5395454" y="4693182"/>
                  </a:cubicBezTo>
                  <a:lnTo>
                    <a:pt x="5394946" y="4693436"/>
                  </a:lnTo>
                  <a:cubicBezTo>
                    <a:pt x="5311761" y="4706263"/>
                    <a:pt x="5166219" y="4663972"/>
                    <a:pt x="4987276" y="4611902"/>
                  </a:cubicBezTo>
                  <a:cubicBezTo>
                    <a:pt x="4697589" y="4527701"/>
                    <a:pt x="4318875" y="4417592"/>
                    <a:pt x="3969244" y="4471694"/>
                  </a:cubicBezTo>
                  <a:cubicBezTo>
                    <a:pt x="3797413" y="4498237"/>
                    <a:pt x="3632694" y="4564531"/>
                    <a:pt x="3488930" y="4693055"/>
                  </a:cubicBezTo>
                  <a:lnTo>
                    <a:pt x="3488803" y="4693182"/>
                  </a:lnTo>
                  <a:cubicBezTo>
                    <a:pt x="3057384" y="5016905"/>
                    <a:pt x="2472930" y="4946166"/>
                    <a:pt x="1576945" y="4837835"/>
                  </a:cubicBezTo>
                  <a:cubicBezTo>
                    <a:pt x="1139049" y="4784876"/>
                    <a:pt x="626731" y="4722900"/>
                    <a:pt x="21068" y="4693436"/>
                  </a:cubicBezTo>
                  <a:cubicBezTo>
                    <a:pt x="20306" y="4693436"/>
                    <a:pt x="19671" y="4692928"/>
                    <a:pt x="19544" y="4692166"/>
                  </a:cubicBezTo>
                  <a:cubicBezTo>
                    <a:pt x="-11698" y="4534305"/>
                    <a:pt x="1383" y="4111141"/>
                    <a:pt x="11924" y="3767987"/>
                  </a:cubicBezTo>
                  <a:cubicBezTo>
                    <a:pt x="17766" y="3580027"/>
                    <a:pt x="22719" y="3416070"/>
                    <a:pt x="19417" y="3332504"/>
                  </a:cubicBezTo>
                  <a:lnTo>
                    <a:pt x="20052" y="3331107"/>
                  </a:lnTo>
                  <a:cubicBezTo>
                    <a:pt x="254875" y="3159403"/>
                    <a:pt x="202170" y="2916071"/>
                    <a:pt x="125589" y="2563265"/>
                  </a:cubicBezTo>
                  <a:cubicBezTo>
                    <a:pt x="77075" y="2338856"/>
                    <a:pt x="18782" y="2070378"/>
                    <a:pt x="19671" y="1748941"/>
                  </a:cubicBezTo>
                  <a:lnTo>
                    <a:pt x="19671" y="1748687"/>
                  </a:lnTo>
                  <a:cubicBezTo>
                    <a:pt x="38848" y="1619274"/>
                    <a:pt x="62089" y="1497862"/>
                    <a:pt x="84314" y="1382038"/>
                  </a:cubicBezTo>
                  <a:cubicBezTo>
                    <a:pt x="104634" y="1276374"/>
                    <a:pt x="123938" y="1175536"/>
                    <a:pt x="138416" y="1077492"/>
                  </a:cubicBezTo>
                  <a:cubicBezTo>
                    <a:pt x="182612" y="777899"/>
                    <a:pt x="181215" y="505738"/>
                    <a:pt x="19798" y="210971"/>
                  </a:cubicBezTo>
                  <a:cubicBezTo>
                    <a:pt x="19544" y="210463"/>
                    <a:pt x="19544" y="209955"/>
                    <a:pt x="19798" y="209447"/>
                  </a:cubicBezTo>
                  <a:cubicBezTo>
                    <a:pt x="20052" y="208939"/>
                    <a:pt x="20560" y="208685"/>
                    <a:pt x="21068" y="208558"/>
                  </a:cubicBezTo>
                  <a:moveTo>
                    <a:pt x="21322" y="211733"/>
                  </a:moveTo>
                  <a:lnTo>
                    <a:pt x="21195" y="210209"/>
                  </a:lnTo>
                  <a:lnTo>
                    <a:pt x="22592" y="209447"/>
                  </a:lnTo>
                  <a:cubicBezTo>
                    <a:pt x="184390" y="505103"/>
                    <a:pt x="185914" y="778026"/>
                    <a:pt x="141591" y="1078000"/>
                  </a:cubicBezTo>
                  <a:cubicBezTo>
                    <a:pt x="127113" y="1176044"/>
                    <a:pt x="107682" y="1277009"/>
                    <a:pt x="87362" y="1382673"/>
                  </a:cubicBezTo>
                  <a:cubicBezTo>
                    <a:pt x="65137" y="1498497"/>
                    <a:pt x="41896" y="1619909"/>
                    <a:pt x="22719" y="1749195"/>
                  </a:cubicBezTo>
                  <a:lnTo>
                    <a:pt x="21195" y="1748941"/>
                  </a:lnTo>
                  <a:lnTo>
                    <a:pt x="22719" y="1748941"/>
                  </a:lnTo>
                  <a:cubicBezTo>
                    <a:pt x="21830" y="2069997"/>
                    <a:pt x="80123" y="2338221"/>
                    <a:pt x="128891" y="2562757"/>
                  </a:cubicBezTo>
                  <a:cubicBezTo>
                    <a:pt x="205345" y="2914928"/>
                    <a:pt x="258939" y="3160673"/>
                    <a:pt x="22084" y="3333774"/>
                  </a:cubicBezTo>
                  <a:lnTo>
                    <a:pt x="21195" y="3332504"/>
                  </a:lnTo>
                  <a:lnTo>
                    <a:pt x="22719" y="3332504"/>
                  </a:lnTo>
                  <a:cubicBezTo>
                    <a:pt x="26021" y="3416197"/>
                    <a:pt x="20941" y="3580408"/>
                    <a:pt x="15226" y="3768241"/>
                  </a:cubicBezTo>
                  <a:cubicBezTo>
                    <a:pt x="4685" y="4111649"/>
                    <a:pt x="-8396" y="4534305"/>
                    <a:pt x="22719" y="4691785"/>
                  </a:cubicBezTo>
                  <a:lnTo>
                    <a:pt x="21195" y="4692039"/>
                  </a:lnTo>
                  <a:lnTo>
                    <a:pt x="21322" y="4690515"/>
                  </a:lnTo>
                  <a:cubicBezTo>
                    <a:pt x="627112" y="4719979"/>
                    <a:pt x="1139684" y="4781955"/>
                    <a:pt x="1577453" y="4834914"/>
                  </a:cubicBezTo>
                  <a:cubicBezTo>
                    <a:pt x="2473946" y="4943372"/>
                    <a:pt x="3056876" y="5013730"/>
                    <a:pt x="3487025" y="4690896"/>
                  </a:cubicBezTo>
                  <a:lnTo>
                    <a:pt x="3488041" y="4692166"/>
                  </a:lnTo>
                  <a:lnTo>
                    <a:pt x="3487025" y="4691023"/>
                  </a:lnTo>
                  <a:cubicBezTo>
                    <a:pt x="3631297" y="4562118"/>
                    <a:pt x="3796651" y="4495570"/>
                    <a:pt x="3968990" y="4468900"/>
                  </a:cubicBezTo>
                  <a:cubicBezTo>
                    <a:pt x="4319383" y="4414671"/>
                    <a:pt x="4698732" y="4525034"/>
                    <a:pt x="4988292" y="4609235"/>
                  </a:cubicBezTo>
                  <a:cubicBezTo>
                    <a:pt x="5167616" y="4661432"/>
                    <a:pt x="5312142" y="4703342"/>
                    <a:pt x="5394565" y="4690642"/>
                  </a:cubicBezTo>
                  <a:lnTo>
                    <a:pt x="5394819" y="4692166"/>
                  </a:lnTo>
                  <a:lnTo>
                    <a:pt x="5394057" y="4690769"/>
                  </a:lnTo>
                  <a:cubicBezTo>
                    <a:pt x="5539472" y="4605044"/>
                    <a:pt x="5714224" y="4574183"/>
                    <a:pt x="5910439" y="4571643"/>
                  </a:cubicBezTo>
                  <a:cubicBezTo>
                    <a:pt x="6111734" y="4569103"/>
                    <a:pt x="6335889" y="4596535"/>
                    <a:pt x="6574268" y="4625618"/>
                  </a:cubicBezTo>
                  <a:cubicBezTo>
                    <a:pt x="6845540" y="4658765"/>
                    <a:pt x="7135354" y="4694198"/>
                    <a:pt x="7431518" y="4690515"/>
                  </a:cubicBezTo>
                  <a:lnTo>
                    <a:pt x="7431772" y="4690515"/>
                  </a:lnTo>
                  <a:cubicBezTo>
                    <a:pt x="7786991" y="4748046"/>
                    <a:pt x="8227935" y="4685943"/>
                    <a:pt x="8609062" y="4632349"/>
                  </a:cubicBezTo>
                  <a:cubicBezTo>
                    <a:pt x="9059404" y="4568976"/>
                    <a:pt x="9429228" y="4516398"/>
                    <a:pt x="9469868" y="4691785"/>
                  </a:cubicBezTo>
                  <a:lnTo>
                    <a:pt x="9468344" y="4692166"/>
                  </a:lnTo>
                  <a:lnTo>
                    <a:pt x="9467963" y="4690642"/>
                  </a:lnTo>
                  <a:cubicBezTo>
                    <a:pt x="9829278" y="4605298"/>
                    <a:pt x="10099153" y="4657622"/>
                    <a:pt x="10357598" y="4707787"/>
                  </a:cubicBezTo>
                  <a:cubicBezTo>
                    <a:pt x="10633569" y="4761381"/>
                    <a:pt x="10896586" y="4812308"/>
                    <a:pt x="11244566" y="4690769"/>
                  </a:cubicBezTo>
                  <a:lnTo>
                    <a:pt x="11244820" y="4690769"/>
                  </a:lnTo>
                  <a:cubicBezTo>
                    <a:pt x="11422112" y="4654574"/>
                    <a:pt x="11580989" y="4641112"/>
                    <a:pt x="11739485" y="4639842"/>
                  </a:cubicBezTo>
                  <a:cubicBezTo>
                    <a:pt x="11897981" y="4638572"/>
                    <a:pt x="12056223" y="4649240"/>
                    <a:pt x="12232626" y="4661305"/>
                  </a:cubicBezTo>
                  <a:cubicBezTo>
                    <a:pt x="12454749" y="4676418"/>
                    <a:pt x="12705574" y="4693436"/>
                    <a:pt x="13021804" y="4690769"/>
                  </a:cubicBezTo>
                  <a:lnTo>
                    <a:pt x="13021804" y="4692293"/>
                  </a:lnTo>
                  <a:lnTo>
                    <a:pt x="13020280" y="4691912"/>
                  </a:lnTo>
                  <a:cubicBezTo>
                    <a:pt x="13059650" y="4524653"/>
                    <a:pt x="13118070" y="4362093"/>
                    <a:pt x="13173950" y="4206518"/>
                  </a:cubicBezTo>
                  <a:cubicBezTo>
                    <a:pt x="13342225" y="3738650"/>
                    <a:pt x="13486624" y="3336441"/>
                    <a:pt x="13020915" y="3065169"/>
                  </a:cubicBezTo>
                  <a:lnTo>
                    <a:pt x="13020153" y="3064280"/>
                  </a:lnTo>
                  <a:cubicBezTo>
                    <a:pt x="12889851" y="2675279"/>
                    <a:pt x="12763232" y="2167533"/>
                    <a:pt x="13020280" y="1614067"/>
                  </a:cubicBezTo>
                  <a:lnTo>
                    <a:pt x="13021677" y="1614702"/>
                  </a:lnTo>
                  <a:lnTo>
                    <a:pt x="13020153" y="1615083"/>
                  </a:lnTo>
                  <a:cubicBezTo>
                    <a:pt x="13017740" y="1605050"/>
                    <a:pt x="13015454" y="1595144"/>
                    <a:pt x="13013422" y="1585365"/>
                  </a:cubicBezTo>
                  <a:cubicBezTo>
                    <a:pt x="12960082" y="1339239"/>
                    <a:pt x="12991578" y="1195221"/>
                    <a:pt x="13026122" y="1037995"/>
                  </a:cubicBezTo>
                  <a:cubicBezTo>
                    <a:pt x="13067651" y="848765"/>
                    <a:pt x="13113371" y="640358"/>
                    <a:pt x="13020153" y="210717"/>
                  </a:cubicBezTo>
                  <a:lnTo>
                    <a:pt x="13021677" y="210336"/>
                  </a:lnTo>
                  <a:lnTo>
                    <a:pt x="13021931" y="211860"/>
                  </a:lnTo>
                  <a:cubicBezTo>
                    <a:pt x="12651345" y="286282"/>
                    <a:pt x="12369024" y="306094"/>
                    <a:pt x="12098514" y="301268"/>
                  </a:cubicBezTo>
                  <a:cubicBezTo>
                    <a:pt x="11908141" y="297839"/>
                    <a:pt x="11723737" y="282218"/>
                    <a:pt x="11518378" y="264946"/>
                  </a:cubicBezTo>
                  <a:cubicBezTo>
                    <a:pt x="11260822" y="243102"/>
                    <a:pt x="10970627" y="218464"/>
                    <a:pt x="10594834" y="211733"/>
                  </a:cubicBezTo>
                  <a:lnTo>
                    <a:pt x="10594199" y="211606"/>
                  </a:lnTo>
                  <a:cubicBezTo>
                    <a:pt x="9897223" y="-89130"/>
                    <a:pt x="9237966" y="-5056"/>
                    <a:pt x="8806167" y="97306"/>
                  </a:cubicBezTo>
                  <a:cubicBezTo>
                    <a:pt x="8689580" y="124865"/>
                    <a:pt x="8589631" y="153821"/>
                    <a:pt x="8510002" y="176935"/>
                  </a:cubicBezTo>
                  <a:cubicBezTo>
                    <a:pt x="8457297" y="192175"/>
                    <a:pt x="8413355" y="204875"/>
                    <a:pt x="8379446" y="213003"/>
                  </a:cubicBezTo>
                  <a:cubicBezTo>
                    <a:pt x="8331186" y="224433"/>
                    <a:pt x="8300580" y="227227"/>
                    <a:pt x="8296642" y="210590"/>
                  </a:cubicBezTo>
                  <a:lnTo>
                    <a:pt x="8298167" y="210209"/>
                  </a:lnTo>
                  <a:lnTo>
                    <a:pt x="8298420" y="211733"/>
                  </a:lnTo>
                  <a:cubicBezTo>
                    <a:pt x="8050897" y="251103"/>
                    <a:pt x="7692630" y="201065"/>
                    <a:pt x="7353159" y="153567"/>
                  </a:cubicBezTo>
                  <a:cubicBezTo>
                    <a:pt x="6884529" y="88035"/>
                    <a:pt x="6453999" y="28218"/>
                    <a:pt x="6393039" y="210717"/>
                  </a:cubicBezTo>
                  <a:cubicBezTo>
                    <a:pt x="6392785" y="211352"/>
                    <a:pt x="6392150" y="211860"/>
                    <a:pt x="6391515" y="211860"/>
                  </a:cubicBezTo>
                  <a:cubicBezTo>
                    <a:pt x="5957683" y="192302"/>
                    <a:pt x="5219813" y="189127"/>
                    <a:pt x="4354943" y="211860"/>
                  </a:cubicBezTo>
                  <a:lnTo>
                    <a:pt x="4354943" y="210336"/>
                  </a:lnTo>
                  <a:lnTo>
                    <a:pt x="4355070" y="211860"/>
                  </a:lnTo>
                  <a:cubicBezTo>
                    <a:pt x="4194669" y="220750"/>
                    <a:pt x="4004169" y="224052"/>
                    <a:pt x="3791698" y="224433"/>
                  </a:cubicBezTo>
                  <a:cubicBezTo>
                    <a:pt x="3561320" y="224814"/>
                    <a:pt x="3305034" y="221893"/>
                    <a:pt x="3032619" y="218718"/>
                  </a:cubicBezTo>
                  <a:cubicBezTo>
                    <a:pt x="2723374" y="215035"/>
                    <a:pt x="2393682" y="211098"/>
                    <a:pt x="2057894" y="211733"/>
                  </a:cubicBezTo>
                  <a:lnTo>
                    <a:pt x="2057894" y="210209"/>
                  </a:lnTo>
                  <a:lnTo>
                    <a:pt x="2058148" y="211733"/>
                  </a:lnTo>
                  <a:cubicBezTo>
                    <a:pt x="1947912" y="227354"/>
                    <a:pt x="1848598" y="239038"/>
                    <a:pt x="1758174" y="247547"/>
                  </a:cubicBezTo>
                  <a:cubicBezTo>
                    <a:pt x="1345170" y="286409"/>
                    <a:pt x="1118983" y="258088"/>
                    <a:pt x="892415" y="229640"/>
                  </a:cubicBezTo>
                  <a:cubicBezTo>
                    <a:pt x="665339" y="201192"/>
                    <a:pt x="438009" y="172617"/>
                    <a:pt x="21322" y="211733"/>
                  </a:cubicBezTo>
                  <a:close/>
                </a:path>
              </a:pathLst>
            </a:custGeom>
            <a:solidFill>
              <a:srgbClr val="000000"/>
            </a:solidFill>
          </p:spPr>
          <p:txBody>
            <a:bodyPr/>
            <a:lstStyle/>
            <a:p>
              <a:endParaRPr lang="fr-CA"/>
            </a:p>
          </p:txBody>
        </p:sp>
        <p:sp>
          <p:nvSpPr>
            <p:cNvPr id="42" name="Freeform 42"/>
            <p:cNvSpPr/>
            <p:nvPr/>
          </p:nvSpPr>
          <p:spPr>
            <a:xfrm>
              <a:off x="-36421" y="-90012"/>
              <a:ext cx="13283476" cy="4706978"/>
            </a:xfrm>
            <a:custGeom>
              <a:avLst/>
              <a:gdLst/>
              <a:ahLst/>
              <a:cxnLst/>
              <a:rect l="l" t="t" r="r" b="b"/>
              <a:pathLst>
                <a:path w="13283476" h="4706978">
                  <a:moveTo>
                    <a:pt x="36167" y="88488"/>
                  </a:moveTo>
                  <a:cubicBezTo>
                    <a:pt x="478508" y="28671"/>
                    <a:pt x="717903" y="52547"/>
                    <a:pt x="984603" y="79217"/>
                  </a:cubicBezTo>
                  <a:cubicBezTo>
                    <a:pt x="1247366" y="105506"/>
                    <a:pt x="1536672" y="134335"/>
                    <a:pt x="2073120" y="88361"/>
                  </a:cubicBezTo>
                  <a:lnTo>
                    <a:pt x="2073374" y="88361"/>
                  </a:lnTo>
                  <a:cubicBezTo>
                    <a:pt x="2354298" y="119222"/>
                    <a:pt x="2639667" y="86837"/>
                    <a:pt x="2938752" y="52928"/>
                  </a:cubicBezTo>
                  <a:cubicBezTo>
                    <a:pt x="3267428" y="15590"/>
                    <a:pt x="3612614" y="-23526"/>
                    <a:pt x="3986248" y="17495"/>
                  </a:cubicBezTo>
                  <a:cubicBezTo>
                    <a:pt x="4110962" y="31211"/>
                    <a:pt x="4238851" y="53817"/>
                    <a:pt x="4370296" y="88488"/>
                  </a:cubicBezTo>
                  <a:lnTo>
                    <a:pt x="4369915" y="90012"/>
                  </a:lnTo>
                  <a:lnTo>
                    <a:pt x="4370042" y="88488"/>
                  </a:lnTo>
                  <a:cubicBezTo>
                    <a:pt x="5241897" y="189961"/>
                    <a:pt x="5950176" y="240507"/>
                    <a:pt x="6406106" y="88615"/>
                  </a:cubicBezTo>
                  <a:lnTo>
                    <a:pt x="6406614" y="90139"/>
                  </a:lnTo>
                  <a:lnTo>
                    <a:pt x="6405471" y="89123"/>
                  </a:lnTo>
                  <a:cubicBezTo>
                    <a:pt x="6505547" y="-20224"/>
                    <a:pt x="6881086" y="18638"/>
                    <a:pt x="7295106" y="61310"/>
                  </a:cubicBezTo>
                  <a:cubicBezTo>
                    <a:pt x="7655278" y="98394"/>
                    <a:pt x="8045549" y="138526"/>
                    <a:pt x="8313011" y="88488"/>
                  </a:cubicBezTo>
                  <a:cubicBezTo>
                    <a:pt x="8313773" y="88361"/>
                    <a:pt x="8314662" y="88869"/>
                    <a:pt x="8314789" y="89631"/>
                  </a:cubicBezTo>
                  <a:cubicBezTo>
                    <a:pt x="8335871" y="166593"/>
                    <a:pt x="8588601" y="146781"/>
                    <a:pt x="8980904" y="115412"/>
                  </a:cubicBezTo>
                  <a:cubicBezTo>
                    <a:pt x="9405973" y="81503"/>
                    <a:pt x="9991189" y="34640"/>
                    <a:pt x="10610187" y="88488"/>
                  </a:cubicBezTo>
                  <a:lnTo>
                    <a:pt x="10610060" y="90012"/>
                  </a:lnTo>
                  <a:lnTo>
                    <a:pt x="10609806" y="88488"/>
                  </a:lnTo>
                  <a:cubicBezTo>
                    <a:pt x="11122124" y="21305"/>
                    <a:pt x="11469850" y="56484"/>
                    <a:pt x="11815036" y="91409"/>
                  </a:cubicBezTo>
                  <a:cubicBezTo>
                    <a:pt x="12155269" y="125826"/>
                    <a:pt x="12492962" y="160116"/>
                    <a:pt x="12983436" y="95727"/>
                  </a:cubicBezTo>
                  <a:cubicBezTo>
                    <a:pt x="13000962" y="93441"/>
                    <a:pt x="13018615" y="91028"/>
                    <a:pt x="13036522" y="88488"/>
                  </a:cubicBezTo>
                  <a:cubicBezTo>
                    <a:pt x="13037284" y="88361"/>
                    <a:pt x="13038046" y="88869"/>
                    <a:pt x="13038300" y="89758"/>
                  </a:cubicBezTo>
                  <a:cubicBezTo>
                    <a:pt x="13127836" y="473044"/>
                    <a:pt x="13087576" y="712185"/>
                    <a:pt x="13050746" y="931895"/>
                  </a:cubicBezTo>
                  <a:cubicBezTo>
                    <a:pt x="13020774" y="1110076"/>
                    <a:pt x="12993088" y="1275176"/>
                    <a:pt x="13038300" y="1494124"/>
                  </a:cubicBezTo>
                  <a:lnTo>
                    <a:pt x="13038173" y="1495140"/>
                  </a:lnTo>
                  <a:cubicBezTo>
                    <a:pt x="12839291" y="1932655"/>
                    <a:pt x="12847927" y="2666715"/>
                    <a:pt x="13038046" y="2942686"/>
                  </a:cubicBezTo>
                  <a:lnTo>
                    <a:pt x="13036776" y="2943575"/>
                  </a:lnTo>
                  <a:lnTo>
                    <a:pt x="13037665" y="2942305"/>
                  </a:lnTo>
                  <a:cubicBezTo>
                    <a:pt x="13440763" y="3223102"/>
                    <a:pt x="13256360" y="3815938"/>
                    <a:pt x="13126312" y="4234149"/>
                  </a:cubicBezTo>
                  <a:cubicBezTo>
                    <a:pt x="13083766" y="4371055"/>
                    <a:pt x="13047063" y="4489292"/>
                    <a:pt x="13038300" y="4572223"/>
                  </a:cubicBezTo>
                  <a:cubicBezTo>
                    <a:pt x="13038173" y="4572985"/>
                    <a:pt x="13037665" y="4573493"/>
                    <a:pt x="13036903" y="4573620"/>
                  </a:cubicBezTo>
                  <a:cubicBezTo>
                    <a:pt x="12463245" y="4640676"/>
                    <a:pt x="12106628" y="4604862"/>
                    <a:pt x="11826339" y="4576668"/>
                  </a:cubicBezTo>
                  <a:cubicBezTo>
                    <a:pt x="11644602" y="4558380"/>
                    <a:pt x="11495123" y="4543394"/>
                    <a:pt x="11339295" y="4561555"/>
                  </a:cubicBezTo>
                  <a:cubicBezTo>
                    <a:pt x="11313259" y="4564603"/>
                    <a:pt x="11286970" y="4568540"/>
                    <a:pt x="11260300" y="4573620"/>
                  </a:cubicBezTo>
                  <a:lnTo>
                    <a:pt x="11260046" y="4572096"/>
                  </a:lnTo>
                  <a:lnTo>
                    <a:pt x="11260554" y="4573620"/>
                  </a:lnTo>
                  <a:cubicBezTo>
                    <a:pt x="10886032" y="4700747"/>
                    <a:pt x="10602821" y="4641438"/>
                    <a:pt x="10323929" y="4583145"/>
                  </a:cubicBezTo>
                  <a:cubicBezTo>
                    <a:pt x="10063833" y="4528662"/>
                    <a:pt x="9807420" y="4475068"/>
                    <a:pt x="9483697" y="4573747"/>
                  </a:cubicBezTo>
                  <a:cubicBezTo>
                    <a:pt x="9483316" y="4573874"/>
                    <a:pt x="9482808" y="4573874"/>
                    <a:pt x="9482427" y="4573620"/>
                  </a:cubicBezTo>
                  <a:cubicBezTo>
                    <a:pt x="9482046" y="4573366"/>
                    <a:pt x="9481793" y="4572985"/>
                    <a:pt x="9481665" y="4572477"/>
                  </a:cubicBezTo>
                  <a:cubicBezTo>
                    <a:pt x="9441025" y="4333082"/>
                    <a:pt x="8808438" y="4239102"/>
                    <a:pt x="8168866" y="4347687"/>
                  </a:cubicBezTo>
                  <a:cubicBezTo>
                    <a:pt x="7916771" y="4390486"/>
                    <a:pt x="7664168" y="4464654"/>
                    <a:pt x="7447125" y="4573620"/>
                  </a:cubicBezTo>
                  <a:lnTo>
                    <a:pt x="7446744" y="4573747"/>
                  </a:lnTo>
                  <a:cubicBezTo>
                    <a:pt x="7072094" y="4650963"/>
                    <a:pt x="6743291" y="4600036"/>
                    <a:pt x="6429982" y="4551649"/>
                  </a:cubicBezTo>
                  <a:cubicBezTo>
                    <a:pt x="6144232" y="4507453"/>
                    <a:pt x="5871309" y="4465289"/>
                    <a:pt x="5587845" y="4523709"/>
                  </a:cubicBezTo>
                  <a:cubicBezTo>
                    <a:pt x="5529171" y="4535774"/>
                    <a:pt x="5469989" y="4552157"/>
                    <a:pt x="5410172" y="4573747"/>
                  </a:cubicBezTo>
                  <a:lnTo>
                    <a:pt x="5408902" y="4573620"/>
                  </a:lnTo>
                  <a:cubicBezTo>
                    <a:pt x="5066510" y="4403440"/>
                    <a:pt x="4258917" y="4287616"/>
                    <a:pt x="3503394" y="4573620"/>
                  </a:cubicBezTo>
                  <a:lnTo>
                    <a:pt x="3502886" y="4572096"/>
                  </a:lnTo>
                  <a:lnTo>
                    <a:pt x="3503648" y="4573493"/>
                  </a:lnTo>
                  <a:cubicBezTo>
                    <a:pt x="3139158" y="4753198"/>
                    <a:pt x="2783558" y="4718273"/>
                    <a:pt x="2186658" y="4659472"/>
                  </a:cubicBezTo>
                  <a:cubicBezTo>
                    <a:pt x="1687548" y="4610323"/>
                    <a:pt x="1019655" y="4544664"/>
                    <a:pt x="36167" y="4573620"/>
                  </a:cubicBezTo>
                  <a:cubicBezTo>
                    <a:pt x="35405" y="4573620"/>
                    <a:pt x="34770" y="4573112"/>
                    <a:pt x="34516" y="4572477"/>
                  </a:cubicBezTo>
                  <a:cubicBezTo>
                    <a:pt x="-34953" y="4291172"/>
                    <a:pt x="19403" y="3323051"/>
                    <a:pt x="34516" y="3212434"/>
                  </a:cubicBezTo>
                  <a:lnTo>
                    <a:pt x="35024" y="3211418"/>
                  </a:lnTo>
                  <a:cubicBezTo>
                    <a:pt x="216253" y="3056605"/>
                    <a:pt x="181201" y="2813400"/>
                    <a:pt x="120241" y="2392268"/>
                  </a:cubicBezTo>
                  <a:cubicBezTo>
                    <a:pt x="90142" y="2184496"/>
                    <a:pt x="53820" y="1933671"/>
                    <a:pt x="34389" y="1629125"/>
                  </a:cubicBezTo>
                  <a:lnTo>
                    <a:pt x="34643" y="1628236"/>
                  </a:lnTo>
                  <a:cubicBezTo>
                    <a:pt x="337030" y="1104996"/>
                    <a:pt x="554454" y="577692"/>
                    <a:pt x="35278" y="91155"/>
                  </a:cubicBezTo>
                  <a:cubicBezTo>
                    <a:pt x="34897" y="90774"/>
                    <a:pt x="34770" y="90139"/>
                    <a:pt x="34897" y="89504"/>
                  </a:cubicBezTo>
                  <a:cubicBezTo>
                    <a:pt x="35024" y="88869"/>
                    <a:pt x="35532" y="88488"/>
                    <a:pt x="36167" y="88361"/>
                  </a:cubicBezTo>
                  <a:moveTo>
                    <a:pt x="36675" y="91536"/>
                  </a:moveTo>
                  <a:lnTo>
                    <a:pt x="36421" y="90012"/>
                  </a:lnTo>
                  <a:lnTo>
                    <a:pt x="37564" y="88869"/>
                  </a:lnTo>
                  <a:cubicBezTo>
                    <a:pt x="558645" y="577184"/>
                    <a:pt x="339824" y="1106647"/>
                    <a:pt x="37818" y="1629506"/>
                  </a:cubicBezTo>
                  <a:lnTo>
                    <a:pt x="36421" y="1628744"/>
                  </a:lnTo>
                  <a:lnTo>
                    <a:pt x="37945" y="1628617"/>
                  </a:lnTo>
                  <a:cubicBezTo>
                    <a:pt x="57376" y="1932909"/>
                    <a:pt x="93698" y="2183607"/>
                    <a:pt x="123670" y="2391506"/>
                  </a:cubicBezTo>
                  <a:cubicBezTo>
                    <a:pt x="184503" y="2811876"/>
                    <a:pt x="220190" y="3057367"/>
                    <a:pt x="37310" y="3213577"/>
                  </a:cubicBezTo>
                  <a:lnTo>
                    <a:pt x="36294" y="3212307"/>
                  </a:lnTo>
                  <a:lnTo>
                    <a:pt x="37818" y="3212561"/>
                  </a:lnTo>
                  <a:cubicBezTo>
                    <a:pt x="22832" y="3323178"/>
                    <a:pt x="-31524" y="4290791"/>
                    <a:pt x="37818" y="4571461"/>
                  </a:cubicBezTo>
                  <a:lnTo>
                    <a:pt x="36294" y="4571842"/>
                  </a:lnTo>
                  <a:lnTo>
                    <a:pt x="36294" y="4570318"/>
                  </a:lnTo>
                  <a:cubicBezTo>
                    <a:pt x="1019909" y="4541235"/>
                    <a:pt x="1688056" y="4607021"/>
                    <a:pt x="2187166" y="4656170"/>
                  </a:cubicBezTo>
                  <a:cubicBezTo>
                    <a:pt x="2784193" y="4714971"/>
                    <a:pt x="3138904" y="4749769"/>
                    <a:pt x="3502378" y="4570445"/>
                  </a:cubicBezTo>
                  <a:lnTo>
                    <a:pt x="3502505" y="4570445"/>
                  </a:lnTo>
                  <a:cubicBezTo>
                    <a:pt x="4258790" y="4284060"/>
                    <a:pt x="5067272" y="4399884"/>
                    <a:pt x="5410553" y="4570445"/>
                  </a:cubicBezTo>
                  <a:lnTo>
                    <a:pt x="5409791" y="4571842"/>
                  </a:lnTo>
                  <a:lnTo>
                    <a:pt x="5409283" y="4570318"/>
                  </a:lnTo>
                  <a:cubicBezTo>
                    <a:pt x="5469227" y="4548728"/>
                    <a:pt x="5528536" y="4532218"/>
                    <a:pt x="5587337" y="4520153"/>
                  </a:cubicBezTo>
                  <a:cubicBezTo>
                    <a:pt x="5871436" y="4461606"/>
                    <a:pt x="6144867" y="4503897"/>
                    <a:pt x="6430490" y="4548093"/>
                  </a:cubicBezTo>
                  <a:cubicBezTo>
                    <a:pt x="6743926" y="4596607"/>
                    <a:pt x="7072094" y="4647280"/>
                    <a:pt x="7446109" y="4570318"/>
                  </a:cubicBezTo>
                  <a:lnTo>
                    <a:pt x="7446490" y="4571842"/>
                  </a:lnTo>
                  <a:lnTo>
                    <a:pt x="7445728" y="4570445"/>
                  </a:lnTo>
                  <a:cubicBezTo>
                    <a:pt x="7663025" y="4461352"/>
                    <a:pt x="7916009" y="4387057"/>
                    <a:pt x="8168358" y="4344131"/>
                  </a:cubicBezTo>
                  <a:cubicBezTo>
                    <a:pt x="8806533" y="4235800"/>
                    <a:pt x="9443565" y="4328510"/>
                    <a:pt x="9484840" y="4571588"/>
                  </a:cubicBezTo>
                  <a:lnTo>
                    <a:pt x="9483316" y="4571842"/>
                  </a:lnTo>
                  <a:lnTo>
                    <a:pt x="9482808" y="4570318"/>
                  </a:lnTo>
                  <a:cubicBezTo>
                    <a:pt x="9807420" y="4471385"/>
                    <a:pt x="10064468" y="4525233"/>
                    <a:pt x="10324564" y="4579716"/>
                  </a:cubicBezTo>
                  <a:cubicBezTo>
                    <a:pt x="10603456" y="4638136"/>
                    <a:pt x="10885904" y="4697191"/>
                    <a:pt x="11259538" y="4570318"/>
                  </a:cubicBezTo>
                  <a:lnTo>
                    <a:pt x="11259793" y="4570318"/>
                  </a:lnTo>
                  <a:cubicBezTo>
                    <a:pt x="11286462" y="4565238"/>
                    <a:pt x="11312878" y="4561301"/>
                    <a:pt x="11339040" y="4558253"/>
                  </a:cubicBezTo>
                  <a:cubicBezTo>
                    <a:pt x="11495250" y="4539965"/>
                    <a:pt x="11645110" y="4555078"/>
                    <a:pt x="11826720" y="4573366"/>
                  </a:cubicBezTo>
                  <a:cubicBezTo>
                    <a:pt x="12107009" y="4601560"/>
                    <a:pt x="12463371" y="4637374"/>
                    <a:pt x="13036649" y="4570445"/>
                  </a:cubicBezTo>
                  <a:lnTo>
                    <a:pt x="13036776" y="4571969"/>
                  </a:lnTo>
                  <a:lnTo>
                    <a:pt x="13035252" y="4571842"/>
                  </a:lnTo>
                  <a:cubicBezTo>
                    <a:pt x="13044015" y="4488530"/>
                    <a:pt x="13080845" y="4369912"/>
                    <a:pt x="13123390" y="4233260"/>
                  </a:cubicBezTo>
                  <a:cubicBezTo>
                    <a:pt x="13253692" y="3814033"/>
                    <a:pt x="13436699" y="3224245"/>
                    <a:pt x="13035887" y="2944972"/>
                  </a:cubicBezTo>
                  <a:lnTo>
                    <a:pt x="13035506" y="2944591"/>
                  </a:lnTo>
                  <a:cubicBezTo>
                    <a:pt x="12844498" y="2667477"/>
                    <a:pt x="12836116" y="1932147"/>
                    <a:pt x="13035379" y="1493997"/>
                  </a:cubicBezTo>
                  <a:lnTo>
                    <a:pt x="13036776" y="1494632"/>
                  </a:lnTo>
                  <a:lnTo>
                    <a:pt x="13035252" y="1495013"/>
                  </a:lnTo>
                  <a:cubicBezTo>
                    <a:pt x="12989786" y="1275430"/>
                    <a:pt x="13017726" y="1109822"/>
                    <a:pt x="13047571" y="931641"/>
                  </a:cubicBezTo>
                  <a:cubicBezTo>
                    <a:pt x="13084401" y="712185"/>
                    <a:pt x="13124534" y="473425"/>
                    <a:pt x="13035252" y="90774"/>
                  </a:cubicBezTo>
                  <a:lnTo>
                    <a:pt x="13036776" y="90393"/>
                  </a:lnTo>
                  <a:lnTo>
                    <a:pt x="13037030" y="91917"/>
                  </a:lnTo>
                  <a:cubicBezTo>
                    <a:pt x="13019123" y="94457"/>
                    <a:pt x="13001343" y="96870"/>
                    <a:pt x="12983817" y="99156"/>
                  </a:cubicBezTo>
                  <a:cubicBezTo>
                    <a:pt x="12492962" y="163545"/>
                    <a:pt x="12155015" y="129382"/>
                    <a:pt x="11814782" y="94838"/>
                  </a:cubicBezTo>
                  <a:cubicBezTo>
                    <a:pt x="11469723" y="59913"/>
                    <a:pt x="11122251" y="24734"/>
                    <a:pt x="10610314" y="91917"/>
                  </a:cubicBezTo>
                  <a:lnTo>
                    <a:pt x="10609933" y="91917"/>
                  </a:lnTo>
                  <a:cubicBezTo>
                    <a:pt x="9991189" y="38196"/>
                    <a:pt x="9406100" y="84932"/>
                    <a:pt x="8981158" y="118968"/>
                  </a:cubicBezTo>
                  <a:cubicBezTo>
                    <a:pt x="8591649" y="149702"/>
                    <a:pt x="8333712" y="170784"/>
                    <a:pt x="8311868" y="90393"/>
                  </a:cubicBezTo>
                  <a:lnTo>
                    <a:pt x="8313392" y="90012"/>
                  </a:lnTo>
                  <a:lnTo>
                    <a:pt x="8313646" y="91536"/>
                  </a:lnTo>
                  <a:cubicBezTo>
                    <a:pt x="8045549" y="141701"/>
                    <a:pt x="7654770" y="101442"/>
                    <a:pt x="7294724" y="64358"/>
                  </a:cubicBezTo>
                  <a:cubicBezTo>
                    <a:pt x="6879308" y="21559"/>
                    <a:pt x="6506436" y="-16795"/>
                    <a:pt x="6407757" y="91155"/>
                  </a:cubicBezTo>
                  <a:lnTo>
                    <a:pt x="6407122" y="91536"/>
                  </a:lnTo>
                  <a:cubicBezTo>
                    <a:pt x="5950430" y="243809"/>
                    <a:pt x="5241389" y="193136"/>
                    <a:pt x="4369661" y="91663"/>
                  </a:cubicBezTo>
                  <a:lnTo>
                    <a:pt x="4369407" y="91663"/>
                  </a:lnTo>
                  <a:cubicBezTo>
                    <a:pt x="4238089" y="57119"/>
                    <a:pt x="4110327" y="34513"/>
                    <a:pt x="3985740" y="20797"/>
                  </a:cubicBezTo>
                  <a:cubicBezTo>
                    <a:pt x="3612487" y="-20224"/>
                    <a:pt x="3267555" y="18892"/>
                    <a:pt x="2938879" y="56230"/>
                  </a:cubicBezTo>
                  <a:cubicBezTo>
                    <a:pt x="2640048" y="90012"/>
                    <a:pt x="2354298" y="122524"/>
                    <a:pt x="2072993" y="91536"/>
                  </a:cubicBezTo>
                  <a:lnTo>
                    <a:pt x="2073120" y="90012"/>
                  </a:lnTo>
                  <a:lnTo>
                    <a:pt x="2073247" y="91536"/>
                  </a:lnTo>
                  <a:cubicBezTo>
                    <a:pt x="1536545" y="137637"/>
                    <a:pt x="1247112" y="108681"/>
                    <a:pt x="984222" y="82392"/>
                  </a:cubicBezTo>
                  <a:cubicBezTo>
                    <a:pt x="717776" y="55722"/>
                    <a:pt x="478635" y="31846"/>
                    <a:pt x="36675" y="91536"/>
                  </a:cubicBezTo>
                  <a:close/>
                </a:path>
              </a:pathLst>
            </a:custGeom>
            <a:solidFill>
              <a:srgbClr val="000000"/>
            </a:solidFill>
          </p:spPr>
          <p:txBody>
            <a:bodyPr/>
            <a:lstStyle/>
            <a:p>
              <a:endParaRPr lang="fr-CA"/>
            </a:p>
          </p:txBody>
        </p:sp>
        <p:sp>
          <p:nvSpPr>
            <p:cNvPr id="43" name="Freeform 43"/>
            <p:cNvSpPr/>
            <p:nvPr/>
          </p:nvSpPr>
          <p:spPr>
            <a:xfrm>
              <a:off x="-47883" y="-98509"/>
              <a:ext cx="13367126" cy="4789151"/>
            </a:xfrm>
            <a:custGeom>
              <a:avLst/>
              <a:gdLst/>
              <a:ahLst/>
              <a:cxnLst/>
              <a:rect l="l" t="t" r="r" b="b"/>
              <a:pathLst>
                <a:path w="13367126" h="4789151">
                  <a:moveTo>
                    <a:pt x="47629" y="96985"/>
                  </a:moveTo>
                  <a:cubicBezTo>
                    <a:pt x="514100" y="20531"/>
                    <a:pt x="736223" y="46820"/>
                    <a:pt x="998986" y="77935"/>
                  </a:cubicBezTo>
                  <a:cubicBezTo>
                    <a:pt x="1245874" y="107018"/>
                    <a:pt x="1528703" y="140546"/>
                    <a:pt x="2084455" y="96985"/>
                  </a:cubicBezTo>
                  <a:lnTo>
                    <a:pt x="2085344" y="97112"/>
                  </a:lnTo>
                  <a:cubicBezTo>
                    <a:pt x="2342265" y="235288"/>
                    <a:pt x="2711708" y="185504"/>
                    <a:pt x="3132840" y="128608"/>
                  </a:cubicBezTo>
                  <a:cubicBezTo>
                    <a:pt x="3521841" y="76157"/>
                    <a:pt x="3954530" y="17737"/>
                    <a:pt x="4381631" y="96985"/>
                  </a:cubicBezTo>
                  <a:lnTo>
                    <a:pt x="4381377" y="98509"/>
                  </a:lnTo>
                  <a:lnTo>
                    <a:pt x="4381504" y="96985"/>
                  </a:lnTo>
                  <a:cubicBezTo>
                    <a:pt x="4493518" y="110193"/>
                    <a:pt x="4605532" y="124290"/>
                    <a:pt x="4716276" y="138260"/>
                  </a:cubicBezTo>
                  <a:cubicBezTo>
                    <a:pt x="4824734" y="151976"/>
                    <a:pt x="4932049" y="165438"/>
                    <a:pt x="5037205" y="177884"/>
                  </a:cubicBezTo>
                  <a:cubicBezTo>
                    <a:pt x="5646297" y="249893"/>
                    <a:pt x="6178300" y="284691"/>
                    <a:pt x="6417187" y="97366"/>
                  </a:cubicBezTo>
                  <a:lnTo>
                    <a:pt x="6418203" y="98636"/>
                  </a:lnTo>
                  <a:lnTo>
                    <a:pt x="6416806" y="98001"/>
                  </a:lnTo>
                  <a:cubicBezTo>
                    <a:pt x="6483608" y="-52875"/>
                    <a:pt x="6823587" y="84"/>
                    <a:pt x="7219446" y="61298"/>
                  </a:cubicBezTo>
                  <a:cubicBezTo>
                    <a:pt x="7595239" y="119464"/>
                    <a:pt x="8023356" y="185631"/>
                    <a:pt x="8324473" y="97112"/>
                  </a:cubicBezTo>
                  <a:cubicBezTo>
                    <a:pt x="8325235" y="96858"/>
                    <a:pt x="8325997" y="97239"/>
                    <a:pt x="8326378" y="97874"/>
                  </a:cubicBezTo>
                  <a:cubicBezTo>
                    <a:pt x="8354445" y="151849"/>
                    <a:pt x="8506591" y="137244"/>
                    <a:pt x="8778371" y="110447"/>
                  </a:cubicBezTo>
                  <a:cubicBezTo>
                    <a:pt x="9164324" y="72474"/>
                    <a:pt x="9787132" y="11133"/>
                    <a:pt x="10621903" y="97112"/>
                  </a:cubicBezTo>
                  <a:lnTo>
                    <a:pt x="10621776" y="98636"/>
                  </a:lnTo>
                  <a:lnTo>
                    <a:pt x="10621649" y="97112"/>
                  </a:lnTo>
                  <a:cubicBezTo>
                    <a:pt x="11180069" y="47201"/>
                    <a:pt x="11564878" y="89746"/>
                    <a:pt x="11903841" y="127211"/>
                  </a:cubicBezTo>
                  <a:cubicBezTo>
                    <a:pt x="12170541" y="156675"/>
                    <a:pt x="12408666" y="183091"/>
                    <a:pt x="12680700" y="158707"/>
                  </a:cubicBezTo>
                  <a:cubicBezTo>
                    <a:pt x="12795635" y="148420"/>
                    <a:pt x="12916539" y="129116"/>
                    <a:pt x="13048238" y="97112"/>
                  </a:cubicBezTo>
                  <a:cubicBezTo>
                    <a:pt x="13048619" y="96985"/>
                    <a:pt x="13049127" y="97112"/>
                    <a:pt x="13049381" y="97239"/>
                  </a:cubicBezTo>
                  <a:cubicBezTo>
                    <a:pt x="13049635" y="97366"/>
                    <a:pt x="13050016" y="97874"/>
                    <a:pt x="13050144" y="98255"/>
                  </a:cubicBezTo>
                  <a:cubicBezTo>
                    <a:pt x="13156315" y="547454"/>
                    <a:pt x="13107166" y="805518"/>
                    <a:pt x="13065510" y="1024212"/>
                  </a:cubicBezTo>
                  <a:cubicBezTo>
                    <a:pt x="13034903" y="1184867"/>
                    <a:pt x="13008360" y="1324059"/>
                    <a:pt x="13050144" y="1502494"/>
                  </a:cubicBezTo>
                  <a:lnTo>
                    <a:pt x="13050016" y="1503510"/>
                  </a:lnTo>
                  <a:cubicBezTo>
                    <a:pt x="12868280" y="1888955"/>
                    <a:pt x="12759186" y="2723980"/>
                    <a:pt x="13049508" y="2950675"/>
                  </a:cubicBezTo>
                  <a:lnTo>
                    <a:pt x="13048493" y="2951945"/>
                  </a:lnTo>
                  <a:lnTo>
                    <a:pt x="13049255" y="2950548"/>
                  </a:lnTo>
                  <a:cubicBezTo>
                    <a:pt x="13579987" y="3233631"/>
                    <a:pt x="13324082" y="3871425"/>
                    <a:pt x="13151362" y="4302082"/>
                  </a:cubicBezTo>
                  <a:cubicBezTo>
                    <a:pt x="13107675" y="4411048"/>
                    <a:pt x="13069194" y="4506933"/>
                    <a:pt x="13050016" y="4580720"/>
                  </a:cubicBezTo>
                  <a:cubicBezTo>
                    <a:pt x="13049889" y="4581355"/>
                    <a:pt x="13049255" y="4581863"/>
                    <a:pt x="13048619" y="4581863"/>
                  </a:cubicBezTo>
                  <a:cubicBezTo>
                    <a:pt x="12502646" y="4636727"/>
                    <a:pt x="12147046" y="4594817"/>
                    <a:pt x="11876790" y="4563067"/>
                  </a:cubicBezTo>
                  <a:cubicBezTo>
                    <a:pt x="11711182" y="4543636"/>
                    <a:pt x="11577832" y="4527888"/>
                    <a:pt x="11452357" y="4540461"/>
                  </a:cubicBezTo>
                  <a:cubicBezTo>
                    <a:pt x="11391396" y="4546557"/>
                    <a:pt x="11332214" y="4559384"/>
                    <a:pt x="11272270" y="4581736"/>
                  </a:cubicBezTo>
                  <a:lnTo>
                    <a:pt x="11271762" y="4580212"/>
                  </a:lnTo>
                  <a:lnTo>
                    <a:pt x="11272397" y="4581609"/>
                  </a:lnTo>
                  <a:cubicBezTo>
                    <a:pt x="10901557" y="4743026"/>
                    <a:pt x="10626602" y="4670001"/>
                    <a:pt x="10350758" y="4596849"/>
                  </a:cubicBezTo>
                  <a:cubicBezTo>
                    <a:pt x="10092948" y="4528396"/>
                    <a:pt x="9834376" y="4459816"/>
                    <a:pt x="9495540" y="4581609"/>
                  </a:cubicBezTo>
                  <a:cubicBezTo>
                    <a:pt x="9495159" y="4581736"/>
                    <a:pt x="9494651" y="4581736"/>
                    <a:pt x="9494270" y="4581482"/>
                  </a:cubicBezTo>
                  <a:cubicBezTo>
                    <a:pt x="9493889" y="4581228"/>
                    <a:pt x="9493635" y="4580974"/>
                    <a:pt x="9493508" y="4580466"/>
                  </a:cubicBezTo>
                  <a:cubicBezTo>
                    <a:pt x="9437120" y="4392379"/>
                    <a:pt x="8391657" y="4287604"/>
                    <a:pt x="7672074" y="4503250"/>
                  </a:cubicBezTo>
                  <a:cubicBezTo>
                    <a:pt x="7596890" y="4525729"/>
                    <a:pt x="7525389" y="4551764"/>
                    <a:pt x="7458969" y="4581482"/>
                  </a:cubicBezTo>
                  <a:lnTo>
                    <a:pt x="7458333" y="4581609"/>
                  </a:lnTo>
                  <a:cubicBezTo>
                    <a:pt x="7140580" y="4579577"/>
                    <a:pt x="6858512" y="4526237"/>
                    <a:pt x="6602226" y="4477850"/>
                  </a:cubicBezTo>
                  <a:cubicBezTo>
                    <a:pt x="6388612" y="4437464"/>
                    <a:pt x="6193159" y="4400507"/>
                    <a:pt x="6009644" y="4399364"/>
                  </a:cubicBezTo>
                  <a:cubicBezTo>
                    <a:pt x="5801110" y="4397967"/>
                    <a:pt x="5608324" y="4442798"/>
                    <a:pt x="5422523" y="4581228"/>
                  </a:cubicBezTo>
                  <a:cubicBezTo>
                    <a:pt x="5422015" y="4581609"/>
                    <a:pt x="5421507" y="4581609"/>
                    <a:pt x="5420872" y="4581355"/>
                  </a:cubicBezTo>
                  <a:cubicBezTo>
                    <a:pt x="4992374" y="4388442"/>
                    <a:pt x="4168398" y="4058750"/>
                    <a:pt x="3515745" y="4581101"/>
                  </a:cubicBezTo>
                  <a:cubicBezTo>
                    <a:pt x="3145794" y="4860120"/>
                    <a:pt x="2754634" y="4806653"/>
                    <a:pt x="2100965" y="4717372"/>
                  </a:cubicBezTo>
                  <a:cubicBezTo>
                    <a:pt x="1604014" y="4649935"/>
                    <a:pt x="955171" y="4561416"/>
                    <a:pt x="47883" y="4581863"/>
                  </a:cubicBezTo>
                  <a:cubicBezTo>
                    <a:pt x="47121" y="4581863"/>
                    <a:pt x="46613" y="4581482"/>
                    <a:pt x="46359" y="4580720"/>
                  </a:cubicBezTo>
                  <a:cubicBezTo>
                    <a:pt x="-46859" y="4297002"/>
                    <a:pt x="25912" y="3361774"/>
                    <a:pt x="46359" y="3220550"/>
                  </a:cubicBezTo>
                  <a:lnTo>
                    <a:pt x="46994" y="3219534"/>
                  </a:lnTo>
                  <a:cubicBezTo>
                    <a:pt x="240542" y="3067642"/>
                    <a:pt x="205236" y="2884381"/>
                    <a:pt x="143641" y="2565484"/>
                  </a:cubicBezTo>
                  <a:cubicBezTo>
                    <a:pt x="99572" y="2337392"/>
                    <a:pt x="42168" y="2040466"/>
                    <a:pt x="46359" y="1637114"/>
                  </a:cubicBezTo>
                  <a:lnTo>
                    <a:pt x="46613" y="1636225"/>
                  </a:lnTo>
                  <a:cubicBezTo>
                    <a:pt x="458728" y="1047961"/>
                    <a:pt x="582426" y="550756"/>
                    <a:pt x="46867" y="99779"/>
                  </a:cubicBezTo>
                  <a:cubicBezTo>
                    <a:pt x="46359" y="99271"/>
                    <a:pt x="46232" y="98636"/>
                    <a:pt x="46359" y="98128"/>
                  </a:cubicBezTo>
                  <a:cubicBezTo>
                    <a:pt x="46486" y="97620"/>
                    <a:pt x="46994" y="97112"/>
                    <a:pt x="47629" y="96985"/>
                  </a:cubicBezTo>
                  <a:moveTo>
                    <a:pt x="48137" y="100033"/>
                  </a:moveTo>
                  <a:lnTo>
                    <a:pt x="47883" y="98509"/>
                  </a:lnTo>
                  <a:lnTo>
                    <a:pt x="48899" y="97239"/>
                  </a:lnTo>
                  <a:cubicBezTo>
                    <a:pt x="586490" y="549994"/>
                    <a:pt x="461649" y="1049485"/>
                    <a:pt x="49153" y="1638130"/>
                  </a:cubicBezTo>
                  <a:lnTo>
                    <a:pt x="47883" y="1637241"/>
                  </a:lnTo>
                  <a:lnTo>
                    <a:pt x="49407" y="1637241"/>
                  </a:lnTo>
                  <a:cubicBezTo>
                    <a:pt x="45216" y="2040212"/>
                    <a:pt x="102493" y="2336884"/>
                    <a:pt x="146562" y="2564976"/>
                  </a:cubicBezTo>
                  <a:cubicBezTo>
                    <a:pt x="208030" y="2883238"/>
                    <a:pt x="244098" y="3068785"/>
                    <a:pt x="48772" y="3222074"/>
                  </a:cubicBezTo>
                  <a:lnTo>
                    <a:pt x="47756" y="3220804"/>
                  </a:lnTo>
                  <a:lnTo>
                    <a:pt x="49280" y="3221058"/>
                  </a:lnTo>
                  <a:cubicBezTo>
                    <a:pt x="29087" y="3362409"/>
                    <a:pt x="-43557" y="4296875"/>
                    <a:pt x="49407" y="4579704"/>
                  </a:cubicBezTo>
                  <a:lnTo>
                    <a:pt x="47883" y="4580212"/>
                  </a:lnTo>
                  <a:lnTo>
                    <a:pt x="47883" y="4578688"/>
                  </a:lnTo>
                  <a:cubicBezTo>
                    <a:pt x="955425" y="4558241"/>
                    <a:pt x="1604522" y="4646887"/>
                    <a:pt x="2101346" y="4714705"/>
                  </a:cubicBezTo>
                  <a:cubicBezTo>
                    <a:pt x="2755396" y="4803986"/>
                    <a:pt x="3145032" y="4857072"/>
                    <a:pt x="3513840" y="4578942"/>
                  </a:cubicBezTo>
                  <a:lnTo>
                    <a:pt x="3514856" y="4580212"/>
                  </a:lnTo>
                  <a:lnTo>
                    <a:pt x="3513840" y="4578942"/>
                  </a:lnTo>
                  <a:cubicBezTo>
                    <a:pt x="4168144" y="4055194"/>
                    <a:pt x="4994025" y="4385902"/>
                    <a:pt x="5422269" y="4578688"/>
                  </a:cubicBezTo>
                  <a:lnTo>
                    <a:pt x="5421634" y="4580085"/>
                  </a:lnTo>
                  <a:lnTo>
                    <a:pt x="5420745" y="4578815"/>
                  </a:lnTo>
                  <a:cubicBezTo>
                    <a:pt x="5607181" y="4439877"/>
                    <a:pt x="5800729" y="4394919"/>
                    <a:pt x="6009771" y="4396316"/>
                  </a:cubicBezTo>
                  <a:cubicBezTo>
                    <a:pt x="6193667" y="4397459"/>
                    <a:pt x="6389501" y="4434543"/>
                    <a:pt x="6602988" y="4474802"/>
                  </a:cubicBezTo>
                  <a:cubicBezTo>
                    <a:pt x="6859274" y="4523189"/>
                    <a:pt x="7141087" y="4576402"/>
                    <a:pt x="7458460" y="4578561"/>
                  </a:cubicBezTo>
                  <a:lnTo>
                    <a:pt x="7458460" y="4580085"/>
                  </a:lnTo>
                  <a:lnTo>
                    <a:pt x="7457825" y="4578688"/>
                  </a:lnTo>
                  <a:cubicBezTo>
                    <a:pt x="7524373" y="4548843"/>
                    <a:pt x="7596001" y="4522808"/>
                    <a:pt x="7671312" y="4500329"/>
                  </a:cubicBezTo>
                  <a:cubicBezTo>
                    <a:pt x="8389751" y="4285064"/>
                    <a:pt x="9439280" y="4388061"/>
                    <a:pt x="9496810" y="4579704"/>
                  </a:cubicBezTo>
                  <a:lnTo>
                    <a:pt x="9495286" y="4580212"/>
                  </a:lnTo>
                  <a:lnTo>
                    <a:pt x="9494778" y="4578688"/>
                  </a:lnTo>
                  <a:cubicBezTo>
                    <a:pt x="9834630" y="4456514"/>
                    <a:pt x="10093964" y="4525348"/>
                    <a:pt x="10351901" y="4593801"/>
                  </a:cubicBezTo>
                  <a:cubicBezTo>
                    <a:pt x="10627618" y="4666953"/>
                    <a:pt x="10901684" y="4739724"/>
                    <a:pt x="11271508" y="4578688"/>
                  </a:cubicBezTo>
                  <a:lnTo>
                    <a:pt x="11271635" y="4578688"/>
                  </a:lnTo>
                  <a:cubicBezTo>
                    <a:pt x="11331960" y="4556336"/>
                    <a:pt x="11391269" y="4543382"/>
                    <a:pt x="11452483" y="4537286"/>
                  </a:cubicBezTo>
                  <a:cubicBezTo>
                    <a:pt x="11578340" y="4524586"/>
                    <a:pt x="11712071" y="4540334"/>
                    <a:pt x="11877552" y="4559892"/>
                  </a:cubicBezTo>
                  <a:cubicBezTo>
                    <a:pt x="12147681" y="4591642"/>
                    <a:pt x="12503027" y="4633425"/>
                    <a:pt x="13048746" y="4578688"/>
                  </a:cubicBezTo>
                  <a:lnTo>
                    <a:pt x="13048873" y="4580212"/>
                  </a:lnTo>
                  <a:lnTo>
                    <a:pt x="13047349" y="4579831"/>
                  </a:lnTo>
                  <a:cubicBezTo>
                    <a:pt x="13066653" y="4505790"/>
                    <a:pt x="13105134" y="4409778"/>
                    <a:pt x="13148823" y="4300812"/>
                  </a:cubicBezTo>
                  <a:cubicBezTo>
                    <a:pt x="13321924" y="3868885"/>
                    <a:pt x="13575924" y="3234774"/>
                    <a:pt x="13048111" y="2953215"/>
                  </a:cubicBezTo>
                  <a:lnTo>
                    <a:pt x="13047857" y="2953088"/>
                  </a:lnTo>
                  <a:cubicBezTo>
                    <a:pt x="12755249" y="2724742"/>
                    <a:pt x="12865739" y="1887304"/>
                    <a:pt x="13047349" y="1502113"/>
                  </a:cubicBezTo>
                  <a:lnTo>
                    <a:pt x="13048746" y="1502748"/>
                  </a:lnTo>
                  <a:lnTo>
                    <a:pt x="13047222" y="1503129"/>
                  </a:lnTo>
                  <a:cubicBezTo>
                    <a:pt x="13005312" y="1324059"/>
                    <a:pt x="13031982" y="1184105"/>
                    <a:pt x="13062589" y="1023577"/>
                  </a:cubicBezTo>
                  <a:cubicBezTo>
                    <a:pt x="13104246" y="805010"/>
                    <a:pt x="13153395" y="547454"/>
                    <a:pt x="13047222" y="98890"/>
                  </a:cubicBezTo>
                  <a:lnTo>
                    <a:pt x="13048746" y="98509"/>
                  </a:lnTo>
                  <a:lnTo>
                    <a:pt x="13049127" y="100033"/>
                  </a:lnTo>
                  <a:cubicBezTo>
                    <a:pt x="12917301" y="132037"/>
                    <a:pt x="12796144" y="151341"/>
                    <a:pt x="12681081" y="161628"/>
                  </a:cubicBezTo>
                  <a:cubicBezTo>
                    <a:pt x="12408666" y="186012"/>
                    <a:pt x="12170287" y="159596"/>
                    <a:pt x="11903587" y="130132"/>
                  </a:cubicBezTo>
                  <a:cubicBezTo>
                    <a:pt x="11564370" y="92667"/>
                    <a:pt x="11179814" y="50122"/>
                    <a:pt x="10621649" y="100033"/>
                  </a:cubicBezTo>
                  <a:lnTo>
                    <a:pt x="10621395" y="100033"/>
                  </a:lnTo>
                  <a:cubicBezTo>
                    <a:pt x="9787006" y="14054"/>
                    <a:pt x="9164451" y="75395"/>
                    <a:pt x="8778498" y="113495"/>
                  </a:cubicBezTo>
                  <a:cubicBezTo>
                    <a:pt x="8508750" y="140038"/>
                    <a:pt x="8352794" y="155786"/>
                    <a:pt x="8323331" y="99271"/>
                  </a:cubicBezTo>
                  <a:lnTo>
                    <a:pt x="8324727" y="98509"/>
                  </a:lnTo>
                  <a:lnTo>
                    <a:pt x="8325235" y="100033"/>
                  </a:lnTo>
                  <a:cubicBezTo>
                    <a:pt x="8023230" y="188806"/>
                    <a:pt x="7594223" y="122385"/>
                    <a:pt x="7218811" y="64346"/>
                  </a:cubicBezTo>
                  <a:cubicBezTo>
                    <a:pt x="6820793" y="2751"/>
                    <a:pt x="6485132" y="-48811"/>
                    <a:pt x="6419600" y="99144"/>
                  </a:cubicBezTo>
                  <a:lnTo>
                    <a:pt x="6419092" y="99779"/>
                  </a:lnTo>
                  <a:cubicBezTo>
                    <a:pt x="6179062" y="288120"/>
                    <a:pt x="5645281" y="252814"/>
                    <a:pt x="5036824" y="180932"/>
                  </a:cubicBezTo>
                  <a:cubicBezTo>
                    <a:pt x="4931795" y="168486"/>
                    <a:pt x="4824353" y="155024"/>
                    <a:pt x="4715895" y="141308"/>
                  </a:cubicBezTo>
                  <a:cubicBezTo>
                    <a:pt x="4605151" y="127338"/>
                    <a:pt x="4493137" y="113241"/>
                    <a:pt x="4381123" y="100033"/>
                  </a:cubicBezTo>
                  <a:lnTo>
                    <a:pt x="4380996" y="100033"/>
                  </a:lnTo>
                  <a:cubicBezTo>
                    <a:pt x="3954530" y="20912"/>
                    <a:pt x="3522349" y="79205"/>
                    <a:pt x="3133221" y="131656"/>
                  </a:cubicBezTo>
                  <a:cubicBezTo>
                    <a:pt x="2712597" y="188425"/>
                    <a:pt x="2341884" y="238590"/>
                    <a:pt x="2083820" y="99779"/>
                  </a:cubicBezTo>
                  <a:lnTo>
                    <a:pt x="2084582" y="98382"/>
                  </a:lnTo>
                  <a:lnTo>
                    <a:pt x="2084709" y="99906"/>
                  </a:lnTo>
                  <a:cubicBezTo>
                    <a:pt x="1528576" y="143467"/>
                    <a:pt x="1245620" y="110066"/>
                    <a:pt x="998605" y="80856"/>
                  </a:cubicBezTo>
                  <a:cubicBezTo>
                    <a:pt x="735969" y="49995"/>
                    <a:pt x="514227" y="23706"/>
                    <a:pt x="48137" y="100033"/>
                  </a:cubicBezTo>
                  <a:close/>
                </a:path>
              </a:pathLst>
            </a:custGeom>
            <a:solidFill>
              <a:srgbClr val="000000"/>
            </a:solidFill>
          </p:spPr>
          <p:txBody>
            <a:bodyPr/>
            <a:lstStyle/>
            <a:p>
              <a:endParaRPr lang="fr-CA"/>
            </a:p>
          </p:txBody>
        </p:sp>
        <p:sp>
          <p:nvSpPr>
            <p:cNvPr id="44" name="TextBox 44"/>
            <p:cNvSpPr txBox="1"/>
            <p:nvPr/>
          </p:nvSpPr>
          <p:spPr>
            <a:xfrm>
              <a:off x="0" y="-66675"/>
              <a:ext cx="13000442" cy="4548401"/>
            </a:xfrm>
            <a:prstGeom prst="rect">
              <a:avLst/>
            </a:prstGeom>
          </p:spPr>
          <p:txBody>
            <a:bodyPr lIns="50800" tIns="50800" rIns="50800" bIns="50800" rtlCol="0" anchor="t"/>
            <a:lstStyle/>
            <a:p>
              <a:pPr algn="ctr">
                <a:lnSpc>
                  <a:spcPts val="3600"/>
                </a:lnSpc>
              </a:pPr>
              <a:r>
                <a:rPr lang="en-US" sz="3000" b="1">
                  <a:solidFill>
                    <a:srgbClr val="A2C617"/>
                  </a:solidFill>
                  <a:latin typeface="Arial MT Pro Bold"/>
                  <a:ea typeface="Arial MT Pro Bold"/>
                  <a:cs typeface="Arial MT Pro Bold"/>
                  <a:sym typeface="Arial MT Pro Bold"/>
                </a:rPr>
                <a:t>1 point pour chaque membre avec un champ d'intérêt correspondant. </a:t>
              </a:r>
            </a:p>
            <a:p>
              <a:pPr algn="ctr">
                <a:lnSpc>
                  <a:spcPts val="3600"/>
                </a:lnSpc>
              </a:pPr>
              <a:r>
                <a:rPr lang="en-US" sz="3000" b="1">
                  <a:solidFill>
                    <a:srgbClr val="A2C617"/>
                  </a:solidFill>
                  <a:latin typeface="Arial MT Pro Bold"/>
                  <a:ea typeface="Arial MT Pro Bold"/>
                  <a:cs typeface="Arial MT Pro Bold"/>
                  <a:sym typeface="Arial MT Pro Bold"/>
                </a:rPr>
                <a:t>Pour avoir tous les points, votre communauté doit compter :</a:t>
              </a:r>
            </a:p>
            <a:p>
              <a:pPr marL="542925" lvl="1" indent="-271462" algn="l">
                <a:lnSpc>
                  <a:spcPts val="3600"/>
                </a:lnSpc>
                <a:buFont typeface="Arial"/>
                <a:buChar char="•"/>
              </a:pPr>
              <a:r>
                <a:rPr lang="en-US" sz="3000" b="1">
                  <a:solidFill>
                    <a:srgbClr val="A2C617"/>
                  </a:solidFill>
                  <a:latin typeface="Arial MT Pro Bold"/>
                  <a:ea typeface="Arial MT Pro Bold"/>
                  <a:cs typeface="Arial MT Pro Bold"/>
                  <a:sym typeface="Arial MT Pro Bold"/>
                </a:rPr>
                <a:t>3 membres Réfléchir</a:t>
              </a:r>
            </a:p>
            <a:p>
              <a:pPr marL="542925" lvl="1" indent="-271462" algn="l">
                <a:lnSpc>
                  <a:spcPts val="3600"/>
                </a:lnSpc>
                <a:buFont typeface="Arial"/>
                <a:buChar char="•"/>
              </a:pPr>
              <a:r>
                <a:rPr lang="en-US" sz="3000" b="1">
                  <a:solidFill>
                    <a:srgbClr val="A2C617"/>
                  </a:solidFill>
                  <a:latin typeface="Arial MT Pro Bold"/>
                  <a:ea typeface="Arial MT Pro Bold"/>
                  <a:cs typeface="Arial MT Pro Bold"/>
                  <a:sym typeface="Arial MT Pro Bold"/>
                </a:rPr>
                <a:t>1 membre Construire</a:t>
              </a:r>
            </a:p>
            <a:p>
              <a:pPr marL="542925" lvl="1" indent="-271462" algn="l">
                <a:lnSpc>
                  <a:spcPts val="3600"/>
                </a:lnSpc>
                <a:buFont typeface="Arial"/>
                <a:buChar char="•"/>
              </a:pPr>
              <a:r>
                <a:rPr lang="en-US" sz="3000" b="1">
                  <a:solidFill>
                    <a:srgbClr val="A2C617"/>
                  </a:solidFill>
                  <a:latin typeface="Arial MT Pro Bold"/>
                  <a:ea typeface="Arial MT Pro Bold"/>
                  <a:cs typeface="Arial MT Pro Bold"/>
                  <a:sym typeface="Arial MT Pro Bold"/>
                </a:rPr>
                <a:t>1 membre Organiser</a:t>
              </a:r>
            </a:p>
          </p:txBody>
        </p:sp>
      </p:grpSp>
      <p:sp>
        <p:nvSpPr>
          <p:cNvPr id="45" name="Freeform 45"/>
          <p:cNvSpPr/>
          <p:nvPr/>
        </p:nvSpPr>
        <p:spPr>
          <a:xfrm>
            <a:off x="11000802" y="4002468"/>
            <a:ext cx="3429008" cy="3066270"/>
          </a:xfrm>
          <a:custGeom>
            <a:avLst/>
            <a:gdLst/>
            <a:ahLst/>
            <a:cxnLst/>
            <a:rect l="l" t="t" r="r" b="b"/>
            <a:pathLst>
              <a:path w="3429008" h="3066270">
                <a:moveTo>
                  <a:pt x="0" y="0"/>
                </a:moveTo>
                <a:lnTo>
                  <a:pt x="3429008" y="0"/>
                </a:lnTo>
                <a:lnTo>
                  <a:pt x="3429008" y="3066270"/>
                </a:lnTo>
                <a:lnTo>
                  <a:pt x="0" y="3066270"/>
                </a:lnTo>
                <a:lnTo>
                  <a:pt x="0" y="0"/>
                </a:lnTo>
                <a:close/>
              </a:path>
            </a:pathLst>
          </a:custGeom>
          <a:blipFill>
            <a:blip r:embed="rId12"/>
            <a:stretch>
              <a:fillRect/>
            </a:stretch>
          </a:blipFill>
        </p:spPr>
        <p:txBody>
          <a:bodyPr/>
          <a:lstStyle/>
          <a:p>
            <a:endParaRPr lang="fr-CA"/>
          </a:p>
        </p:txBody>
      </p:sp>
      <p:sp>
        <p:nvSpPr>
          <p:cNvPr id="46" name="Freeform 46"/>
          <p:cNvSpPr/>
          <p:nvPr/>
        </p:nvSpPr>
        <p:spPr>
          <a:xfrm>
            <a:off x="14549374" y="5155682"/>
            <a:ext cx="3256964" cy="2853874"/>
          </a:xfrm>
          <a:custGeom>
            <a:avLst/>
            <a:gdLst/>
            <a:ahLst/>
            <a:cxnLst/>
            <a:rect l="l" t="t" r="r" b="b"/>
            <a:pathLst>
              <a:path w="3256964" h="2853874">
                <a:moveTo>
                  <a:pt x="0" y="0"/>
                </a:moveTo>
                <a:lnTo>
                  <a:pt x="3256964" y="0"/>
                </a:lnTo>
                <a:lnTo>
                  <a:pt x="3256964" y="2853874"/>
                </a:lnTo>
                <a:lnTo>
                  <a:pt x="0" y="2853874"/>
                </a:lnTo>
                <a:lnTo>
                  <a:pt x="0" y="0"/>
                </a:lnTo>
                <a:close/>
              </a:path>
            </a:pathLst>
          </a:custGeom>
          <a:blipFill>
            <a:blip r:embed="rId13"/>
            <a:stretch>
              <a:fillRect/>
            </a:stretch>
          </a:blipFill>
        </p:spPr>
        <p:txBody>
          <a:bodyPr/>
          <a:lstStyle/>
          <a:p>
            <a:endParaRPr lang="fr-CA"/>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61902">
            <a:off x="2874536" y="6128198"/>
            <a:ext cx="3568636" cy="1294956"/>
          </a:xfrm>
          <a:custGeom>
            <a:avLst/>
            <a:gdLst/>
            <a:ahLst/>
            <a:cxnLst/>
            <a:rect l="l" t="t" r="r" b="b"/>
            <a:pathLst>
              <a:path w="3568636" h="1294956">
                <a:moveTo>
                  <a:pt x="0" y="0"/>
                </a:moveTo>
                <a:lnTo>
                  <a:pt x="3568636" y="0"/>
                </a:lnTo>
                <a:lnTo>
                  <a:pt x="3568636" y="1294955"/>
                </a:lnTo>
                <a:lnTo>
                  <a:pt x="0" y="1294955"/>
                </a:lnTo>
                <a:lnTo>
                  <a:pt x="0" y="0"/>
                </a:lnTo>
                <a:close/>
              </a:path>
            </a:pathLst>
          </a:custGeom>
          <a:blipFill>
            <a:blip r:embed="rId3"/>
            <a:stretch>
              <a:fillRect t="-89544" b="-86036"/>
            </a:stretch>
          </a:blipFill>
        </p:spPr>
        <p:txBody>
          <a:bodyPr/>
          <a:lstStyle/>
          <a:p>
            <a:endParaRPr lang="fr-CA"/>
          </a:p>
        </p:txBody>
      </p:sp>
      <p:sp>
        <p:nvSpPr>
          <p:cNvPr id="3" name="TextBox 3"/>
          <p:cNvSpPr txBox="1"/>
          <p:nvPr/>
        </p:nvSpPr>
        <p:spPr>
          <a:xfrm>
            <a:off x="1028700" y="323850"/>
            <a:ext cx="16276320"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Points Bonus!</a:t>
            </a:r>
          </a:p>
        </p:txBody>
      </p:sp>
      <p:grpSp>
        <p:nvGrpSpPr>
          <p:cNvPr id="4" name="Group 4"/>
          <p:cNvGrpSpPr/>
          <p:nvPr/>
        </p:nvGrpSpPr>
        <p:grpSpPr>
          <a:xfrm>
            <a:off x="1028700" y="2763987"/>
            <a:ext cx="6631302" cy="2335763"/>
            <a:chOff x="0" y="0"/>
            <a:chExt cx="5766996" cy="2031326"/>
          </a:xfrm>
        </p:grpSpPr>
        <p:sp>
          <p:nvSpPr>
            <p:cNvPr id="5" name="Freeform 5"/>
            <p:cNvSpPr/>
            <p:nvPr/>
          </p:nvSpPr>
          <p:spPr>
            <a:xfrm>
              <a:off x="-58753" y="-153334"/>
              <a:ext cx="5992017" cy="2201466"/>
            </a:xfrm>
            <a:custGeom>
              <a:avLst/>
              <a:gdLst/>
              <a:ahLst/>
              <a:cxnLst/>
              <a:rect l="l" t="t" r="r" b="b"/>
              <a:pathLst>
                <a:path w="5992017" h="2201466">
                  <a:moveTo>
                    <a:pt x="58753" y="153334"/>
                  </a:moveTo>
                  <a:cubicBezTo>
                    <a:pt x="1712978" y="-294341"/>
                    <a:pt x="4376344" y="406191"/>
                    <a:pt x="5825746" y="153334"/>
                  </a:cubicBezTo>
                  <a:cubicBezTo>
                    <a:pt x="6043551" y="772459"/>
                    <a:pt x="6051298" y="1687367"/>
                    <a:pt x="5825746" y="2184699"/>
                  </a:cubicBezTo>
                  <a:cubicBezTo>
                    <a:pt x="4194644" y="2072939"/>
                    <a:pt x="1072756" y="2255311"/>
                    <a:pt x="58753" y="2184699"/>
                  </a:cubicBezTo>
                  <a:cubicBezTo>
                    <a:pt x="340304" y="1655744"/>
                    <a:pt x="-164386" y="1133774"/>
                    <a:pt x="58753" y="153334"/>
                  </a:cubicBezTo>
                  <a:close/>
                </a:path>
              </a:pathLst>
            </a:custGeom>
            <a:solidFill>
              <a:srgbClr val="000000">
                <a:alpha val="0"/>
              </a:srgbClr>
            </a:solidFill>
          </p:spPr>
          <p:txBody>
            <a:bodyPr/>
            <a:lstStyle/>
            <a:p>
              <a:endParaRPr lang="fr-CA"/>
            </a:p>
          </p:txBody>
        </p:sp>
        <p:sp>
          <p:nvSpPr>
            <p:cNvPr id="6" name="Freeform 6"/>
            <p:cNvSpPr/>
            <p:nvPr/>
          </p:nvSpPr>
          <p:spPr>
            <a:xfrm>
              <a:off x="-16637" y="-79003"/>
              <a:ext cx="5788570" cy="2110368"/>
            </a:xfrm>
            <a:custGeom>
              <a:avLst/>
              <a:gdLst/>
              <a:ahLst/>
              <a:cxnLst/>
              <a:rect l="l" t="t" r="r" b="b"/>
              <a:pathLst>
                <a:path w="5788570" h="2110368">
                  <a:moveTo>
                    <a:pt x="16637" y="79003"/>
                  </a:moveTo>
                  <a:cubicBezTo>
                    <a:pt x="2335652" y="57540"/>
                    <a:pt x="3200012" y="-87494"/>
                    <a:pt x="5783630" y="79003"/>
                  </a:cubicBezTo>
                  <a:cubicBezTo>
                    <a:pt x="5455045" y="305952"/>
                    <a:pt x="5835446" y="1794138"/>
                    <a:pt x="5783630" y="2110368"/>
                  </a:cubicBezTo>
                  <a:cubicBezTo>
                    <a:pt x="5040536" y="1028455"/>
                    <a:pt x="1293666" y="1716287"/>
                    <a:pt x="16637" y="2110368"/>
                  </a:cubicBezTo>
                  <a:cubicBezTo>
                    <a:pt x="-42291" y="1291218"/>
                    <a:pt x="79175" y="902852"/>
                    <a:pt x="16637" y="79003"/>
                  </a:cubicBezTo>
                  <a:close/>
                </a:path>
              </a:pathLst>
            </a:custGeom>
            <a:solidFill>
              <a:srgbClr val="FFFFFF"/>
            </a:solidFill>
          </p:spPr>
          <p:txBody>
            <a:bodyPr/>
            <a:lstStyle/>
            <a:p>
              <a:endParaRPr lang="fr-CA"/>
            </a:p>
          </p:txBody>
        </p:sp>
        <p:sp>
          <p:nvSpPr>
            <p:cNvPr id="7" name="Freeform 7"/>
            <p:cNvSpPr/>
            <p:nvPr/>
          </p:nvSpPr>
          <p:spPr>
            <a:xfrm>
              <a:off x="-264777" y="-31577"/>
              <a:ext cx="6031770" cy="2062942"/>
            </a:xfrm>
            <a:custGeom>
              <a:avLst/>
              <a:gdLst/>
              <a:ahLst/>
              <a:cxnLst/>
              <a:rect l="l" t="t" r="r" b="b"/>
              <a:pathLst>
                <a:path w="6031770" h="2062942">
                  <a:moveTo>
                    <a:pt x="264777" y="31577"/>
                  </a:moveTo>
                  <a:cubicBezTo>
                    <a:pt x="1310705" y="-137333"/>
                    <a:pt x="5156637" y="446359"/>
                    <a:pt x="6031770" y="31577"/>
                  </a:cubicBezTo>
                  <a:cubicBezTo>
                    <a:pt x="6009829" y="710392"/>
                    <a:pt x="6002866" y="1734901"/>
                    <a:pt x="6031770" y="2062942"/>
                  </a:cubicBezTo>
                  <a:cubicBezTo>
                    <a:pt x="4022421" y="1617934"/>
                    <a:pt x="915378" y="1386667"/>
                    <a:pt x="264777" y="2062942"/>
                  </a:cubicBezTo>
                  <a:cubicBezTo>
                    <a:pt x="-3701" y="1777954"/>
                    <a:pt x="-163848" y="645622"/>
                    <a:pt x="264777" y="31577"/>
                  </a:cubicBezTo>
                  <a:close/>
                </a:path>
              </a:pathLst>
            </a:custGeom>
            <a:solidFill>
              <a:srgbClr val="000000">
                <a:alpha val="0"/>
              </a:srgbClr>
            </a:solidFill>
          </p:spPr>
          <p:txBody>
            <a:bodyPr/>
            <a:lstStyle/>
            <a:p>
              <a:endParaRPr lang="fr-CA"/>
            </a:p>
          </p:txBody>
        </p:sp>
        <p:sp>
          <p:nvSpPr>
            <p:cNvPr id="8" name="Freeform 8"/>
            <p:cNvSpPr/>
            <p:nvPr/>
          </p:nvSpPr>
          <p:spPr>
            <a:xfrm>
              <a:off x="-80925" y="-89411"/>
              <a:ext cx="5902516" cy="2120776"/>
            </a:xfrm>
            <a:custGeom>
              <a:avLst/>
              <a:gdLst/>
              <a:ahLst/>
              <a:cxnLst/>
              <a:rect l="l" t="t" r="r" b="b"/>
              <a:pathLst>
                <a:path w="5902516" h="2120776">
                  <a:moveTo>
                    <a:pt x="80925" y="89411"/>
                  </a:moveTo>
                  <a:cubicBezTo>
                    <a:pt x="1260994" y="-177924"/>
                    <a:pt x="4659834" y="255654"/>
                    <a:pt x="5847918" y="89411"/>
                  </a:cubicBezTo>
                  <a:cubicBezTo>
                    <a:pt x="5898210" y="837314"/>
                    <a:pt x="5940247" y="1748920"/>
                    <a:pt x="5847918" y="2120776"/>
                  </a:cubicBezTo>
                  <a:cubicBezTo>
                    <a:pt x="4044575" y="2040258"/>
                    <a:pt x="961970" y="1883540"/>
                    <a:pt x="80925" y="2120776"/>
                  </a:cubicBezTo>
                  <a:cubicBezTo>
                    <a:pt x="99713" y="1672085"/>
                    <a:pt x="-110210" y="866270"/>
                    <a:pt x="80925" y="89411"/>
                  </a:cubicBezTo>
                  <a:close/>
                </a:path>
              </a:pathLst>
            </a:custGeom>
            <a:solidFill>
              <a:srgbClr val="000000">
                <a:alpha val="0"/>
              </a:srgbClr>
            </a:solidFill>
          </p:spPr>
          <p:txBody>
            <a:bodyPr/>
            <a:lstStyle/>
            <a:p>
              <a:endParaRPr lang="fr-CA"/>
            </a:p>
          </p:txBody>
        </p:sp>
        <p:sp>
          <p:nvSpPr>
            <p:cNvPr id="9" name="Freeform 9"/>
            <p:cNvSpPr/>
            <p:nvPr/>
          </p:nvSpPr>
          <p:spPr>
            <a:xfrm>
              <a:off x="-74001" y="-106652"/>
              <a:ext cx="5925885" cy="2138017"/>
            </a:xfrm>
            <a:custGeom>
              <a:avLst/>
              <a:gdLst/>
              <a:ahLst/>
              <a:cxnLst/>
              <a:rect l="l" t="t" r="r" b="b"/>
              <a:pathLst>
                <a:path w="5925885" h="2138017">
                  <a:moveTo>
                    <a:pt x="74001" y="106652"/>
                  </a:moveTo>
                  <a:cubicBezTo>
                    <a:pt x="1269310" y="-233708"/>
                    <a:pt x="4502610" y="373352"/>
                    <a:pt x="5840994" y="106652"/>
                  </a:cubicBezTo>
                  <a:cubicBezTo>
                    <a:pt x="5829301" y="724253"/>
                    <a:pt x="6037717" y="1697581"/>
                    <a:pt x="5840994" y="2138017"/>
                  </a:cubicBezTo>
                  <a:cubicBezTo>
                    <a:pt x="4074175" y="1829407"/>
                    <a:pt x="1103375" y="1979521"/>
                    <a:pt x="74001" y="2138017"/>
                  </a:cubicBezTo>
                  <a:cubicBezTo>
                    <a:pt x="216944" y="1537180"/>
                    <a:pt x="-149011" y="846173"/>
                    <a:pt x="74001" y="106652"/>
                  </a:cubicBezTo>
                  <a:close/>
                </a:path>
              </a:pathLst>
            </a:custGeom>
            <a:solidFill>
              <a:srgbClr val="000000">
                <a:alpha val="0"/>
              </a:srgbClr>
            </a:solidFill>
          </p:spPr>
          <p:txBody>
            <a:bodyPr/>
            <a:lstStyle/>
            <a:p>
              <a:endParaRPr lang="fr-CA"/>
            </a:p>
          </p:txBody>
        </p:sp>
        <p:sp>
          <p:nvSpPr>
            <p:cNvPr id="10" name="Freeform 10"/>
            <p:cNvSpPr/>
            <p:nvPr/>
          </p:nvSpPr>
          <p:spPr>
            <a:xfrm>
              <a:off x="-71900" y="-135440"/>
              <a:ext cx="5946883" cy="2166805"/>
            </a:xfrm>
            <a:custGeom>
              <a:avLst/>
              <a:gdLst/>
              <a:ahLst/>
              <a:cxnLst/>
              <a:rect l="l" t="t" r="r" b="b"/>
              <a:pathLst>
                <a:path w="5946883" h="2166805">
                  <a:moveTo>
                    <a:pt x="71900" y="135440"/>
                  </a:moveTo>
                  <a:cubicBezTo>
                    <a:pt x="1644931" y="-298773"/>
                    <a:pt x="4496173" y="480753"/>
                    <a:pt x="5838893" y="135440"/>
                  </a:cubicBezTo>
                  <a:cubicBezTo>
                    <a:pt x="5968306" y="772853"/>
                    <a:pt x="5996754" y="1806506"/>
                    <a:pt x="5838893" y="2166805"/>
                  </a:cubicBezTo>
                  <a:cubicBezTo>
                    <a:pt x="4245366" y="2089462"/>
                    <a:pt x="1018110" y="2081080"/>
                    <a:pt x="71900" y="2166805"/>
                  </a:cubicBezTo>
                  <a:cubicBezTo>
                    <a:pt x="282242" y="1682808"/>
                    <a:pt x="-166479" y="1088702"/>
                    <a:pt x="71900" y="135440"/>
                  </a:cubicBezTo>
                  <a:close/>
                </a:path>
              </a:pathLst>
            </a:custGeom>
            <a:solidFill>
              <a:srgbClr val="000000">
                <a:alpha val="0"/>
              </a:srgbClr>
            </a:solidFill>
          </p:spPr>
          <p:txBody>
            <a:bodyPr/>
            <a:lstStyle/>
            <a:p>
              <a:endParaRPr lang="fr-CA"/>
            </a:p>
          </p:txBody>
        </p:sp>
        <p:sp>
          <p:nvSpPr>
            <p:cNvPr id="11" name="Freeform 11"/>
            <p:cNvSpPr/>
            <p:nvPr/>
          </p:nvSpPr>
          <p:spPr>
            <a:xfrm>
              <a:off x="-61145" y="-154936"/>
              <a:ext cx="5996028" cy="2204557"/>
            </a:xfrm>
            <a:custGeom>
              <a:avLst/>
              <a:gdLst/>
              <a:ahLst/>
              <a:cxnLst/>
              <a:rect l="l" t="t" r="r" b="b"/>
              <a:pathLst>
                <a:path w="5996028" h="2204557">
                  <a:moveTo>
                    <a:pt x="60764" y="153412"/>
                  </a:moveTo>
                  <a:cubicBezTo>
                    <a:pt x="980159" y="-95381"/>
                    <a:pt x="2211072" y="10283"/>
                    <a:pt x="3371697" y="109978"/>
                  </a:cubicBezTo>
                  <a:cubicBezTo>
                    <a:pt x="4300302" y="189861"/>
                    <a:pt x="5183974" y="265680"/>
                    <a:pt x="5827875" y="153412"/>
                  </a:cubicBezTo>
                  <a:cubicBezTo>
                    <a:pt x="5828646" y="153285"/>
                    <a:pt x="5829408" y="153666"/>
                    <a:pt x="5829662" y="154428"/>
                  </a:cubicBezTo>
                  <a:cubicBezTo>
                    <a:pt x="6047594" y="773934"/>
                    <a:pt x="6055341" y="1689223"/>
                    <a:pt x="5829662" y="2186936"/>
                  </a:cubicBezTo>
                  <a:cubicBezTo>
                    <a:pt x="5829408" y="2187571"/>
                    <a:pt x="5828773" y="2187952"/>
                    <a:pt x="5828138" y="2187825"/>
                  </a:cubicBezTo>
                  <a:cubicBezTo>
                    <a:pt x="4918714" y="2125468"/>
                    <a:pt x="3545646" y="2154678"/>
                    <a:pt x="2332995" y="2180332"/>
                  </a:cubicBezTo>
                  <a:cubicBezTo>
                    <a:pt x="1374041" y="2200652"/>
                    <a:pt x="515331" y="2218940"/>
                    <a:pt x="65481" y="2188079"/>
                  </a:cubicBezTo>
                  <a:cubicBezTo>
                    <a:pt x="64035" y="2187952"/>
                    <a:pt x="62590" y="2187825"/>
                    <a:pt x="61145" y="2187825"/>
                  </a:cubicBezTo>
                  <a:cubicBezTo>
                    <a:pt x="60637" y="2187825"/>
                    <a:pt x="60129" y="2187444"/>
                    <a:pt x="59875" y="2187063"/>
                  </a:cubicBezTo>
                  <a:cubicBezTo>
                    <a:pt x="59621" y="2186682"/>
                    <a:pt x="59621" y="2186047"/>
                    <a:pt x="59875" y="2185539"/>
                  </a:cubicBezTo>
                  <a:cubicBezTo>
                    <a:pt x="196862" y="1928237"/>
                    <a:pt x="145492" y="1672459"/>
                    <a:pt x="83348" y="1363722"/>
                  </a:cubicBezTo>
                  <a:cubicBezTo>
                    <a:pt x="19489" y="1039491"/>
                    <a:pt x="-54806" y="657221"/>
                    <a:pt x="59621" y="154555"/>
                  </a:cubicBezTo>
                  <a:cubicBezTo>
                    <a:pt x="59748" y="154047"/>
                    <a:pt x="60129" y="153539"/>
                    <a:pt x="60764" y="153412"/>
                  </a:cubicBezTo>
                  <a:moveTo>
                    <a:pt x="61539" y="156460"/>
                  </a:moveTo>
                  <a:lnTo>
                    <a:pt x="61145" y="154936"/>
                  </a:lnTo>
                  <a:lnTo>
                    <a:pt x="62722" y="155317"/>
                  </a:lnTo>
                  <a:cubicBezTo>
                    <a:pt x="-51631" y="657221"/>
                    <a:pt x="22537" y="1038856"/>
                    <a:pt x="86502" y="1363087"/>
                  </a:cubicBezTo>
                  <a:cubicBezTo>
                    <a:pt x="148514" y="1671570"/>
                    <a:pt x="200278" y="1928491"/>
                    <a:pt x="62590" y="2186936"/>
                  </a:cubicBezTo>
                  <a:lnTo>
                    <a:pt x="61145" y="2186301"/>
                  </a:lnTo>
                  <a:lnTo>
                    <a:pt x="61276" y="2184777"/>
                  </a:lnTo>
                  <a:cubicBezTo>
                    <a:pt x="62722" y="2184904"/>
                    <a:pt x="64167" y="2185031"/>
                    <a:pt x="65612" y="2185031"/>
                  </a:cubicBezTo>
                  <a:cubicBezTo>
                    <a:pt x="515331" y="2215892"/>
                    <a:pt x="1373778" y="2197604"/>
                    <a:pt x="2332732" y="2177284"/>
                  </a:cubicBezTo>
                  <a:cubicBezTo>
                    <a:pt x="3545383" y="2151503"/>
                    <a:pt x="4918583" y="2122420"/>
                    <a:pt x="5828138" y="2184777"/>
                  </a:cubicBezTo>
                  <a:lnTo>
                    <a:pt x="5828006" y="2186301"/>
                  </a:lnTo>
                  <a:lnTo>
                    <a:pt x="5826561" y="2185666"/>
                  </a:lnTo>
                  <a:cubicBezTo>
                    <a:pt x="6051912" y="1688842"/>
                    <a:pt x="6044291" y="774442"/>
                    <a:pt x="5826561" y="155571"/>
                  </a:cubicBezTo>
                  <a:lnTo>
                    <a:pt x="5828138" y="155063"/>
                  </a:lnTo>
                  <a:lnTo>
                    <a:pt x="5828392" y="156587"/>
                  </a:lnTo>
                  <a:cubicBezTo>
                    <a:pt x="5183974" y="268982"/>
                    <a:pt x="4299908" y="192909"/>
                    <a:pt x="3371434" y="113153"/>
                  </a:cubicBezTo>
                  <a:cubicBezTo>
                    <a:pt x="2210547" y="13458"/>
                    <a:pt x="980290" y="-92206"/>
                    <a:pt x="61539" y="156460"/>
                  </a:cubicBezTo>
                  <a:close/>
                </a:path>
              </a:pathLst>
            </a:custGeom>
            <a:solidFill>
              <a:srgbClr val="000000"/>
            </a:solidFill>
          </p:spPr>
          <p:txBody>
            <a:bodyPr/>
            <a:lstStyle/>
            <a:p>
              <a:endParaRPr lang="fr-CA"/>
            </a:p>
          </p:txBody>
        </p:sp>
        <p:sp>
          <p:nvSpPr>
            <p:cNvPr id="12" name="Freeform 12"/>
            <p:cNvSpPr/>
            <p:nvPr/>
          </p:nvSpPr>
          <p:spPr>
            <a:xfrm>
              <a:off x="-18374" y="-80576"/>
              <a:ext cx="5792043" cy="2113541"/>
            </a:xfrm>
            <a:custGeom>
              <a:avLst/>
              <a:gdLst/>
              <a:ahLst/>
              <a:cxnLst/>
              <a:rect l="l" t="t" r="r" b="b"/>
              <a:pathLst>
                <a:path w="5792043" h="2113541">
                  <a:moveTo>
                    <a:pt x="18374" y="79052"/>
                  </a:moveTo>
                  <a:cubicBezTo>
                    <a:pt x="755030" y="72194"/>
                    <a:pt x="1344933" y="52890"/>
                    <a:pt x="1889773" y="35110"/>
                  </a:cubicBezTo>
                  <a:cubicBezTo>
                    <a:pt x="2357228" y="19870"/>
                    <a:pt x="2791707" y="5646"/>
                    <a:pt x="3257192" y="1328"/>
                  </a:cubicBezTo>
                  <a:cubicBezTo>
                    <a:pt x="3956930" y="-5149"/>
                    <a:pt x="4726957" y="10726"/>
                    <a:pt x="5785621" y="78925"/>
                  </a:cubicBezTo>
                  <a:cubicBezTo>
                    <a:pt x="5786256" y="78925"/>
                    <a:pt x="5786891" y="79433"/>
                    <a:pt x="5787018" y="80068"/>
                  </a:cubicBezTo>
                  <a:cubicBezTo>
                    <a:pt x="5787145" y="80703"/>
                    <a:pt x="5787018" y="81465"/>
                    <a:pt x="5786383" y="81846"/>
                  </a:cubicBezTo>
                  <a:cubicBezTo>
                    <a:pt x="5570689" y="230817"/>
                    <a:pt x="5662788" y="927666"/>
                    <a:pt x="5735573" y="1477322"/>
                  </a:cubicBezTo>
                  <a:cubicBezTo>
                    <a:pt x="5773017" y="1760405"/>
                    <a:pt x="5804671" y="2004245"/>
                    <a:pt x="5787018" y="2112195"/>
                  </a:cubicBezTo>
                  <a:cubicBezTo>
                    <a:pt x="5786891" y="2112830"/>
                    <a:pt x="5786383" y="2113338"/>
                    <a:pt x="5785748" y="2113465"/>
                  </a:cubicBezTo>
                  <a:cubicBezTo>
                    <a:pt x="5785104" y="2113592"/>
                    <a:pt x="5784447" y="2113338"/>
                    <a:pt x="5784053" y="2112830"/>
                  </a:cubicBezTo>
                  <a:cubicBezTo>
                    <a:pt x="5041747" y="1032187"/>
                    <a:pt x="1296585" y="1719257"/>
                    <a:pt x="18900" y="2113465"/>
                  </a:cubicBezTo>
                  <a:cubicBezTo>
                    <a:pt x="18374" y="2113592"/>
                    <a:pt x="17866" y="2113592"/>
                    <a:pt x="17485" y="2113211"/>
                  </a:cubicBezTo>
                  <a:cubicBezTo>
                    <a:pt x="17104" y="2112830"/>
                    <a:pt x="16850" y="2112449"/>
                    <a:pt x="16850" y="2112068"/>
                  </a:cubicBezTo>
                  <a:cubicBezTo>
                    <a:pt x="-12487" y="1704144"/>
                    <a:pt x="2372" y="1402900"/>
                    <a:pt x="17231" y="1101783"/>
                  </a:cubicBezTo>
                  <a:cubicBezTo>
                    <a:pt x="32432" y="800158"/>
                    <a:pt x="47935" y="498660"/>
                    <a:pt x="17485" y="89720"/>
                  </a:cubicBezTo>
                  <a:cubicBezTo>
                    <a:pt x="17231" y="86672"/>
                    <a:pt x="16977" y="83751"/>
                    <a:pt x="16850" y="80703"/>
                  </a:cubicBezTo>
                  <a:cubicBezTo>
                    <a:pt x="16850" y="80322"/>
                    <a:pt x="16977" y="79814"/>
                    <a:pt x="17231" y="79560"/>
                  </a:cubicBezTo>
                  <a:cubicBezTo>
                    <a:pt x="17485" y="79306"/>
                    <a:pt x="17866" y="79052"/>
                    <a:pt x="18374" y="79052"/>
                  </a:cubicBezTo>
                  <a:moveTo>
                    <a:pt x="18374" y="82100"/>
                  </a:moveTo>
                  <a:lnTo>
                    <a:pt x="18374" y="80576"/>
                  </a:lnTo>
                  <a:lnTo>
                    <a:pt x="19951" y="80449"/>
                  </a:lnTo>
                  <a:cubicBezTo>
                    <a:pt x="20213" y="83497"/>
                    <a:pt x="20476" y="86545"/>
                    <a:pt x="20739" y="89466"/>
                  </a:cubicBezTo>
                  <a:cubicBezTo>
                    <a:pt x="51219" y="498533"/>
                    <a:pt x="35716" y="800285"/>
                    <a:pt x="20345" y="1101783"/>
                  </a:cubicBezTo>
                  <a:cubicBezTo>
                    <a:pt x="5420" y="1403027"/>
                    <a:pt x="-9439" y="1704017"/>
                    <a:pt x="19951" y="2111687"/>
                  </a:cubicBezTo>
                  <a:lnTo>
                    <a:pt x="18374" y="2111814"/>
                  </a:lnTo>
                  <a:lnTo>
                    <a:pt x="17866" y="2110290"/>
                  </a:lnTo>
                  <a:cubicBezTo>
                    <a:pt x="1294220" y="1716463"/>
                    <a:pt x="5042798" y="1027869"/>
                    <a:pt x="5786637" y="2110925"/>
                  </a:cubicBezTo>
                  <a:lnTo>
                    <a:pt x="5785367" y="2111814"/>
                  </a:lnTo>
                  <a:lnTo>
                    <a:pt x="5783790" y="2111560"/>
                  </a:lnTo>
                  <a:cubicBezTo>
                    <a:pt x="5801496" y="2004245"/>
                    <a:pt x="5769864" y="1761040"/>
                    <a:pt x="5732288" y="1477703"/>
                  </a:cubicBezTo>
                  <a:cubicBezTo>
                    <a:pt x="5659635" y="929698"/>
                    <a:pt x="5566748" y="229674"/>
                    <a:pt x="5784447" y="79306"/>
                  </a:cubicBezTo>
                  <a:lnTo>
                    <a:pt x="5785367" y="80576"/>
                  </a:lnTo>
                  <a:lnTo>
                    <a:pt x="5785235" y="82100"/>
                  </a:lnTo>
                  <a:cubicBezTo>
                    <a:pt x="4726694" y="13901"/>
                    <a:pt x="3956798" y="-1974"/>
                    <a:pt x="3257192" y="4503"/>
                  </a:cubicBezTo>
                  <a:cubicBezTo>
                    <a:pt x="2791707" y="8821"/>
                    <a:pt x="2357360" y="23045"/>
                    <a:pt x="1889904" y="38285"/>
                  </a:cubicBezTo>
                  <a:cubicBezTo>
                    <a:pt x="1345065" y="56065"/>
                    <a:pt x="755162" y="75369"/>
                    <a:pt x="18374" y="82100"/>
                  </a:cubicBezTo>
                  <a:close/>
                </a:path>
              </a:pathLst>
            </a:custGeom>
            <a:solidFill>
              <a:srgbClr val="000000"/>
            </a:solidFill>
          </p:spPr>
          <p:txBody>
            <a:bodyPr/>
            <a:lstStyle/>
            <a:p>
              <a:endParaRPr lang="fr-CA"/>
            </a:p>
          </p:txBody>
        </p:sp>
        <p:sp>
          <p:nvSpPr>
            <p:cNvPr id="13" name="Freeform 13"/>
            <p:cNvSpPr/>
            <p:nvPr/>
          </p:nvSpPr>
          <p:spPr>
            <a:xfrm>
              <a:off x="-266412" y="-33128"/>
              <a:ext cx="6035056" cy="2066051"/>
            </a:xfrm>
            <a:custGeom>
              <a:avLst/>
              <a:gdLst/>
              <a:ahLst/>
              <a:cxnLst/>
              <a:rect l="l" t="t" r="r" b="b"/>
              <a:pathLst>
                <a:path w="6035056" h="2066051">
                  <a:moveTo>
                    <a:pt x="266158" y="31604"/>
                  </a:moveTo>
                  <a:cubicBezTo>
                    <a:pt x="700234" y="-38500"/>
                    <a:pt x="1615832" y="20936"/>
                    <a:pt x="2601194" y="84817"/>
                  </a:cubicBezTo>
                  <a:cubicBezTo>
                    <a:pt x="3749731" y="159366"/>
                    <a:pt x="4992863" y="240011"/>
                    <a:pt x="5679332" y="129140"/>
                  </a:cubicBezTo>
                  <a:cubicBezTo>
                    <a:pt x="5823982" y="105772"/>
                    <a:pt x="5943803" y="73895"/>
                    <a:pt x="6032748" y="31731"/>
                  </a:cubicBezTo>
                  <a:cubicBezTo>
                    <a:pt x="6033273" y="31477"/>
                    <a:pt x="6033913" y="31477"/>
                    <a:pt x="6034294" y="31858"/>
                  </a:cubicBezTo>
                  <a:cubicBezTo>
                    <a:pt x="6034675" y="32239"/>
                    <a:pt x="6035056" y="32747"/>
                    <a:pt x="6035056" y="33255"/>
                  </a:cubicBezTo>
                  <a:cubicBezTo>
                    <a:pt x="6013172" y="712070"/>
                    <a:pt x="6006209" y="1736579"/>
                    <a:pt x="6035056" y="2064366"/>
                  </a:cubicBezTo>
                  <a:cubicBezTo>
                    <a:pt x="6035056" y="2064874"/>
                    <a:pt x="6034929" y="2065382"/>
                    <a:pt x="6034548" y="2065636"/>
                  </a:cubicBezTo>
                  <a:cubicBezTo>
                    <a:pt x="6034167" y="2065890"/>
                    <a:pt x="6033659" y="2066144"/>
                    <a:pt x="6033142" y="2066017"/>
                  </a:cubicBezTo>
                  <a:cubicBezTo>
                    <a:pt x="4023267" y="1621009"/>
                    <a:pt x="917408" y="1390123"/>
                    <a:pt x="267594" y="2065509"/>
                  </a:cubicBezTo>
                  <a:cubicBezTo>
                    <a:pt x="267332" y="2065890"/>
                    <a:pt x="266806" y="2066017"/>
                    <a:pt x="266412" y="2066017"/>
                  </a:cubicBezTo>
                  <a:cubicBezTo>
                    <a:pt x="266031" y="2066017"/>
                    <a:pt x="265523" y="2065890"/>
                    <a:pt x="265269" y="2065509"/>
                  </a:cubicBezTo>
                  <a:cubicBezTo>
                    <a:pt x="-3844" y="1779886"/>
                    <a:pt x="-163991" y="646792"/>
                    <a:pt x="265142" y="32239"/>
                  </a:cubicBezTo>
                  <a:lnTo>
                    <a:pt x="266158" y="31604"/>
                  </a:lnTo>
                  <a:moveTo>
                    <a:pt x="266675" y="34652"/>
                  </a:moveTo>
                  <a:lnTo>
                    <a:pt x="266412" y="33128"/>
                  </a:lnTo>
                  <a:lnTo>
                    <a:pt x="267726" y="34017"/>
                  </a:lnTo>
                  <a:cubicBezTo>
                    <a:pt x="-160562" y="647427"/>
                    <a:pt x="-415" y="1778997"/>
                    <a:pt x="267594" y="2063350"/>
                  </a:cubicBezTo>
                  <a:lnTo>
                    <a:pt x="266412" y="2064493"/>
                  </a:lnTo>
                  <a:lnTo>
                    <a:pt x="265269" y="2063350"/>
                  </a:lnTo>
                  <a:cubicBezTo>
                    <a:pt x="916619" y="1386186"/>
                    <a:pt x="4024975" y="1618088"/>
                    <a:pt x="6033786" y="2062842"/>
                  </a:cubicBezTo>
                  <a:lnTo>
                    <a:pt x="6033405" y="2064366"/>
                  </a:lnTo>
                  <a:lnTo>
                    <a:pt x="6031828" y="2064493"/>
                  </a:lnTo>
                  <a:cubicBezTo>
                    <a:pt x="6002924" y="1736452"/>
                    <a:pt x="6009887" y="711816"/>
                    <a:pt x="6031828" y="33001"/>
                  </a:cubicBezTo>
                  <a:lnTo>
                    <a:pt x="6033405" y="33001"/>
                  </a:lnTo>
                  <a:lnTo>
                    <a:pt x="6034167" y="34398"/>
                  </a:lnTo>
                  <a:cubicBezTo>
                    <a:pt x="5944854" y="76689"/>
                    <a:pt x="5824639" y="108693"/>
                    <a:pt x="5679857" y="132061"/>
                  </a:cubicBezTo>
                  <a:cubicBezTo>
                    <a:pt x="4992994" y="243059"/>
                    <a:pt x="3749337" y="162287"/>
                    <a:pt x="2600931" y="87865"/>
                  </a:cubicBezTo>
                  <a:cubicBezTo>
                    <a:pt x="1615438" y="23984"/>
                    <a:pt x="700234" y="-35325"/>
                    <a:pt x="266675" y="34652"/>
                  </a:cubicBezTo>
                  <a:close/>
                </a:path>
              </a:pathLst>
            </a:custGeom>
            <a:solidFill>
              <a:srgbClr val="000000"/>
            </a:solidFill>
          </p:spPr>
          <p:txBody>
            <a:bodyPr/>
            <a:lstStyle/>
            <a:p>
              <a:endParaRPr lang="fr-CA"/>
            </a:p>
          </p:txBody>
        </p:sp>
        <p:sp>
          <p:nvSpPr>
            <p:cNvPr id="14" name="Freeform 14"/>
            <p:cNvSpPr/>
            <p:nvPr/>
          </p:nvSpPr>
          <p:spPr>
            <a:xfrm>
              <a:off x="-82637" y="-90952"/>
              <a:ext cx="5905879" cy="2124018"/>
            </a:xfrm>
            <a:custGeom>
              <a:avLst/>
              <a:gdLst/>
              <a:ahLst/>
              <a:cxnLst/>
              <a:rect l="l" t="t" r="r" b="b"/>
              <a:pathLst>
                <a:path w="5905879" h="2124018">
                  <a:moveTo>
                    <a:pt x="82256" y="89428"/>
                  </a:moveTo>
                  <a:cubicBezTo>
                    <a:pt x="727195" y="-56622"/>
                    <a:pt x="2034573" y="6497"/>
                    <a:pt x="3281383" y="66695"/>
                  </a:cubicBezTo>
                  <a:cubicBezTo>
                    <a:pt x="4316801" y="116733"/>
                    <a:pt x="5310571" y="164739"/>
                    <a:pt x="5849367" y="89428"/>
                  </a:cubicBezTo>
                  <a:cubicBezTo>
                    <a:pt x="5849757" y="89428"/>
                    <a:pt x="5850265" y="89428"/>
                    <a:pt x="5850646" y="89809"/>
                  </a:cubicBezTo>
                  <a:cubicBezTo>
                    <a:pt x="5851027" y="90190"/>
                    <a:pt x="5851154" y="90444"/>
                    <a:pt x="5851281" y="90952"/>
                  </a:cubicBezTo>
                  <a:cubicBezTo>
                    <a:pt x="5901573" y="838728"/>
                    <a:pt x="5943610" y="1750588"/>
                    <a:pt x="5851281" y="2122825"/>
                  </a:cubicBezTo>
                  <a:cubicBezTo>
                    <a:pt x="5851154" y="2123587"/>
                    <a:pt x="5850392" y="2124095"/>
                    <a:pt x="5849630" y="2123968"/>
                  </a:cubicBezTo>
                  <a:cubicBezTo>
                    <a:pt x="5744919" y="2119269"/>
                    <a:pt x="5635872" y="2114316"/>
                    <a:pt x="5523147" y="2109236"/>
                  </a:cubicBezTo>
                  <a:cubicBezTo>
                    <a:pt x="5402670" y="2103775"/>
                    <a:pt x="5278120" y="2098187"/>
                    <a:pt x="5150154" y="2092472"/>
                  </a:cubicBezTo>
                  <a:cubicBezTo>
                    <a:pt x="3337089" y="2011446"/>
                    <a:pt x="857919" y="1915307"/>
                    <a:pt x="83162" y="2123968"/>
                  </a:cubicBezTo>
                  <a:cubicBezTo>
                    <a:pt x="82637" y="2124095"/>
                    <a:pt x="82129" y="2123968"/>
                    <a:pt x="81748" y="2123714"/>
                  </a:cubicBezTo>
                  <a:cubicBezTo>
                    <a:pt x="81367" y="2123460"/>
                    <a:pt x="81113" y="2122952"/>
                    <a:pt x="81113" y="2122444"/>
                  </a:cubicBezTo>
                  <a:cubicBezTo>
                    <a:pt x="87104" y="1976521"/>
                    <a:pt x="68794" y="1792625"/>
                    <a:pt x="48220" y="1583964"/>
                  </a:cubicBezTo>
                  <a:cubicBezTo>
                    <a:pt x="21042" y="1310914"/>
                    <a:pt x="-10073" y="995954"/>
                    <a:pt x="3135" y="668929"/>
                  </a:cubicBezTo>
                  <a:cubicBezTo>
                    <a:pt x="10882" y="478302"/>
                    <a:pt x="33615" y="283484"/>
                    <a:pt x="81113" y="90571"/>
                  </a:cubicBezTo>
                  <a:cubicBezTo>
                    <a:pt x="81240" y="89936"/>
                    <a:pt x="81748" y="89555"/>
                    <a:pt x="82256" y="89428"/>
                  </a:cubicBezTo>
                  <a:moveTo>
                    <a:pt x="83031" y="92476"/>
                  </a:moveTo>
                  <a:lnTo>
                    <a:pt x="82637" y="90952"/>
                  </a:lnTo>
                  <a:lnTo>
                    <a:pt x="84214" y="91333"/>
                  </a:lnTo>
                  <a:cubicBezTo>
                    <a:pt x="36790" y="283992"/>
                    <a:pt x="14057" y="478556"/>
                    <a:pt x="6310" y="669056"/>
                  </a:cubicBezTo>
                  <a:cubicBezTo>
                    <a:pt x="-6898" y="995954"/>
                    <a:pt x="24217" y="1310660"/>
                    <a:pt x="51268" y="1583456"/>
                  </a:cubicBezTo>
                  <a:cubicBezTo>
                    <a:pt x="71842" y="1791990"/>
                    <a:pt x="90389" y="1976140"/>
                    <a:pt x="84214" y="2122317"/>
                  </a:cubicBezTo>
                  <a:lnTo>
                    <a:pt x="82637" y="2122317"/>
                  </a:lnTo>
                  <a:lnTo>
                    <a:pt x="82256" y="2120793"/>
                  </a:lnTo>
                  <a:cubicBezTo>
                    <a:pt x="857788" y="1912005"/>
                    <a:pt x="3337615" y="2008271"/>
                    <a:pt x="5150286" y="2089170"/>
                  </a:cubicBezTo>
                  <a:cubicBezTo>
                    <a:pt x="5278251" y="2094885"/>
                    <a:pt x="5402801" y="2100473"/>
                    <a:pt x="5523278" y="2105934"/>
                  </a:cubicBezTo>
                  <a:cubicBezTo>
                    <a:pt x="5636003" y="2111014"/>
                    <a:pt x="5745050" y="2115967"/>
                    <a:pt x="5849757" y="2120666"/>
                  </a:cubicBezTo>
                  <a:lnTo>
                    <a:pt x="5849630" y="2122190"/>
                  </a:lnTo>
                  <a:lnTo>
                    <a:pt x="5848053" y="2121809"/>
                  </a:lnTo>
                  <a:cubicBezTo>
                    <a:pt x="5940435" y="1750207"/>
                    <a:pt x="5898398" y="838982"/>
                    <a:pt x="5848053" y="90952"/>
                  </a:cubicBezTo>
                  <a:lnTo>
                    <a:pt x="5849630" y="90825"/>
                  </a:lnTo>
                  <a:lnTo>
                    <a:pt x="5849884" y="92349"/>
                  </a:lnTo>
                  <a:cubicBezTo>
                    <a:pt x="5310702" y="167914"/>
                    <a:pt x="4316539" y="119908"/>
                    <a:pt x="3281120" y="69870"/>
                  </a:cubicBezTo>
                  <a:cubicBezTo>
                    <a:pt x="2034178" y="9672"/>
                    <a:pt x="727458" y="-53447"/>
                    <a:pt x="83031" y="92476"/>
                  </a:cubicBezTo>
                  <a:close/>
                </a:path>
              </a:pathLst>
            </a:custGeom>
            <a:solidFill>
              <a:srgbClr val="000000"/>
            </a:solidFill>
          </p:spPr>
          <p:txBody>
            <a:bodyPr/>
            <a:lstStyle/>
            <a:p>
              <a:endParaRPr lang="fr-CA"/>
            </a:p>
          </p:txBody>
        </p:sp>
        <p:sp>
          <p:nvSpPr>
            <p:cNvPr id="15" name="Freeform 15"/>
            <p:cNvSpPr/>
            <p:nvPr/>
          </p:nvSpPr>
          <p:spPr>
            <a:xfrm>
              <a:off x="-76219" y="-108242"/>
              <a:ext cx="5929848" cy="2141291"/>
            </a:xfrm>
            <a:custGeom>
              <a:avLst/>
              <a:gdLst/>
              <a:ahLst/>
              <a:cxnLst/>
              <a:rect l="l" t="t" r="r" b="b"/>
              <a:pathLst>
                <a:path w="5929848" h="2141291">
                  <a:moveTo>
                    <a:pt x="75711" y="106718"/>
                  </a:moveTo>
                  <a:cubicBezTo>
                    <a:pt x="698311" y="-70574"/>
                    <a:pt x="1873256" y="9055"/>
                    <a:pt x="3045048" y="88430"/>
                  </a:cubicBezTo>
                  <a:cubicBezTo>
                    <a:pt x="4124610" y="161582"/>
                    <a:pt x="5201544" y="234480"/>
                    <a:pt x="5842818" y="106718"/>
                  </a:cubicBezTo>
                  <a:cubicBezTo>
                    <a:pt x="5843339" y="106591"/>
                    <a:pt x="5843847" y="106718"/>
                    <a:pt x="5844228" y="107099"/>
                  </a:cubicBezTo>
                  <a:cubicBezTo>
                    <a:pt x="5844609" y="107480"/>
                    <a:pt x="5844863" y="107861"/>
                    <a:pt x="5844863" y="108369"/>
                  </a:cubicBezTo>
                  <a:cubicBezTo>
                    <a:pt x="5840978" y="320967"/>
                    <a:pt x="5863151" y="575856"/>
                    <a:pt x="5885757" y="836714"/>
                  </a:cubicBezTo>
                  <a:cubicBezTo>
                    <a:pt x="5909506" y="1109891"/>
                    <a:pt x="5933763" y="1389545"/>
                    <a:pt x="5929318" y="1634020"/>
                  </a:cubicBezTo>
                  <a:cubicBezTo>
                    <a:pt x="5925635" y="1833791"/>
                    <a:pt x="5902902" y="2010194"/>
                    <a:pt x="5844736" y="2140369"/>
                  </a:cubicBezTo>
                  <a:cubicBezTo>
                    <a:pt x="5844482" y="2141004"/>
                    <a:pt x="5843720" y="2141385"/>
                    <a:pt x="5842949" y="2141258"/>
                  </a:cubicBezTo>
                  <a:cubicBezTo>
                    <a:pt x="4076393" y="1832648"/>
                    <a:pt x="1105725" y="1982889"/>
                    <a:pt x="76482" y="2141258"/>
                  </a:cubicBezTo>
                  <a:cubicBezTo>
                    <a:pt x="75965" y="2141385"/>
                    <a:pt x="75457" y="2141131"/>
                    <a:pt x="75076" y="2140750"/>
                  </a:cubicBezTo>
                  <a:cubicBezTo>
                    <a:pt x="74695" y="2140369"/>
                    <a:pt x="74568" y="2139861"/>
                    <a:pt x="74695" y="2139353"/>
                  </a:cubicBezTo>
                  <a:cubicBezTo>
                    <a:pt x="139151" y="1868208"/>
                    <a:pt x="98291" y="1578648"/>
                    <a:pt x="56026" y="1274102"/>
                  </a:cubicBezTo>
                  <a:cubicBezTo>
                    <a:pt x="10179" y="937298"/>
                    <a:pt x="-38208" y="582587"/>
                    <a:pt x="46247" y="215176"/>
                  </a:cubicBezTo>
                  <a:cubicBezTo>
                    <a:pt x="54375" y="179489"/>
                    <a:pt x="63900" y="143675"/>
                    <a:pt x="74695" y="107734"/>
                  </a:cubicBezTo>
                  <a:lnTo>
                    <a:pt x="75711" y="106718"/>
                  </a:lnTo>
                  <a:moveTo>
                    <a:pt x="76745" y="109766"/>
                  </a:moveTo>
                  <a:lnTo>
                    <a:pt x="76219" y="108242"/>
                  </a:lnTo>
                  <a:lnTo>
                    <a:pt x="77796" y="108750"/>
                  </a:lnTo>
                  <a:cubicBezTo>
                    <a:pt x="66948" y="144564"/>
                    <a:pt x="57550" y="180251"/>
                    <a:pt x="49295" y="215811"/>
                  </a:cubicBezTo>
                  <a:cubicBezTo>
                    <a:pt x="-35033" y="582587"/>
                    <a:pt x="13227" y="936790"/>
                    <a:pt x="59201" y="1273467"/>
                  </a:cubicBezTo>
                  <a:cubicBezTo>
                    <a:pt x="101576" y="1577886"/>
                    <a:pt x="142567" y="1868081"/>
                    <a:pt x="77796" y="2139861"/>
                  </a:cubicBezTo>
                  <a:lnTo>
                    <a:pt x="76219" y="2139607"/>
                  </a:lnTo>
                  <a:lnTo>
                    <a:pt x="75965" y="2138083"/>
                  </a:lnTo>
                  <a:cubicBezTo>
                    <a:pt x="1105462" y="1979587"/>
                    <a:pt x="4076393" y="1829473"/>
                    <a:pt x="5843466" y="2138083"/>
                  </a:cubicBezTo>
                  <a:lnTo>
                    <a:pt x="5843212" y="2139607"/>
                  </a:lnTo>
                  <a:lnTo>
                    <a:pt x="5841766" y="2138972"/>
                  </a:lnTo>
                  <a:cubicBezTo>
                    <a:pt x="5899727" y="2009432"/>
                    <a:pt x="5922460" y="1833537"/>
                    <a:pt x="5926143" y="1633893"/>
                  </a:cubicBezTo>
                  <a:cubicBezTo>
                    <a:pt x="5930588" y="1389672"/>
                    <a:pt x="5906331" y="1110145"/>
                    <a:pt x="5882582" y="836841"/>
                  </a:cubicBezTo>
                  <a:cubicBezTo>
                    <a:pt x="5859976" y="575983"/>
                    <a:pt x="5837562" y="320967"/>
                    <a:pt x="5841635" y="108242"/>
                  </a:cubicBezTo>
                  <a:lnTo>
                    <a:pt x="5843212" y="108242"/>
                  </a:lnTo>
                  <a:lnTo>
                    <a:pt x="5843593" y="109766"/>
                  </a:lnTo>
                  <a:cubicBezTo>
                    <a:pt x="5201544" y="237782"/>
                    <a:pt x="4124084" y="164757"/>
                    <a:pt x="3044916" y="91605"/>
                  </a:cubicBezTo>
                  <a:cubicBezTo>
                    <a:pt x="1872730" y="12230"/>
                    <a:pt x="698573" y="-67272"/>
                    <a:pt x="76745" y="109766"/>
                  </a:cubicBezTo>
                  <a:close/>
                </a:path>
              </a:pathLst>
            </a:custGeom>
            <a:solidFill>
              <a:srgbClr val="000000"/>
            </a:solidFill>
          </p:spPr>
          <p:txBody>
            <a:bodyPr/>
            <a:lstStyle/>
            <a:p>
              <a:endParaRPr lang="fr-CA"/>
            </a:p>
          </p:txBody>
        </p:sp>
        <p:sp>
          <p:nvSpPr>
            <p:cNvPr id="16" name="Freeform 16"/>
            <p:cNvSpPr/>
            <p:nvPr/>
          </p:nvSpPr>
          <p:spPr>
            <a:xfrm>
              <a:off x="-74287" y="-137010"/>
              <a:ext cx="5950954" cy="2169796"/>
            </a:xfrm>
            <a:custGeom>
              <a:avLst/>
              <a:gdLst/>
              <a:ahLst/>
              <a:cxnLst/>
              <a:rect l="l" t="t" r="r" b="b"/>
              <a:pathLst>
                <a:path w="5950954" h="2169796">
                  <a:moveTo>
                    <a:pt x="73906" y="135486"/>
                  </a:moveTo>
                  <a:cubicBezTo>
                    <a:pt x="902254" y="-93114"/>
                    <a:pt x="2084687" y="14582"/>
                    <a:pt x="3214437" y="117579"/>
                  </a:cubicBezTo>
                  <a:cubicBezTo>
                    <a:pt x="4231199" y="210162"/>
                    <a:pt x="5205262" y="298935"/>
                    <a:pt x="5840886" y="135486"/>
                  </a:cubicBezTo>
                  <a:cubicBezTo>
                    <a:pt x="5841280" y="135359"/>
                    <a:pt x="5841788" y="135486"/>
                    <a:pt x="5842169" y="135613"/>
                  </a:cubicBezTo>
                  <a:cubicBezTo>
                    <a:pt x="5842550" y="135740"/>
                    <a:pt x="5842804" y="136248"/>
                    <a:pt x="5842931" y="136629"/>
                  </a:cubicBezTo>
                  <a:cubicBezTo>
                    <a:pt x="5972344" y="774042"/>
                    <a:pt x="6000919" y="1808076"/>
                    <a:pt x="5842804" y="2168883"/>
                  </a:cubicBezTo>
                  <a:cubicBezTo>
                    <a:pt x="5842550" y="2169518"/>
                    <a:pt x="5841915" y="2169899"/>
                    <a:pt x="5841280" y="2169772"/>
                  </a:cubicBezTo>
                  <a:cubicBezTo>
                    <a:pt x="4247753" y="2092429"/>
                    <a:pt x="1020628" y="2084047"/>
                    <a:pt x="74550" y="2169772"/>
                  </a:cubicBezTo>
                  <a:cubicBezTo>
                    <a:pt x="74033" y="2169772"/>
                    <a:pt x="73398" y="2169518"/>
                    <a:pt x="73144" y="2169137"/>
                  </a:cubicBezTo>
                  <a:cubicBezTo>
                    <a:pt x="72890" y="2168756"/>
                    <a:pt x="72763" y="2168121"/>
                    <a:pt x="73017" y="2167613"/>
                  </a:cubicBezTo>
                  <a:cubicBezTo>
                    <a:pt x="169013" y="1946633"/>
                    <a:pt x="125657" y="1702539"/>
                    <a:pt x="73779" y="1410947"/>
                  </a:cubicBezTo>
                  <a:cubicBezTo>
                    <a:pt x="14216" y="1065634"/>
                    <a:pt x="-56650" y="654027"/>
                    <a:pt x="72763" y="136629"/>
                  </a:cubicBezTo>
                  <a:cubicBezTo>
                    <a:pt x="72890" y="136121"/>
                    <a:pt x="73271" y="135613"/>
                    <a:pt x="73906" y="135486"/>
                  </a:cubicBezTo>
                  <a:moveTo>
                    <a:pt x="74681" y="138534"/>
                  </a:moveTo>
                  <a:lnTo>
                    <a:pt x="74287" y="137010"/>
                  </a:lnTo>
                  <a:lnTo>
                    <a:pt x="75864" y="137391"/>
                  </a:lnTo>
                  <a:cubicBezTo>
                    <a:pt x="-53348" y="654027"/>
                    <a:pt x="17264" y="1065126"/>
                    <a:pt x="76783" y="1410566"/>
                  </a:cubicBezTo>
                  <a:cubicBezTo>
                    <a:pt x="128679" y="1701904"/>
                    <a:pt x="172298" y="1947014"/>
                    <a:pt x="75864" y="2169010"/>
                  </a:cubicBezTo>
                  <a:lnTo>
                    <a:pt x="74287" y="2168375"/>
                  </a:lnTo>
                  <a:lnTo>
                    <a:pt x="74160" y="2166851"/>
                  </a:lnTo>
                  <a:cubicBezTo>
                    <a:pt x="1020497" y="2081126"/>
                    <a:pt x="4247884" y="2089508"/>
                    <a:pt x="5841407" y="2166851"/>
                  </a:cubicBezTo>
                  <a:lnTo>
                    <a:pt x="5841280" y="2168375"/>
                  </a:lnTo>
                  <a:lnTo>
                    <a:pt x="5839834" y="2167740"/>
                  </a:lnTo>
                  <a:cubicBezTo>
                    <a:pt x="5997490" y="1807949"/>
                    <a:pt x="5969169" y="774804"/>
                    <a:pt x="5839703" y="137391"/>
                  </a:cubicBezTo>
                  <a:lnTo>
                    <a:pt x="5841280" y="137137"/>
                  </a:lnTo>
                  <a:lnTo>
                    <a:pt x="5841661" y="138661"/>
                  </a:lnTo>
                  <a:cubicBezTo>
                    <a:pt x="5205393" y="302237"/>
                    <a:pt x="4230673" y="213464"/>
                    <a:pt x="3214043" y="120881"/>
                  </a:cubicBezTo>
                  <a:cubicBezTo>
                    <a:pt x="2084162" y="17757"/>
                    <a:pt x="902385" y="-89939"/>
                    <a:pt x="74681" y="138534"/>
                  </a:cubicBezTo>
                  <a:close/>
                </a:path>
              </a:pathLst>
            </a:custGeom>
            <a:solidFill>
              <a:srgbClr val="000000"/>
            </a:solidFill>
          </p:spPr>
          <p:txBody>
            <a:bodyPr/>
            <a:lstStyle/>
            <a:p>
              <a:endParaRPr lang="fr-CA"/>
            </a:p>
          </p:txBody>
        </p:sp>
        <p:sp>
          <p:nvSpPr>
            <p:cNvPr id="17" name="TextBox 17"/>
            <p:cNvSpPr txBox="1"/>
            <p:nvPr/>
          </p:nvSpPr>
          <p:spPr>
            <a:xfrm>
              <a:off x="0" y="-85725"/>
              <a:ext cx="5766996" cy="2117051"/>
            </a:xfrm>
            <a:prstGeom prst="rect">
              <a:avLst/>
            </a:prstGeom>
          </p:spPr>
          <p:txBody>
            <a:bodyPr lIns="50800" tIns="50800" rIns="50800" bIns="50800" rtlCol="0" anchor="t"/>
            <a:lstStyle/>
            <a:p>
              <a:pPr algn="ctr">
                <a:lnSpc>
                  <a:spcPts val="5159"/>
                </a:lnSpc>
              </a:pPr>
              <a:r>
                <a:rPr lang="en-US" sz="4299" b="1">
                  <a:solidFill>
                    <a:srgbClr val="A2C617"/>
                  </a:solidFill>
                  <a:latin typeface="Arial MT Pro Bold"/>
                  <a:ea typeface="Arial MT Pro Bold"/>
                  <a:cs typeface="Arial MT Pro Bold"/>
                  <a:sym typeface="Arial MT Pro Bold"/>
                </a:rPr>
                <a:t>Avez-vous bien défendu cette carte? </a:t>
              </a:r>
            </a:p>
            <a:p>
              <a:pPr algn="ctr">
                <a:lnSpc>
                  <a:spcPts val="5159"/>
                </a:lnSpc>
              </a:pPr>
              <a:r>
                <a:rPr lang="en-US" sz="4299" b="1">
                  <a:solidFill>
                    <a:srgbClr val="A2C617"/>
                  </a:solidFill>
                  <a:latin typeface="Arial MT Pro Bold"/>
                  <a:ea typeface="Arial MT Pro Bold"/>
                  <a:cs typeface="Arial MT Pro Bold"/>
                  <a:sym typeface="Arial MT Pro Bold"/>
                </a:rPr>
                <a:t>2 points!</a:t>
              </a:r>
            </a:p>
          </p:txBody>
        </p:sp>
      </p:grpSp>
      <p:sp>
        <p:nvSpPr>
          <p:cNvPr id="18" name="Freeform 18"/>
          <p:cNvSpPr/>
          <p:nvPr/>
        </p:nvSpPr>
        <p:spPr>
          <a:xfrm>
            <a:off x="8468122" y="2951065"/>
            <a:ext cx="6192209" cy="5397814"/>
          </a:xfrm>
          <a:custGeom>
            <a:avLst/>
            <a:gdLst/>
            <a:ahLst/>
            <a:cxnLst/>
            <a:rect l="l" t="t" r="r" b="b"/>
            <a:pathLst>
              <a:path w="6192209" h="5397814">
                <a:moveTo>
                  <a:pt x="0" y="0"/>
                </a:moveTo>
                <a:lnTo>
                  <a:pt x="6192208" y="0"/>
                </a:lnTo>
                <a:lnTo>
                  <a:pt x="6192208" y="5397815"/>
                </a:lnTo>
                <a:lnTo>
                  <a:pt x="0" y="5397815"/>
                </a:lnTo>
                <a:lnTo>
                  <a:pt x="0" y="0"/>
                </a:lnTo>
                <a:close/>
              </a:path>
            </a:pathLst>
          </a:custGeom>
          <a:blipFill>
            <a:blip r:embed="rId4"/>
            <a:stretch>
              <a:fillRect/>
            </a:stretch>
          </a:blipFill>
        </p:spPr>
        <p:txBody>
          <a:bodyPr/>
          <a:lstStyle/>
          <a:p>
            <a:endParaRPr lang="fr-CA"/>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4190" y="2247925"/>
            <a:ext cx="16183960" cy="6251363"/>
          </a:xfrm>
          <a:custGeom>
            <a:avLst/>
            <a:gdLst/>
            <a:ahLst/>
            <a:cxnLst/>
            <a:rect l="l" t="t" r="r" b="b"/>
            <a:pathLst>
              <a:path w="16183960" h="6251363">
                <a:moveTo>
                  <a:pt x="0" y="0"/>
                </a:moveTo>
                <a:lnTo>
                  <a:pt x="16183960" y="0"/>
                </a:lnTo>
                <a:lnTo>
                  <a:pt x="16183960" y="6251363"/>
                </a:lnTo>
                <a:lnTo>
                  <a:pt x="0" y="6251363"/>
                </a:lnTo>
                <a:lnTo>
                  <a:pt x="0" y="0"/>
                </a:lnTo>
                <a:close/>
              </a:path>
            </a:pathLst>
          </a:custGeom>
          <a:blipFill>
            <a:blip r:embed="rId3"/>
            <a:stretch>
              <a:fillRect/>
            </a:stretch>
          </a:blipFill>
        </p:spPr>
        <p:txBody>
          <a:bodyPr/>
          <a:lstStyle/>
          <a:p>
            <a:endParaRPr lang="fr-CA"/>
          </a:p>
        </p:txBody>
      </p:sp>
      <p:sp>
        <p:nvSpPr>
          <p:cNvPr id="3" name="Freeform 3"/>
          <p:cNvSpPr/>
          <p:nvPr/>
        </p:nvSpPr>
        <p:spPr>
          <a:xfrm>
            <a:off x="5995032" y="6420968"/>
            <a:ext cx="3389267" cy="1222357"/>
          </a:xfrm>
          <a:custGeom>
            <a:avLst/>
            <a:gdLst/>
            <a:ahLst/>
            <a:cxnLst/>
            <a:rect l="l" t="t" r="r" b="b"/>
            <a:pathLst>
              <a:path w="3389267" h="1222357">
                <a:moveTo>
                  <a:pt x="0" y="0"/>
                </a:moveTo>
                <a:lnTo>
                  <a:pt x="3389267" y="0"/>
                </a:lnTo>
                <a:lnTo>
                  <a:pt x="3389267" y="1222358"/>
                </a:lnTo>
                <a:lnTo>
                  <a:pt x="0" y="1222358"/>
                </a:lnTo>
                <a:lnTo>
                  <a:pt x="0" y="0"/>
                </a:lnTo>
                <a:close/>
              </a:path>
            </a:pathLst>
          </a:custGeom>
          <a:blipFill>
            <a:blip r:embed="rId4"/>
            <a:stretch>
              <a:fillRect r="-391"/>
            </a:stretch>
          </a:blipFill>
        </p:spPr>
        <p:txBody>
          <a:bodyPr/>
          <a:lstStyle/>
          <a:p>
            <a:endParaRPr lang="fr-CA"/>
          </a:p>
        </p:txBody>
      </p:sp>
      <p:grpSp>
        <p:nvGrpSpPr>
          <p:cNvPr id="4" name="Group 4"/>
          <p:cNvGrpSpPr/>
          <p:nvPr/>
        </p:nvGrpSpPr>
        <p:grpSpPr>
          <a:xfrm>
            <a:off x="2900694" y="8892928"/>
            <a:ext cx="4788971" cy="1070610"/>
            <a:chOff x="0" y="0"/>
            <a:chExt cx="5972099" cy="1335106"/>
          </a:xfrm>
        </p:grpSpPr>
        <p:sp>
          <p:nvSpPr>
            <p:cNvPr id="5" name="Freeform 5"/>
            <p:cNvSpPr/>
            <p:nvPr/>
          </p:nvSpPr>
          <p:spPr>
            <a:xfrm>
              <a:off x="-30463" y="-47147"/>
              <a:ext cx="6019376" cy="1442723"/>
            </a:xfrm>
            <a:custGeom>
              <a:avLst/>
              <a:gdLst/>
              <a:ahLst/>
              <a:cxnLst/>
              <a:rect l="l" t="t" r="r" b="b"/>
              <a:pathLst>
                <a:path w="6019376" h="1442723">
                  <a:moveTo>
                    <a:pt x="30463" y="47147"/>
                  </a:moveTo>
                  <a:cubicBezTo>
                    <a:pt x="534088" y="133989"/>
                    <a:pt x="1023669" y="-19147"/>
                    <a:pt x="1523559" y="47147"/>
                  </a:cubicBezTo>
                  <a:cubicBezTo>
                    <a:pt x="2036895" y="32669"/>
                    <a:pt x="2336440" y="7650"/>
                    <a:pt x="3076265" y="47147"/>
                  </a:cubicBezTo>
                  <a:cubicBezTo>
                    <a:pt x="3808172" y="58455"/>
                    <a:pt x="3979085" y="77447"/>
                    <a:pt x="4569361" y="47147"/>
                  </a:cubicBezTo>
                  <a:cubicBezTo>
                    <a:pt x="5204308" y="93685"/>
                    <a:pt x="5638462" y="-79218"/>
                    <a:pt x="6002677" y="47147"/>
                  </a:cubicBezTo>
                  <a:cubicBezTo>
                    <a:pt x="6001353" y="350585"/>
                    <a:pt x="6040904" y="516294"/>
                    <a:pt x="6002677" y="741444"/>
                  </a:cubicBezTo>
                  <a:cubicBezTo>
                    <a:pt x="5968485" y="951082"/>
                    <a:pt x="6032141" y="1227699"/>
                    <a:pt x="6002677" y="1382245"/>
                  </a:cubicBezTo>
                  <a:cubicBezTo>
                    <a:pt x="5719586" y="1337157"/>
                    <a:pt x="4872343" y="1361224"/>
                    <a:pt x="4569361" y="1382245"/>
                  </a:cubicBezTo>
                  <a:cubicBezTo>
                    <a:pt x="4101443" y="1461494"/>
                    <a:pt x="3645626" y="1290619"/>
                    <a:pt x="3136025" y="1382245"/>
                  </a:cubicBezTo>
                  <a:cubicBezTo>
                    <a:pt x="2604313" y="1423394"/>
                    <a:pt x="2267567" y="1389104"/>
                    <a:pt x="1642929" y="1382245"/>
                  </a:cubicBezTo>
                  <a:cubicBezTo>
                    <a:pt x="931789" y="1351075"/>
                    <a:pt x="356900" y="1532741"/>
                    <a:pt x="30463" y="1382245"/>
                  </a:cubicBezTo>
                  <a:cubicBezTo>
                    <a:pt x="-18051" y="1233643"/>
                    <a:pt x="-1414" y="903529"/>
                    <a:pt x="30463" y="741444"/>
                  </a:cubicBezTo>
                  <a:cubicBezTo>
                    <a:pt x="49437" y="527313"/>
                    <a:pt x="121597" y="290419"/>
                    <a:pt x="30463" y="47147"/>
                  </a:cubicBezTo>
                  <a:close/>
                </a:path>
              </a:pathLst>
            </a:custGeom>
            <a:solidFill>
              <a:srgbClr val="000000">
                <a:alpha val="0"/>
              </a:srgbClr>
            </a:solidFill>
          </p:spPr>
          <p:txBody>
            <a:bodyPr/>
            <a:lstStyle/>
            <a:p>
              <a:endParaRPr lang="fr-CA"/>
            </a:p>
          </p:txBody>
        </p:sp>
        <p:sp>
          <p:nvSpPr>
            <p:cNvPr id="6" name="Freeform 6"/>
            <p:cNvSpPr/>
            <p:nvPr/>
          </p:nvSpPr>
          <p:spPr>
            <a:xfrm>
              <a:off x="-4308" y="-44877"/>
              <a:ext cx="5993973" cy="1417272"/>
            </a:xfrm>
            <a:custGeom>
              <a:avLst/>
              <a:gdLst/>
              <a:ahLst/>
              <a:cxnLst/>
              <a:rect l="l" t="t" r="r" b="b"/>
              <a:pathLst>
                <a:path w="5993973" h="1417272">
                  <a:moveTo>
                    <a:pt x="4308" y="44877"/>
                  </a:moveTo>
                  <a:cubicBezTo>
                    <a:pt x="541249" y="52851"/>
                    <a:pt x="1075500" y="110407"/>
                    <a:pt x="1377885" y="44877"/>
                  </a:cubicBezTo>
                  <a:cubicBezTo>
                    <a:pt x="1571207" y="-85679"/>
                    <a:pt x="2138775" y="117511"/>
                    <a:pt x="2990351" y="44877"/>
                  </a:cubicBezTo>
                  <a:cubicBezTo>
                    <a:pt x="3812943" y="33066"/>
                    <a:pt x="3917074" y="79527"/>
                    <a:pt x="4602816" y="44877"/>
                  </a:cubicBezTo>
                  <a:cubicBezTo>
                    <a:pt x="5223719" y="32050"/>
                    <a:pt x="5444382" y="36241"/>
                    <a:pt x="5976393" y="44877"/>
                  </a:cubicBezTo>
                  <a:cubicBezTo>
                    <a:pt x="5958316" y="287279"/>
                    <a:pt x="6008907" y="424428"/>
                    <a:pt x="5976393" y="739174"/>
                  </a:cubicBezTo>
                  <a:cubicBezTo>
                    <a:pt x="6000652" y="978242"/>
                    <a:pt x="5999001" y="1105968"/>
                    <a:pt x="5976393" y="1379975"/>
                  </a:cubicBezTo>
                  <a:cubicBezTo>
                    <a:pt x="5474262" y="1329668"/>
                    <a:pt x="5221030" y="1268633"/>
                    <a:pt x="4483297" y="1379975"/>
                  </a:cubicBezTo>
                  <a:cubicBezTo>
                    <a:pt x="3767226" y="1372002"/>
                    <a:pt x="3633664" y="1344891"/>
                    <a:pt x="3169480" y="1379975"/>
                  </a:cubicBezTo>
                  <a:cubicBezTo>
                    <a:pt x="2705894" y="1445508"/>
                    <a:pt x="2482542" y="1301832"/>
                    <a:pt x="1795903" y="1379975"/>
                  </a:cubicBezTo>
                  <a:cubicBezTo>
                    <a:pt x="1179482" y="1511167"/>
                    <a:pt x="851402" y="1243262"/>
                    <a:pt x="4308" y="1379975"/>
                  </a:cubicBezTo>
                  <a:cubicBezTo>
                    <a:pt x="16708" y="1141052"/>
                    <a:pt x="-9916" y="1070158"/>
                    <a:pt x="4308" y="752512"/>
                  </a:cubicBezTo>
                  <a:cubicBezTo>
                    <a:pt x="54506" y="455598"/>
                    <a:pt x="43002" y="180286"/>
                    <a:pt x="4308" y="44877"/>
                  </a:cubicBezTo>
                  <a:close/>
                </a:path>
              </a:pathLst>
            </a:custGeom>
            <a:solidFill>
              <a:srgbClr val="FFFFFF"/>
            </a:solidFill>
          </p:spPr>
          <p:txBody>
            <a:bodyPr/>
            <a:lstStyle/>
            <a:p>
              <a:endParaRPr lang="fr-CA"/>
            </a:p>
          </p:txBody>
        </p:sp>
        <p:sp>
          <p:nvSpPr>
            <p:cNvPr id="7" name="Freeform 7"/>
            <p:cNvSpPr/>
            <p:nvPr/>
          </p:nvSpPr>
          <p:spPr>
            <a:xfrm>
              <a:off x="-11768" y="-30861"/>
              <a:ext cx="6000696" cy="1384582"/>
            </a:xfrm>
            <a:custGeom>
              <a:avLst/>
              <a:gdLst/>
              <a:ahLst/>
              <a:cxnLst/>
              <a:rect l="l" t="t" r="r" b="b"/>
              <a:pathLst>
                <a:path w="6000696" h="1384582">
                  <a:moveTo>
                    <a:pt x="11768" y="30861"/>
                  </a:moveTo>
                  <a:cubicBezTo>
                    <a:pt x="629833" y="-10541"/>
                    <a:pt x="1101337" y="-10033"/>
                    <a:pt x="1504864" y="30861"/>
                  </a:cubicBezTo>
                  <a:cubicBezTo>
                    <a:pt x="1925273" y="46664"/>
                    <a:pt x="2289957" y="35500"/>
                    <a:pt x="3057570" y="30861"/>
                  </a:cubicBezTo>
                  <a:cubicBezTo>
                    <a:pt x="3822195" y="30099"/>
                    <a:pt x="4042560" y="5969"/>
                    <a:pt x="4550666" y="30861"/>
                  </a:cubicBezTo>
                  <a:cubicBezTo>
                    <a:pt x="5076253" y="83633"/>
                    <a:pt x="5615733" y="-37465"/>
                    <a:pt x="5983982" y="30861"/>
                  </a:cubicBezTo>
                  <a:cubicBezTo>
                    <a:pt x="6000619" y="362860"/>
                    <a:pt x="6011287" y="543937"/>
                    <a:pt x="5983982" y="725158"/>
                  </a:cubicBezTo>
                  <a:cubicBezTo>
                    <a:pt x="5972797" y="944365"/>
                    <a:pt x="6007096" y="1166615"/>
                    <a:pt x="5983982" y="1365959"/>
                  </a:cubicBezTo>
                  <a:cubicBezTo>
                    <a:pt x="5684607" y="1435556"/>
                    <a:pt x="4918188" y="1281437"/>
                    <a:pt x="4550666" y="1365959"/>
                  </a:cubicBezTo>
                  <a:cubicBezTo>
                    <a:pt x="4235733" y="1355231"/>
                    <a:pt x="3657557" y="1296805"/>
                    <a:pt x="3117330" y="1365959"/>
                  </a:cubicBezTo>
                  <a:cubicBezTo>
                    <a:pt x="2533328" y="1374088"/>
                    <a:pt x="2249171" y="1337689"/>
                    <a:pt x="1624234" y="1365959"/>
                  </a:cubicBezTo>
                  <a:cubicBezTo>
                    <a:pt x="1030372" y="1388439"/>
                    <a:pt x="415146" y="1357116"/>
                    <a:pt x="11768" y="1365959"/>
                  </a:cubicBezTo>
                  <a:cubicBezTo>
                    <a:pt x="-35857" y="1190971"/>
                    <a:pt x="81089" y="932911"/>
                    <a:pt x="11768" y="725158"/>
                  </a:cubicBezTo>
                  <a:cubicBezTo>
                    <a:pt x="47923" y="550316"/>
                    <a:pt x="35522" y="236004"/>
                    <a:pt x="11768" y="30861"/>
                  </a:cubicBezTo>
                  <a:close/>
                </a:path>
              </a:pathLst>
            </a:custGeom>
            <a:solidFill>
              <a:srgbClr val="000000">
                <a:alpha val="0"/>
              </a:srgbClr>
            </a:solidFill>
          </p:spPr>
          <p:txBody>
            <a:bodyPr/>
            <a:lstStyle/>
            <a:p>
              <a:endParaRPr lang="fr-CA"/>
            </a:p>
          </p:txBody>
        </p:sp>
        <p:sp>
          <p:nvSpPr>
            <p:cNvPr id="8" name="Freeform 8"/>
            <p:cNvSpPr/>
            <p:nvPr/>
          </p:nvSpPr>
          <p:spPr>
            <a:xfrm>
              <a:off x="-14097" y="-58403"/>
              <a:ext cx="6009013" cy="1438375"/>
            </a:xfrm>
            <a:custGeom>
              <a:avLst/>
              <a:gdLst/>
              <a:ahLst/>
              <a:cxnLst/>
              <a:rect l="l" t="t" r="r" b="b"/>
              <a:pathLst>
                <a:path w="6009013" h="1438375">
                  <a:moveTo>
                    <a:pt x="14097" y="58403"/>
                  </a:moveTo>
                  <a:cubicBezTo>
                    <a:pt x="612590" y="17382"/>
                    <a:pt x="1031506" y="-10939"/>
                    <a:pt x="1507193" y="58403"/>
                  </a:cubicBezTo>
                  <a:cubicBezTo>
                    <a:pt x="2003946" y="99577"/>
                    <a:pt x="2275553" y="57514"/>
                    <a:pt x="3059899" y="58403"/>
                  </a:cubicBezTo>
                  <a:cubicBezTo>
                    <a:pt x="3794047" y="103781"/>
                    <a:pt x="3991553" y="56371"/>
                    <a:pt x="4552995" y="58403"/>
                  </a:cubicBezTo>
                  <a:cubicBezTo>
                    <a:pt x="5102784" y="48370"/>
                    <a:pt x="5613879" y="-67835"/>
                    <a:pt x="5986311" y="58403"/>
                  </a:cubicBezTo>
                  <a:cubicBezTo>
                    <a:pt x="5991010" y="366335"/>
                    <a:pt x="6034952" y="575393"/>
                    <a:pt x="5986311" y="752700"/>
                  </a:cubicBezTo>
                  <a:cubicBezTo>
                    <a:pt x="5972886" y="952190"/>
                    <a:pt x="6027840" y="1231996"/>
                    <a:pt x="5986311" y="1393501"/>
                  </a:cubicBezTo>
                  <a:cubicBezTo>
                    <a:pt x="5706656" y="1405694"/>
                    <a:pt x="4836405" y="1383208"/>
                    <a:pt x="4552995" y="1393501"/>
                  </a:cubicBezTo>
                  <a:cubicBezTo>
                    <a:pt x="4168591" y="1413441"/>
                    <a:pt x="3550078" y="1260412"/>
                    <a:pt x="3119659" y="1393501"/>
                  </a:cubicBezTo>
                  <a:cubicBezTo>
                    <a:pt x="2547609" y="1436936"/>
                    <a:pt x="2265992" y="1395153"/>
                    <a:pt x="1626563" y="1393501"/>
                  </a:cubicBezTo>
                  <a:cubicBezTo>
                    <a:pt x="1004016" y="1419029"/>
                    <a:pt x="356819" y="1480243"/>
                    <a:pt x="14097" y="1393501"/>
                  </a:cubicBezTo>
                  <a:cubicBezTo>
                    <a:pt x="-22860" y="1238085"/>
                    <a:pt x="25900" y="932618"/>
                    <a:pt x="14097" y="752700"/>
                  </a:cubicBezTo>
                  <a:cubicBezTo>
                    <a:pt x="28738" y="547557"/>
                    <a:pt x="126296" y="287613"/>
                    <a:pt x="14097" y="58403"/>
                  </a:cubicBezTo>
                  <a:close/>
                </a:path>
              </a:pathLst>
            </a:custGeom>
            <a:solidFill>
              <a:srgbClr val="000000">
                <a:alpha val="0"/>
              </a:srgbClr>
            </a:solidFill>
          </p:spPr>
          <p:txBody>
            <a:bodyPr/>
            <a:lstStyle/>
            <a:p>
              <a:endParaRPr lang="fr-CA"/>
            </a:p>
          </p:txBody>
        </p:sp>
        <p:sp>
          <p:nvSpPr>
            <p:cNvPr id="9" name="Freeform 9"/>
            <p:cNvSpPr/>
            <p:nvPr/>
          </p:nvSpPr>
          <p:spPr>
            <a:xfrm>
              <a:off x="-32081" y="-49545"/>
              <a:ext cx="6022596" cy="1447851"/>
            </a:xfrm>
            <a:custGeom>
              <a:avLst/>
              <a:gdLst/>
              <a:ahLst/>
              <a:cxnLst/>
              <a:rect l="l" t="t" r="r" b="b"/>
              <a:pathLst>
                <a:path w="6022596" h="1447851">
                  <a:moveTo>
                    <a:pt x="32380" y="48021"/>
                  </a:moveTo>
                  <a:cubicBezTo>
                    <a:pt x="289795" y="92168"/>
                    <a:pt x="543624" y="71292"/>
                    <a:pt x="797304" y="50560"/>
                  </a:cubicBezTo>
                  <a:cubicBezTo>
                    <a:pt x="1039331" y="33035"/>
                    <a:pt x="1281059" y="15636"/>
                    <a:pt x="1525326" y="48021"/>
                  </a:cubicBezTo>
                  <a:lnTo>
                    <a:pt x="1525177" y="49545"/>
                  </a:lnTo>
                  <a:lnTo>
                    <a:pt x="1525177" y="48021"/>
                  </a:lnTo>
                  <a:cubicBezTo>
                    <a:pt x="1619149" y="45354"/>
                    <a:pt x="1705950" y="42306"/>
                    <a:pt x="1789464" y="39512"/>
                  </a:cubicBezTo>
                  <a:cubicBezTo>
                    <a:pt x="1867301" y="36845"/>
                    <a:pt x="1942300" y="34178"/>
                    <a:pt x="2017896" y="32146"/>
                  </a:cubicBezTo>
                  <a:cubicBezTo>
                    <a:pt x="2305041" y="24018"/>
                    <a:pt x="2599507" y="22621"/>
                    <a:pt x="3078033" y="48148"/>
                  </a:cubicBezTo>
                  <a:lnTo>
                    <a:pt x="3077883" y="49690"/>
                  </a:lnTo>
                  <a:lnTo>
                    <a:pt x="3077883" y="48148"/>
                  </a:lnTo>
                  <a:cubicBezTo>
                    <a:pt x="3266873" y="50850"/>
                    <a:pt x="3418364" y="54329"/>
                    <a:pt x="3549387" y="57229"/>
                  </a:cubicBezTo>
                  <a:cubicBezTo>
                    <a:pt x="3649186" y="59548"/>
                    <a:pt x="3737033" y="61433"/>
                    <a:pt x="3820397" y="62738"/>
                  </a:cubicBezTo>
                  <a:cubicBezTo>
                    <a:pt x="4051817" y="66362"/>
                    <a:pt x="4248874" y="64478"/>
                    <a:pt x="4570680" y="48148"/>
                  </a:cubicBezTo>
                  <a:lnTo>
                    <a:pt x="4570979" y="48148"/>
                  </a:lnTo>
                  <a:cubicBezTo>
                    <a:pt x="4850953" y="68392"/>
                    <a:pt x="5091934" y="43703"/>
                    <a:pt x="5305127" y="23764"/>
                  </a:cubicBezTo>
                  <a:cubicBezTo>
                    <a:pt x="5474098" y="8016"/>
                    <a:pt x="5625887" y="-6208"/>
                    <a:pt x="5765725" y="2809"/>
                  </a:cubicBezTo>
                  <a:cubicBezTo>
                    <a:pt x="5849239" y="8143"/>
                    <a:pt x="5928570" y="21732"/>
                    <a:pt x="6004803" y="48275"/>
                  </a:cubicBezTo>
                  <a:cubicBezTo>
                    <a:pt x="6005438" y="48529"/>
                    <a:pt x="6005819" y="49164"/>
                    <a:pt x="6005819" y="49835"/>
                  </a:cubicBezTo>
                  <a:cubicBezTo>
                    <a:pt x="6005438" y="163062"/>
                    <a:pt x="6010645" y="257008"/>
                    <a:pt x="6015344" y="342255"/>
                  </a:cubicBezTo>
                  <a:cubicBezTo>
                    <a:pt x="6019281" y="412569"/>
                    <a:pt x="6022837" y="476939"/>
                    <a:pt x="6022583" y="541019"/>
                  </a:cubicBezTo>
                  <a:cubicBezTo>
                    <a:pt x="6022329" y="607129"/>
                    <a:pt x="6018011" y="672804"/>
                    <a:pt x="6005819" y="744567"/>
                  </a:cubicBezTo>
                  <a:lnTo>
                    <a:pt x="6004295" y="744277"/>
                  </a:lnTo>
                  <a:lnTo>
                    <a:pt x="6005819" y="744567"/>
                  </a:lnTo>
                  <a:cubicBezTo>
                    <a:pt x="5988777" y="851126"/>
                    <a:pt x="5998041" y="975082"/>
                    <a:pt x="6006454" y="1091789"/>
                  </a:cubicBezTo>
                  <a:cubicBezTo>
                    <a:pt x="6013058" y="1194868"/>
                    <a:pt x="6019281" y="1292293"/>
                    <a:pt x="6008994" y="1366376"/>
                  </a:cubicBezTo>
                  <a:cubicBezTo>
                    <a:pt x="6008105" y="1372900"/>
                    <a:pt x="6007089" y="1379279"/>
                    <a:pt x="6005819" y="1385406"/>
                  </a:cubicBezTo>
                  <a:cubicBezTo>
                    <a:pt x="6005692" y="1386295"/>
                    <a:pt x="6004803" y="1386803"/>
                    <a:pt x="6004016" y="1386676"/>
                  </a:cubicBezTo>
                  <a:cubicBezTo>
                    <a:pt x="5721204" y="1341875"/>
                    <a:pt x="4874110" y="1365941"/>
                    <a:pt x="4571129" y="1386676"/>
                  </a:cubicBezTo>
                  <a:lnTo>
                    <a:pt x="4570979" y="1385152"/>
                  </a:lnTo>
                  <a:lnTo>
                    <a:pt x="4571278" y="1386676"/>
                  </a:lnTo>
                  <a:cubicBezTo>
                    <a:pt x="4339261" y="1425919"/>
                    <a:pt x="4110232" y="1406615"/>
                    <a:pt x="3876422" y="1386930"/>
                  </a:cubicBezTo>
                  <a:cubicBezTo>
                    <a:pt x="3638130" y="1364347"/>
                    <a:pt x="3394908" y="1340860"/>
                    <a:pt x="3137942" y="1386676"/>
                  </a:cubicBezTo>
                  <a:lnTo>
                    <a:pt x="3137792" y="1386676"/>
                  </a:lnTo>
                  <a:cubicBezTo>
                    <a:pt x="2768179" y="1415251"/>
                    <a:pt x="2492686" y="1407504"/>
                    <a:pt x="2149367" y="1397725"/>
                  </a:cubicBezTo>
                  <a:cubicBezTo>
                    <a:pt x="1998772" y="1393407"/>
                    <a:pt x="1835031" y="1388835"/>
                    <a:pt x="1644547" y="1386676"/>
                  </a:cubicBezTo>
                  <a:cubicBezTo>
                    <a:pt x="1349633" y="1374060"/>
                    <a:pt x="1078324" y="1399249"/>
                    <a:pt x="838090" y="1420458"/>
                  </a:cubicBezTo>
                  <a:cubicBezTo>
                    <a:pt x="647905" y="1437222"/>
                    <a:pt x="477291" y="1452335"/>
                    <a:pt x="330282" y="1446620"/>
                  </a:cubicBezTo>
                  <a:cubicBezTo>
                    <a:pt x="215543" y="1442175"/>
                    <a:pt x="115147" y="1425157"/>
                    <a:pt x="31319" y="1386422"/>
                  </a:cubicBezTo>
                  <a:lnTo>
                    <a:pt x="30557" y="1385533"/>
                  </a:lnTo>
                  <a:cubicBezTo>
                    <a:pt x="-18084" y="1236621"/>
                    <a:pt x="-1447" y="906072"/>
                    <a:pt x="30557" y="743843"/>
                  </a:cubicBezTo>
                  <a:lnTo>
                    <a:pt x="32081" y="744277"/>
                  </a:lnTo>
                  <a:lnTo>
                    <a:pt x="30557" y="744132"/>
                  </a:lnTo>
                  <a:cubicBezTo>
                    <a:pt x="34770" y="694115"/>
                    <a:pt x="42091" y="642938"/>
                    <a:pt x="49561" y="590891"/>
                  </a:cubicBezTo>
                  <a:cubicBezTo>
                    <a:pt x="57329" y="536525"/>
                    <a:pt x="65248" y="481143"/>
                    <a:pt x="70178" y="424892"/>
                  </a:cubicBezTo>
                  <a:cubicBezTo>
                    <a:pt x="80935" y="302821"/>
                    <a:pt x="77947" y="177415"/>
                    <a:pt x="30557" y="50125"/>
                  </a:cubicBezTo>
                  <a:cubicBezTo>
                    <a:pt x="30430" y="49545"/>
                    <a:pt x="30557" y="48910"/>
                    <a:pt x="30811" y="48529"/>
                  </a:cubicBezTo>
                  <a:cubicBezTo>
                    <a:pt x="31065" y="48148"/>
                    <a:pt x="31700" y="47894"/>
                    <a:pt x="32380" y="48021"/>
                  </a:cubicBezTo>
                  <a:moveTo>
                    <a:pt x="31827" y="51285"/>
                  </a:moveTo>
                  <a:lnTo>
                    <a:pt x="32081" y="49545"/>
                  </a:lnTo>
                  <a:lnTo>
                    <a:pt x="33874" y="49037"/>
                  </a:lnTo>
                  <a:cubicBezTo>
                    <a:pt x="81831" y="176835"/>
                    <a:pt x="84670" y="302966"/>
                    <a:pt x="73913" y="424747"/>
                  </a:cubicBezTo>
                  <a:cubicBezTo>
                    <a:pt x="68983" y="481143"/>
                    <a:pt x="60915" y="536525"/>
                    <a:pt x="53146" y="590891"/>
                  </a:cubicBezTo>
                  <a:cubicBezTo>
                    <a:pt x="45676" y="643083"/>
                    <a:pt x="38356" y="694115"/>
                    <a:pt x="33874" y="743987"/>
                  </a:cubicBezTo>
                  <a:lnTo>
                    <a:pt x="33874" y="744277"/>
                  </a:lnTo>
                  <a:cubicBezTo>
                    <a:pt x="1728" y="906362"/>
                    <a:pt x="-14782" y="1236041"/>
                    <a:pt x="33874" y="1384063"/>
                  </a:cubicBezTo>
                  <a:lnTo>
                    <a:pt x="32081" y="1384643"/>
                  </a:lnTo>
                  <a:lnTo>
                    <a:pt x="32977" y="1383048"/>
                  </a:lnTo>
                  <a:cubicBezTo>
                    <a:pt x="116342" y="1421728"/>
                    <a:pt x="216141" y="1438619"/>
                    <a:pt x="330431" y="1443064"/>
                  </a:cubicBezTo>
                  <a:cubicBezTo>
                    <a:pt x="476992" y="1448652"/>
                    <a:pt x="647307" y="1433666"/>
                    <a:pt x="837642" y="1416902"/>
                  </a:cubicBezTo>
                  <a:cubicBezTo>
                    <a:pt x="1077726" y="1395693"/>
                    <a:pt x="1349483" y="1369856"/>
                    <a:pt x="1644547" y="1382903"/>
                  </a:cubicBezTo>
                  <a:lnTo>
                    <a:pt x="1644398" y="1384643"/>
                  </a:lnTo>
                  <a:lnTo>
                    <a:pt x="1644398" y="1382903"/>
                  </a:lnTo>
                  <a:cubicBezTo>
                    <a:pt x="1834881" y="1385279"/>
                    <a:pt x="1998623" y="1389851"/>
                    <a:pt x="2149218" y="1394169"/>
                  </a:cubicBezTo>
                  <a:cubicBezTo>
                    <a:pt x="2492537" y="1403948"/>
                    <a:pt x="2767730" y="1411695"/>
                    <a:pt x="3137195" y="1382903"/>
                  </a:cubicBezTo>
                  <a:lnTo>
                    <a:pt x="3137344" y="1384643"/>
                  </a:lnTo>
                  <a:lnTo>
                    <a:pt x="3137045" y="1382903"/>
                  </a:lnTo>
                  <a:cubicBezTo>
                    <a:pt x="3394460" y="1336656"/>
                    <a:pt x="3638279" y="1360142"/>
                    <a:pt x="3876571" y="1383048"/>
                  </a:cubicBezTo>
                  <a:cubicBezTo>
                    <a:pt x="4110381" y="1402932"/>
                    <a:pt x="4338962" y="1422236"/>
                    <a:pt x="4570381" y="1382903"/>
                  </a:cubicBezTo>
                  <a:lnTo>
                    <a:pt x="4570680" y="1382903"/>
                  </a:lnTo>
                  <a:cubicBezTo>
                    <a:pt x="4873662" y="1361882"/>
                    <a:pt x="5721054" y="1337815"/>
                    <a:pt x="6004422" y="1382903"/>
                  </a:cubicBezTo>
                  <a:lnTo>
                    <a:pt x="6004166" y="1384643"/>
                  </a:lnTo>
                  <a:lnTo>
                    <a:pt x="6002373" y="1384208"/>
                  </a:lnTo>
                  <a:cubicBezTo>
                    <a:pt x="6003718" y="1378119"/>
                    <a:pt x="6004803" y="1371740"/>
                    <a:pt x="6005692" y="1365361"/>
                  </a:cubicBezTo>
                  <a:cubicBezTo>
                    <a:pt x="6015852" y="1291713"/>
                    <a:pt x="6009756" y="1194723"/>
                    <a:pt x="6002971" y="1091499"/>
                  </a:cubicBezTo>
                  <a:cubicBezTo>
                    <a:pt x="5994156" y="974937"/>
                    <a:pt x="5984894" y="850546"/>
                    <a:pt x="6002373" y="743408"/>
                  </a:cubicBezTo>
                  <a:cubicBezTo>
                    <a:pt x="6014836" y="671934"/>
                    <a:pt x="6019154" y="606404"/>
                    <a:pt x="6019408" y="540584"/>
                  </a:cubicBezTo>
                  <a:cubicBezTo>
                    <a:pt x="6019662" y="476649"/>
                    <a:pt x="6016106" y="412569"/>
                    <a:pt x="6012169" y="342110"/>
                  </a:cubicBezTo>
                  <a:cubicBezTo>
                    <a:pt x="6007470" y="257008"/>
                    <a:pt x="6001925" y="162772"/>
                    <a:pt x="6002373" y="49545"/>
                  </a:cubicBezTo>
                  <a:lnTo>
                    <a:pt x="6004166" y="49545"/>
                  </a:lnTo>
                  <a:lnTo>
                    <a:pt x="6003419" y="51285"/>
                  </a:lnTo>
                  <a:cubicBezTo>
                    <a:pt x="5927524" y="24780"/>
                    <a:pt x="5848641" y="11191"/>
                    <a:pt x="5765426" y="5857"/>
                  </a:cubicBezTo>
                  <a:cubicBezTo>
                    <a:pt x="5626036" y="-3033"/>
                    <a:pt x="5474695" y="11064"/>
                    <a:pt x="5305575" y="26812"/>
                  </a:cubicBezTo>
                  <a:cubicBezTo>
                    <a:pt x="5092382" y="46624"/>
                    <a:pt x="4851103" y="71872"/>
                    <a:pt x="4570680" y="51285"/>
                  </a:cubicBezTo>
                  <a:lnTo>
                    <a:pt x="4570830" y="49545"/>
                  </a:lnTo>
                  <a:lnTo>
                    <a:pt x="4570979" y="51285"/>
                  </a:lnTo>
                  <a:cubicBezTo>
                    <a:pt x="4249023" y="67812"/>
                    <a:pt x="4051817" y="69697"/>
                    <a:pt x="3820397" y="66072"/>
                  </a:cubicBezTo>
                  <a:cubicBezTo>
                    <a:pt x="3737032" y="64768"/>
                    <a:pt x="3649036" y="62738"/>
                    <a:pt x="3549387" y="60563"/>
                  </a:cubicBezTo>
                  <a:cubicBezTo>
                    <a:pt x="3418364" y="57664"/>
                    <a:pt x="3266873" y="54184"/>
                    <a:pt x="3077883" y="51285"/>
                  </a:cubicBezTo>
                  <a:lnTo>
                    <a:pt x="3077733" y="51285"/>
                  </a:lnTo>
                  <a:cubicBezTo>
                    <a:pt x="2599208" y="25542"/>
                    <a:pt x="2304891" y="26939"/>
                    <a:pt x="2017895" y="35067"/>
                  </a:cubicBezTo>
                  <a:cubicBezTo>
                    <a:pt x="1942299" y="37226"/>
                    <a:pt x="1867301" y="39766"/>
                    <a:pt x="1789613" y="42433"/>
                  </a:cubicBezTo>
                  <a:cubicBezTo>
                    <a:pt x="1705950" y="45354"/>
                    <a:pt x="1619149" y="48275"/>
                    <a:pt x="1525177" y="51140"/>
                  </a:cubicBezTo>
                  <a:lnTo>
                    <a:pt x="1524878" y="51140"/>
                  </a:lnTo>
                  <a:cubicBezTo>
                    <a:pt x="1281059" y="18811"/>
                    <a:pt x="1039629" y="36210"/>
                    <a:pt x="797603" y="54184"/>
                  </a:cubicBezTo>
                  <a:cubicBezTo>
                    <a:pt x="544072" y="74916"/>
                    <a:pt x="289795" y="95793"/>
                    <a:pt x="31827" y="51285"/>
                  </a:cubicBezTo>
                  <a:close/>
                </a:path>
              </a:pathLst>
            </a:custGeom>
            <a:solidFill>
              <a:srgbClr val="000000"/>
            </a:solidFill>
          </p:spPr>
          <p:txBody>
            <a:bodyPr/>
            <a:lstStyle/>
            <a:p>
              <a:endParaRPr lang="fr-CA"/>
            </a:p>
          </p:txBody>
        </p:sp>
        <p:sp>
          <p:nvSpPr>
            <p:cNvPr id="10" name="Freeform 10"/>
            <p:cNvSpPr/>
            <p:nvPr/>
          </p:nvSpPr>
          <p:spPr>
            <a:xfrm>
              <a:off x="-6110" y="-47801"/>
              <a:ext cx="5997174" cy="1423540"/>
            </a:xfrm>
            <a:custGeom>
              <a:avLst/>
              <a:gdLst/>
              <a:ahLst/>
              <a:cxnLst/>
              <a:rect l="l" t="t" r="r" b="b"/>
              <a:pathLst>
                <a:path w="5997174" h="1423540">
                  <a:moveTo>
                    <a:pt x="6110" y="46277"/>
                  </a:moveTo>
                  <a:cubicBezTo>
                    <a:pt x="169852" y="48381"/>
                    <a:pt x="333294" y="55485"/>
                    <a:pt x="490014" y="62299"/>
                  </a:cubicBezTo>
                  <a:cubicBezTo>
                    <a:pt x="634334" y="68533"/>
                    <a:pt x="772827" y="74477"/>
                    <a:pt x="900713" y="76362"/>
                  </a:cubicBezTo>
                  <a:cubicBezTo>
                    <a:pt x="1089254" y="79116"/>
                    <a:pt x="1254191" y="73172"/>
                    <a:pt x="1379388" y="46277"/>
                  </a:cubicBezTo>
                  <a:lnTo>
                    <a:pt x="1379836" y="47801"/>
                  </a:lnTo>
                  <a:lnTo>
                    <a:pt x="1378641" y="46531"/>
                  </a:lnTo>
                  <a:cubicBezTo>
                    <a:pt x="1477394" y="-20144"/>
                    <a:pt x="1672808" y="-2618"/>
                    <a:pt x="1951139" y="22147"/>
                  </a:cubicBezTo>
                  <a:cubicBezTo>
                    <a:pt x="2221999" y="46277"/>
                    <a:pt x="2572639" y="81726"/>
                    <a:pt x="2992152" y="46150"/>
                  </a:cubicBezTo>
                  <a:lnTo>
                    <a:pt x="2992302" y="46150"/>
                  </a:lnTo>
                  <a:cubicBezTo>
                    <a:pt x="3364904" y="40816"/>
                    <a:pt x="3590197" y="46531"/>
                    <a:pt x="3788898" y="52150"/>
                  </a:cubicBezTo>
                  <a:cubicBezTo>
                    <a:pt x="3945618" y="56645"/>
                    <a:pt x="4085755" y="60704"/>
                    <a:pt x="4268769" y="57804"/>
                  </a:cubicBezTo>
                  <a:cubicBezTo>
                    <a:pt x="4365580" y="56065"/>
                    <a:pt x="4474641" y="52585"/>
                    <a:pt x="4604469" y="46277"/>
                  </a:cubicBezTo>
                  <a:cubicBezTo>
                    <a:pt x="5208191" y="33831"/>
                    <a:pt x="5433485" y="37387"/>
                    <a:pt x="5934570" y="45515"/>
                  </a:cubicBezTo>
                  <a:cubicBezTo>
                    <a:pt x="5948913" y="45769"/>
                    <a:pt x="5963405" y="46023"/>
                    <a:pt x="5978045" y="46277"/>
                  </a:cubicBezTo>
                  <a:cubicBezTo>
                    <a:pt x="5978451" y="46277"/>
                    <a:pt x="5978959" y="46531"/>
                    <a:pt x="5979213" y="46785"/>
                  </a:cubicBezTo>
                  <a:cubicBezTo>
                    <a:pt x="5979467" y="47039"/>
                    <a:pt x="5979594" y="47547"/>
                    <a:pt x="5979594" y="47946"/>
                  </a:cubicBezTo>
                  <a:cubicBezTo>
                    <a:pt x="5971920" y="152765"/>
                    <a:pt x="5978045" y="238012"/>
                    <a:pt x="5983531" y="326448"/>
                  </a:cubicBezTo>
                  <a:cubicBezTo>
                    <a:pt x="5989373" y="421988"/>
                    <a:pt x="5995469" y="521298"/>
                    <a:pt x="5987087" y="653372"/>
                  </a:cubicBezTo>
                  <a:cubicBezTo>
                    <a:pt x="5985309" y="681498"/>
                    <a:pt x="5982896" y="710928"/>
                    <a:pt x="5979594" y="742243"/>
                  </a:cubicBezTo>
                  <a:lnTo>
                    <a:pt x="5978045" y="742098"/>
                  </a:lnTo>
                  <a:lnTo>
                    <a:pt x="5979594" y="741953"/>
                  </a:lnTo>
                  <a:cubicBezTo>
                    <a:pt x="6003851" y="981166"/>
                    <a:pt x="6002200" y="1109037"/>
                    <a:pt x="5979594" y="1383154"/>
                  </a:cubicBezTo>
                  <a:cubicBezTo>
                    <a:pt x="5979594" y="1383535"/>
                    <a:pt x="5979340" y="1383916"/>
                    <a:pt x="5978959" y="1384170"/>
                  </a:cubicBezTo>
                  <a:cubicBezTo>
                    <a:pt x="5978578" y="1384424"/>
                    <a:pt x="5978195" y="1384551"/>
                    <a:pt x="5977747" y="1384551"/>
                  </a:cubicBezTo>
                  <a:cubicBezTo>
                    <a:pt x="5904691" y="1377535"/>
                    <a:pt x="5837013" y="1369996"/>
                    <a:pt x="5772323" y="1362747"/>
                  </a:cubicBezTo>
                  <a:cubicBezTo>
                    <a:pt x="5713160" y="1356223"/>
                    <a:pt x="5656389" y="1349844"/>
                    <a:pt x="5600514" y="1344190"/>
                  </a:cubicBezTo>
                  <a:cubicBezTo>
                    <a:pt x="5297383" y="1313890"/>
                    <a:pt x="5017409" y="1304466"/>
                    <a:pt x="4485248" y="1384424"/>
                  </a:cubicBezTo>
                  <a:lnTo>
                    <a:pt x="4484950" y="1384424"/>
                  </a:lnTo>
                  <a:cubicBezTo>
                    <a:pt x="4248749" y="1382029"/>
                    <a:pt x="4076044" y="1377245"/>
                    <a:pt x="3933816" y="1373476"/>
                  </a:cubicBezTo>
                  <a:cubicBezTo>
                    <a:pt x="3834316" y="1370721"/>
                    <a:pt x="3749906" y="1368401"/>
                    <a:pt x="3669230" y="1367532"/>
                  </a:cubicBezTo>
                  <a:cubicBezTo>
                    <a:pt x="3515498" y="1365792"/>
                    <a:pt x="3375362" y="1369271"/>
                    <a:pt x="3171282" y="1384424"/>
                  </a:cubicBezTo>
                  <a:lnTo>
                    <a:pt x="3171133" y="1382899"/>
                  </a:lnTo>
                  <a:lnTo>
                    <a:pt x="3171432" y="1384424"/>
                  </a:lnTo>
                  <a:cubicBezTo>
                    <a:pt x="2950321" y="1415666"/>
                    <a:pt x="2783740" y="1401569"/>
                    <a:pt x="2595946" y="1385694"/>
                  </a:cubicBezTo>
                  <a:cubicBezTo>
                    <a:pt x="2389476" y="1366227"/>
                    <a:pt x="2157160" y="1343755"/>
                    <a:pt x="1797855" y="1384424"/>
                  </a:cubicBezTo>
                  <a:lnTo>
                    <a:pt x="1797706" y="1382899"/>
                  </a:lnTo>
                  <a:lnTo>
                    <a:pt x="1798154" y="1384424"/>
                  </a:lnTo>
                  <a:cubicBezTo>
                    <a:pt x="1495322" y="1448813"/>
                    <a:pt x="1261960" y="1421127"/>
                    <a:pt x="1003051" y="1390520"/>
                  </a:cubicBezTo>
                  <a:cubicBezTo>
                    <a:pt x="734282" y="1355209"/>
                    <a:pt x="437575" y="1315050"/>
                    <a:pt x="6409" y="1384551"/>
                  </a:cubicBezTo>
                  <a:cubicBezTo>
                    <a:pt x="5856" y="1384678"/>
                    <a:pt x="5348" y="1384551"/>
                    <a:pt x="5094" y="1384170"/>
                  </a:cubicBezTo>
                  <a:cubicBezTo>
                    <a:pt x="4840" y="1383789"/>
                    <a:pt x="4586" y="1383408"/>
                    <a:pt x="4586" y="1382899"/>
                  </a:cubicBezTo>
                  <a:cubicBezTo>
                    <a:pt x="9994" y="1272281"/>
                    <a:pt x="6857" y="1197763"/>
                    <a:pt x="3824" y="1118025"/>
                  </a:cubicBezTo>
                  <a:cubicBezTo>
                    <a:pt x="522" y="1026400"/>
                    <a:pt x="-3034" y="927815"/>
                    <a:pt x="4332" y="759931"/>
                  </a:cubicBezTo>
                  <a:cubicBezTo>
                    <a:pt x="4459" y="758481"/>
                    <a:pt x="4459" y="756886"/>
                    <a:pt x="4586" y="755436"/>
                  </a:cubicBezTo>
                  <a:lnTo>
                    <a:pt x="4586" y="755291"/>
                  </a:lnTo>
                  <a:cubicBezTo>
                    <a:pt x="54366" y="458377"/>
                    <a:pt x="42862" y="183355"/>
                    <a:pt x="4586" y="48236"/>
                  </a:cubicBezTo>
                  <a:cubicBezTo>
                    <a:pt x="4459" y="47801"/>
                    <a:pt x="4586" y="47166"/>
                    <a:pt x="4840" y="46785"/>
                  </a:cubicBezTo>
                  <a:cubicBezTo>
                    <a:pt x="5094" y="46404"/>
                    <a:pt x="5602" y="46150"/>
                    <a:pt x="6110" y="46150"/>
                  </a:cubicBezTo>
                  <a:moveTo>
                    <a:pt x="6110" y="49541"/>
                  </a:moveTo>
                  <a:lnTo>
                    <a:pt x="6110" y="47801"/>
                  </a:lnTo>
                  <a:lnTo>
                    <a:pt x="7903" y="47420"/>
                  </a:lnTo>
                  <a:cubicBezTo>
                    <a:pt x="46597" y="183210"/>
                    <a:pt x="58101" y="458667"/>
                    <a:pt x="7903" y="755726"/>
                  </a:cubicBezTo>
                  <a:lnTo>
                    <a:pt x="6110" y="755436"/>
                  </a:lnTo>
                  <a:lnTo>
                    <a:pt x="7903" y="755581"/>
                  </a:lnTo>
                  <a:cubicBezTo>
                    <a:pt x="7753" y="757031"/>
                    <a:pt x="7753" y="758626"/>
                    <a:pt x="7604" y="760076"/>
                  </a:cubicBezTo>
                  <a:cubicBezTo>
                    <a:pt x="141" y="927670"/>
                    <a:pt x="3697" y="1026110"/>
                    <a:pt x="7156" y="1117735"/>
                  </a:cubicBezTo>
                  <a:cubicBezTo>
                    <a:pt x="10592" y="1197618"/>
                    <a:pt x="13729" y="1272281"/>
                    <a:pt x="7903" y="1383027"/>
                  </a:cubicBezTo>
                  <a:lnTo>
                    <a:pt x="6110" y="1382899"/>
                  </a:lnTo>
                  <a:lnTo>
                    <a:pt x="5856" y="1381159"/>
                  </a:lnTo>
                  <a:cubicBezTo>
                    <a:pt x="437724" y="1311425"/>
                    <a:pt x="734730" y="1351584"/>
                    <a:pt x="1003649" y="1387345"/>
                  </a:cubicBezTo>
                  <a:cubicBezTo>
                    <a:pt x="1262558" y="1418079"/>
                    <a:pt x="1495172" y="1445638"/>
                    <a:pt x="1797257" y="1381159"/>
                  </a:cubicBezTo>
                  <a:lnTo>
                    <a:pt x="1797556" y="1381159"/>
                  </a:lnTo>
                  <a:cubicBezTo>
                    <a:pt x="2157310" y="1340276"/>
                    <a:pt x="2389924" y="1362747"/>
                    <a:pt x="2596543" y="1382609"/>
                  </a:cubicBezTo>
                  <a:cubicBezTo>
                    <a:pt x="2784488" y="1398521"/>
                    <a:pt x="2950619" y="1412618"/>
                    <a:pt x="3171133" y="1381159"/>
                  </a:cubicBezTo>
                  <a:lnTo>
                    <a:pt x="3171282" y="1381159"/>
                  </a:lnTo>
                  <a:cubicBezTo>
                    <a:pt x="3375362" y="1365792"/>
                    <a:pt x="3515647" y="1362312"/>
                    <a:pt x="3669528" y="1364052"/>
                  </a:cubicBezTo>
                  <a:cubicBezTo>
                    <a:pt x="3750204" y="1364922"/>
                    <a:pt x="3834764" y="1367242"/>
                    <a:pt x="3934114" y="1369996"/>
                  </a:cubicBezTo>
                  <a:cubicBezTo>
                    <a:pt x="4076343" y="1373911"/>
                    <a:pt x="4249048" y="1378550"/>
                    <a:pt x="4485248" y="1381159"/>
                  </a:cubicBezTo>
                  <a:lnTo>
                    <a:pt x="4485248" y="1382899"/>
                  </a:lnTo>
                  <a:lnTo>
                    <a:pt x="4484950" y="1381159"/>
                  </a:lnTo>
                  <a:cubicBezTo>
                    <a:pt x="5017408" y="1300842"/>
                    <a:pt x="5297682" y="1310265"/>
                    <a:pt x="5601111" y="1340566"/>
                  </a:cubicBezTo>
                  <a:cubicBezTo>
                    <a:pt x="5656986" y="1346220"/>
                    <a:pt x="5713759" y="1352454"/>
                    <a:pt x="5772920" y="1359123"/>
                  </a:cubicBezTo>
                  <a:cubicBezTo>
                    <a:pt x="5837610" y="1366372"/>
                    <a:pt x="5905438" y="1373911"/>
                    <a:pt x="5978324" y="1381159"/>
                  </a:cubicBezTo>
                  <a:lnTo>
                    <a:pt x="5978195" y="1382899"/>
                  </a:lnTo>
                  <a:lnTo>
                    <a:pt x="5976402" y="1382754"/>
                  </a:lnTo>
                  <a:cubicBezTo>
                    <a:pt x="5999279" y="1108747"/>
                    <a:pt x="6000930" y="981311"/>
                    <a:pt x="5976402" y="742243"/>
                  </a:cubicBezTo>
                  <a:lnTo>
                    <a:pt x="5976402" y="741808"/>
                  </a:lnTo>
                  <a:cubicBezTo>
                    <a:pt x="5979848" y="710638"/>
                    <a:pt x="5982388" y="681063"/>
                    <a:pt x="5984166" y="653082"/>
                  </a:cubicBezTo>
                  <a:cubicBezTo>
                    <a:pt x="5992548" y="521298"/>
                    <a:pt x="5986452" y="422133"/>
                    <a:pt x="5980610" y="326738"/>
                  </a:cubicBezTo>
                  <a:cubicBezTo>
                    <a:pt x="5974609" y="238301"/>
                    <a:pt x="5968484" y="152910"/>
                    <a:pt x="5976402" y="47674"/>
                  </a:cubicBezTo>
                  <a:lnTo>
                    <a:pt x="5978195" y="47801"/>
                  </a:lnTo>
                  <a:lnTo>
                    <a:pt x="5978195" y="49541"/>
                  </a:lnTo>
                  <a:cubicBezTo>
                    <a:pt x="5963405" y="49251"/>
                    <a:pt x="5948913" y="48961"/>
                    <a:pt x="5934719" y="48671"/>
                  </a:cubicBezTo>
                  <a:cubicBezTo>
                    <a:pt x="5433635" y="40435"/>
                    <a:pt x="5208341" y="36752"/>
                    <a:pt x="4604768" y="49541"/>
                  </a:cubicBezTo>
                  <a:lnTo>
                    <a:pt x="4604768" y="47801"/>
                  </a:lnTo>
                  <a:lnTo>
                    <a:pt x="4604917" y="49541"/>
                  </a:lnTo>
                  <a:cubicBezTo>
                    <a:pt x="4474940" y="56065"/>
                    <a:pt x="4365878" y="59689"/>
                    <a:pt x="4268918" y="61284"/>
                  </a:cubicBezTo>
                  <a:cubicBezTo>
                    <a:pt x="4085904" y="64328"/>
                    <a:pt x="3945618" y="60269"/>
                    <a:pt x="3788898" y="55630"/>
                  </a:cubicBezTo>
                  <a:cubicBezTo>
                    <a:pt x="3590197" y="49831"/>
                    <a:pt x="3365053" y="43864"/>
                    <a:pt x="2992302" y="49541"/>
                  </a:cubicBezTo>
                  <a:lnTo>
                    <a:pt x="2992302" y="47801"/>
                  </a:lnTo>
                  <a:lnTo>
                    <a:pt x="2992451" y="49541"/>
                  </a:lnTo>
                  <a:cubicBezTo>
                    <a:pt x="2572490" y="85350"/>
                    <a:pt x="2221701" y="49686"/>
                    <a:pt x="1950690" y="25322"/>
                  </a:cubicBezTo>
                  <a:cubicBezTo>
                    <a:pt x="1671314" y="430"/>
                    <a:pt x="1478141" y="-16588"/>
                    <a:pt x="1380882" y="49251"/>
                  </a:cubicBezTo>
                  <a:lnTo>
                    <a:pt x="1380135" y="49541"/>
                  </a:lnTo>
                  <a:cubicBezTo>
                    <a:pt x="1254490" y="76797"/>
                    <a:pt x="1089254" y="82741"/>
                    <a:pt x="900563" y="79986"/>
                  </a:cubicBezTo>
                  <a:cubicBezTo>
                    <a:pt x="772677" y="78101"/>
                    <a:pt x="634184" y="72157"/>
                    <a:pt x="489865" y="65923"/>
                  </a:cubicBezTo>
                  <a:cubicBezTo>
                    <a:pt x="333145" y="59109"/>
                    <a:pt x="169702" y="52005"/>
                    <a:pt x="6110" y="49541"/>
                  </a:cubicBezTo>
                  <a:close/>
                </a:path>
              </a:pathLst>
            </a:custGeom>
            <a:solidFill>
              <a:srgbClr val="000000"/>
            </a:solidFill>
          </p:spPr>
          <p:txBody>
            <a:bodyPr/>
            <a:lstStyle/>
            <a:p>
              <a:endParaRPr lang="fr-CA"/>
            </a:p>
          </p:txBody>
        </p:sp>
        <p:sp>
          <p:nvSpPr>
            <p:cNvPr id="11" name="Freeform 11"/>
            <p:cNvSpPr/>
            <p:nvPr/>
          </p:nvSpPr>
          <p:spPr>
            <a:xfrm>
              <a:off x="-14110" y="-32433"/>
              <a:ext cx="6004510" cy="1388463"/>
            </a:xfrm>
            <a:custGeom>
              <a:avLst/>
              <a:gdLst/>
              <a:ahLst/>
              <a:cxnLst/>
              <a:rect l="l" t="t" r="r" b="b"/>
              <a:pathLst>
                <a:path w="6004510" h="1388463">
                  <a:moveTo>
                    <a:pt x="13983" y="30909"/>
                  </a:moveTo>
                  <a:cubicBezTo>
                    <a:pt x="632175" y="-10493"/>
                    <a:pt x="1103679" y="-10112"/>
                    <a:pt x="1507355" y="30909"/>
                  </a:cubicBezTo>
                  <a:lnTo>
                    <a:pt x="1507206" y="32433"/>
                  </a:lnTo>
                  <a:lnTo>
                    <a:pt x="1507206" y="30909"/>
                  </a:lnTo>
                  <a:cubicBezTo>
                    <a:pt x="1811084" y="42146"/>
                    <a:pt x="2085979" y="39392"/>
                    <a:pt x="2505044" y="35333"/>
                  </a:cubicBezTo>
                  <a:cubicBezTo>
                    <a:pt x="2665648" y="33738"/>
                    <a:pt x="2847317" y="32052"/>
                    <a:pt x="3059912" y="30909"/>
                  </a:cubicBezTo>
                  <a:cubicBezTo>
                    <a:pt x="3348103" y="30655"/>
                    <a:pt x="3558906" y="26972"/>
                    <a:pt x="3736989" y="23924"/>
                  </a:cubicBezTo>
                  <a:cubicBezTo>
                    <a:pt x="3867266" y="21638"/>
                    <a:pt x="3979913" y="19733"/>
                    <a:pt x="4092560" y="19606"/>
                  </a:cubicBezTo>
                  <a:cubicBezTo>
                    <a:pt x="4234638" y="19479"/>
                    <a:pt x="4376418" y="22146"/>
                    <a:pt x="4553008" y="30782"/>
                  </a:cubicBezTo>
                  <a:lnTo>
                    <a:pt x="4553158" y="30782"/>
                  </a:lnTo>
                  <a:cubicBezTo>
                    <a:pt x="4805642" y="55919"/>
                    <a:pt x="5061264" y="38957"/>
                    <a:pt x="5299855" y="24178"/>
                  </a:cubicBezTo>
                  <a:cubicBezTo>
                    <a:pt x="5507968" y="11986"/>
                    <a:pt x="5703083" y="683"/>
                    <a:pt x="5871307" y="15415"/>
                  </a:cubicBezTo>
                  <a:cubicBezTo>
                    <a:pt x="5911346" y="18971"/>
                    <a:pt x="5949891" y="23924"/>
                    <a:pt x="5986578" y="30782"/>
                  </a:cubicBezTo>
                  <a:cubicBezTo>
                    <a:pt x="5987213" y="30909"/>
                    <a:pt x="5987721" y="31544"/>
                    <a:pt x="5987848" y="32179"/>
                  </a:cubicBezTo>
                  <a:cubicBezTo>
                    <a:pt x="5988483" y="45191"/>
                    <a:pt x="5989118" y="58094"/>
                    <a:pt x="5989753" y="70707"/>
                  </a:cubicBezTo>
                  <a:cubicBezTo>
                    <a:pt x="5990388" y="82885"/>
                    <a:pt x="5991023" y="94918"/>
                    <a:pt x="5991531" y="106662"/>
                  </a:cubicBezTo>
                  <a:cubicBezTo>
                    <a:pt x="6005882" y="392122"/>
                    <a:pt x="6012994" y="559426"/>
                    <a:pt x="5987721" y="726730"/>
                  </a:cubicBezTo>
                  <a:lnTo>
                    <a:pt x="5986195" y="726441"/>
                  </a:lnTo>
                  <a:lnTo>
                    <a:pt x="5987721" y="726586"/>
                  </a:lnTo>
                  <a:cubicBezTo>
                    <a:pt x="5983058" y="821691"/>
                    <a:pt x="5987340" y="917231"/>
                    <a:pt x="5991150" y="1011466"/>
                  </a:cubicBezTo>
                  <a:cubicBezTo>
                    <a:pt x="5994833" y="1102657"/>
                    <a:pt x="5998389" y="1192543"/>
                    <a:pt x="5994579" y="1278950"/>
                  </a:cubicBezTo>
                  <a:cubicBezTo>
                    <a:pt x="5993309" y="1308960"/>
                    <a:pt x="5991150" y="1338391"/>
                    <a:pt x="5987721" y="1367531"/>
                  </a:cubicBezTo>
                  <a:cubicBezTo>
                    <a:pt x="5987594" y="1368167"/>
                    <a:pt x="5987213" y="1368675"/>
                    <a:pt x="5986578" y="1368802"/>
                  </a:cubicBezTo>
                  <a:cubicBezTo>
                    <a:pt x="5840082" y="1402838"/>
                    <a:pt x="5582220" y="1385947"/>
                    <a:pt x="5314496" y="1368421"/>
                  </a:cubicBezTo>
                  <a:cubicBezTo>
                    <a:pt x="5033327" y="1347524"/>
                    <a:pt x="4741102" y="1325778"/>
                    <a:pt x="4553307" y="1368802"/>
                  </a:cubicBezTo>
                  <a:lnTo>
                    <a:pt x="4552859" y="1368802"/>
                  </a:lnTo>
                  <a:cubicBezTo>
                    <a:pt x="4487422" y="1366806"/>
                    <a:pt x="4410780" y="1362457"/>
                    <a:pt x="4325473" y="1357673"/>
                  </a:cubicBezTo>
                  <a:cubicBezTo>
                    <a:pt x="4218503" y="1351729"/>
                    <a:pt x="4097789" y="1344915"/>
                    <a:pt x="3968857" y="1340566"/>
                  </a:cubicBezTo>
                  <a:cubicBezTo>
                    <a:pt x="3705317" y="1331577"/>
                    <a:pt x="3407116" y="1332157"/>
                    <a:pt x="3119821" y="1368802"/>
                  </a:cubicBezTo>
                  <a:lnTo>
                    <a:pt x="3119672" y="1368802"/>
                  </a:lnTo>
                  <a:cubicBezTo>
                    <a:pt x="2873163" y="1372231"/>
                    <a:pt x="2679990" y="1368421"/>
                    <a:pt x="2492195" y="1364197"/>
                  </a:cubicBezTo>
                  <a:cubicBezTo>
                    <a:pt x="2314260" y="1360137"/>
                    <a:pt x="2141107" y="1356223"/>
                    <a:pt x="1931799" y="1359558"/>
                  </a:cubicBezTo>
                  <a:cubicBezTo>
                    <a:pt x="1838573" y="1361007"/>
                    <a:pt x="1738028" y="1364052"/>
                    <a:pt x="1626725" y="1368802"/>
                  </a:cubicBezTo>
                  <a:cubicBezTo>
                    <a:pt x="1269960" y="1382391"/>
                    <a:pt x="905426" y="1376803"/>
                    <a:pt x="583919" y="1371850"/>
                  </a:cubicBezTo>
                  <a:cubicBezTo>
                    <a:pt x="370128" y="1368548"/>
                    <a:pt x="175312" y="1365357"/>
                    <a:pt x="14259" y="1368802"/>
                  </a:cubicBezTo>
                  <a:cubicBezTo>
                    <a:pt x="13475" y="1368802"/>
                    <a:pt x="12840" y="1368421"/>
                    <a:pt x="12713" y="1367659"/>
                  </a:cubicBezTo>
                  <a:cubicBezTo>
                    <a:pt x="-10020" y="1284169"/>
                    <a:pt x="2172" y="1181815"/>
                    <a:pt x="15006" y="1075692"/>
                  </a:cubicBezTo>
                  <a:cubicBezTo>
                    <a:pt x="31291" y="959564"/>
                    <a:pt x="48322" y="838653"/>
                    <a:pt x="13856" y="731080"/>
                  </a:cubicBezTo>
                  <a:cubicBezTo>
                    <a:pt x="13475" y="729630"/>
                    <a:pt x="13094" y="728325"/>
                    <a:pt x="12713" y="726875"/>
                  </a:cubicBezTo>
                  <a:lnTo>
                    <a:pt x="12713" y="726006"/>
                  </a:lnTo>
                  <a:cubicBezTo>
                    <a:pt x="48322" y="551743"/>
                    <a:pt x="36072" y="237721"/>
                    <a:pt x="12586" y="32578"/>
                  </a:cubicBezTo>
                  <a:cubicBezTo>
                    <a:pt x="12586" y="32179"/>
                    <a:pt x="12713" y="31671"/>
                    <a:pt x="12967" y="31417"/>
                  </a:cubicBezTo>
                  <a:cubicBezTo>
                    <a:pt x="13221" y="31163"/>
                    <a:pt x="13602" y="30909"/>
                    <a:pt x="14110" y="30782"/>
                  </a:cubicBezTo>
                  <a:moveTo>
                    <a:pt x="14259" y="34173"/>
                  </a:moveTo>
                  <a:lnTo>
                    <a:pt x="14110" y="32433"/>
                  </a:lnTo>
                  <a:lnTo>
                    <a:pt x="15903" y="32306"/>
                  </a:lnTo>
                  <a:cubicBezTo>
                    <a:pt x="39657" y="237431"/>
                    <a:pt x="52057" y="552033"/>
                    <a:pt x="15903" y="727165"/>
                  </a:cubicBezTo>
                  <a:lnTo>
                    <a:pt x="14110" y="726730"/>
                  </a:lnTo>
                  <a:lnTo>
                    <a:pt x="15903" y="726151"/>
                  </a:lnTo>
                  <a:cubicBezTo>
                    <a:pt x="16351" y="727600"/>
                    <a:pt x="16799" y="729050"/>
                    <a:pt x="17247" y="730355"/>
                  </a:cubicBezTo>
                  <a:cubicBezTo>
                    <a:pt x="52057" y="838943"/>
                    <a:pt x="34876" y="960579"/>
                    <a:pt x="18592" y="1076561"/>
                  </a:cubicBezTo>
                  <a:cubicBezTo>
                    <a:pt x="5220" y="1182975"/>
                    <a:pt x="-6845" y="1284314"/>
                    <a:pt x="15903" y="1366951"/>
                  </a:cubicBezTo>
                  <a:lnTo>
                    <a:pt x="14110" y="1367531"/>
                  </a:lnTo>
                  <a:lnTo>
                    <a:pt x="14110" y="1365791"/>
                  </a:lnTo>
                  <a:cubicBezTo>
                    <a:pt x="175312" y="1362167"/>
                    <a:pt x="370128" y="1365647"/>
                    <a:pt x="583919" y="1369056"/>
                  </a:cubicBezTo>
                  <a:cubicBezTo>
                    <a:pt x="905575" y="1374009"/>
                    <a:pt x="1269811" y="1379470"/>
                    <a:pt x="1626427" y="1365791"/>
                  </a:cubicBezTo>
                  <a:lnTo>
                    <a:pt x="1626576" y="1367531"/>
                  </a:lnTo>
                  <a:lnTo>
                    <a:pt x="1626427" y="1365791"/>
                  </a:lnTo>
                  <a:cubicBezTo>
                    <a:pt x="1737729" y="1360717"/>
                    <a:pt x="1838275" y="1357818"/>
                    <a:pt x="1931649" y="1356368"/>
                  </a:cubicBezTo>
                  <a:cubicBezTo>
                    <a:pt x="2141107" y="1353033"/>
                    <a:pt x="2314261" y="1356948"/>
                    <a:pt x="2492195" y="1361007"/>
                  </a:cubicBezTo>
                  <a:cubicBezTo>
                    <a:pt x="2679990" y="1365357"/>
                    <a:pt x="2873163" y="1369437"/>
                    <a:pt x="3119522" y="1365791"/>
                  </a:cubicBezTo>
                  <a:lnTo>
                    <a:pt x="3119522" y="1367531"/>
                  </a:lnTo>
                  <a:lnTo>
                    <a:pt x="3119224" y="1365791"/>
                  </a:lnTo>
                  <a:cubicBezTo>
                    <a:pt x="3406817" y="1328967"/>
                    <a:pt x="3705167" y="1328242"/>
                    <a:pt x="3968857" y="1337376"/>
                  </a:cubicBezTo>
                  <a:cubicBezTo>
                    <a:pt x="4097789" y="1341725"/>
                    <a:pt x="4218503" y="1348539"/>
                    <a:pt x="4325473" y="1354483"/>
                  </a:cubicBezTo>
                  <a:cubicBezTo>
                    <a:pt x="4410780" y="1359268"/>
                    <a:pt x="4487571" y="1363472"/>
                    <a:pt x="4552859" y="1365791"/>
                  </a:cubicBezTo>
                  <a:lnTo>
                    <a:pt x="4552859" y="1367531"/>
                  </a:lnTo>
                  <a:lnTo>
                    <a:pt x="4552410" y="1365791"/>
                  </a:lnTo>
                  <a:cubicBezTo>
                    <a:pt x="4740952" y="1322443"/>
                    <a:pt x="5033924" y="1344335"/>
                    <a:pt x="5314795" y="1365357"/>
                  </a:cubicBezTo>
                  <a:cubicBezTo>
                    <a:pt x="5582966" y="1383153"/>
                    <a:pt x="5839933" y="1399917"/>
                    <a:pt x="5985597" y="1365791"/>
                  </a:cubicBezTo>
                  <a:lnTo>
                    <a:pt x="5986045" y="1367531"/>
                  </a:lnTo>
                  <a:lnTo>
                    <a:pt x="5984253" y="1367241"/>
                  </a:lnTo>
                  <a:cubicBezTo>
                    <a:pt x="5987848" y="1338246"/>
                    <a:pt x="5990134" y="1308815"/>
                    <a:pt x="5991404" y="1278950"/>
                  </a:cubicBezTo>
                  <a:cubicBezTo>
                    <a:pt x="5995214" y="1192688"/>
                    <a:pt x="5991658" y="1102947"/>
                    <a:pt x="5987975" y="1011756"/>
                  </a:cubicBezTo>
                  <a:cubicBezTo>
                    <a:pt x="5983954" y="917521"/>
                    <a:pt x="5979323" y="821836"/>
                    <a:pt x="5984253" y="726585"/>
                  </a:cubicBezTo>
                  <a:lnTo>
                    <a:pt x="5984253" y="726440"/>
                  </a:lnTo>
                  <a:cubicBezTo>
                    <a:pt x="6009692" y="559571"/>
                    <a:pt x="6002580" y="392702"/>
                    <a:pt x="5988229" y="107096"/>
                  </a:cubicBezTo>
                  <a:cubicBezTo>
                    <a:pt x="5987594" y="95353"/>
                    <a:pt x="5987086" y="83320"/>
                    <a:pt x="5986451" y="71142"/>
                  </a:cubicBezTo>
                  <a:cubicBezTo>
                    <a:pt x="5985747" y="58529"/>
                    <a:pt x="5985000" y="45626"/>
                    <a:pt x="5984253" y="32578"/>
                  </a:cubicBezTo>
                  <a:lnTo>
                    <a:pt x="5986045" y="32433"/>
                  </a:lnTo>
                  <a:lnTo>
                    <a:pt x="5985597" y="34173"/>
                  </a:lnTo>
                  <a:cubicBezTo>
                    <a:pt x="5948995" y="27099"/>
                    <a:pt x="5910599" y="22146"/>
                    <a:pt x="5870709" y="18590"/>
                  </a:cubicBezTo>
                  <a:cubicBezTo>
                    <a:pt x="5702784" y="3858"/>
                    <a:pt x="5508117" y="15161"/>
                    <a:pt x="5299855" y="27353"/>
                  </a:cubicBezTo>
                  <a:cubicBezTo>
                    <a:pt x="5061414" y="42581"/>
                    <a:pt x="4805344" y="59544"/>
                    <a:pt x="4552560" y="34173"/>
                  </a:cubicBezTo>
                  <a:lnTo>
                    <a:pt x="4552859" y="32433"/>
                  </a:lnTo>
                  <a:lnTo>
                    <a:pt x="4552709" y="34173"/>
                  </a:lnTo>
                  <a:cubicBezTo>
                    <a:pt x="4376269" y="25321"/>
                    <a:pt x="4234489" y="22527"/>
                    <a:pt x="4092410" y="22781"/>
                  </a:cubicBezTo>
                  <a:cubicBezTo>
                    <a:pt x="3979913" y="22908"/>
                    <a:pt x="3867116" y="24813"/>
                    <a:pt x="3736989" y="27099"/>
                  </a:cubicBezTo>
                  <a:cubicBezTo>
                    <a:pt x="3558905" y="30147"/>
                    <a:pt x="3347954" y="33883"/>
                    <a:pt x="3059762" y="34318"/>
                  </a:cubicBezTo>
                  <a:lnTo>
                    <a:pt x="3059762" y="32578"/>
                  </a:lnTo>
                  <a:lnTo>
                    <a:pt x="3059762" y="34318"/>
                  </a:lnTo>
                  <a:cubicBezTo>
                    <a:pt x="2847167" y="35623"/>
                    <a:pt x="2665498" y="37362"/>
                    <a:pt x="2504894" y="38957"/>
                  </a:cubicBezTo>
                  <a:cubicBezTo>
                    <a:pt x="2085829" y="43016"/>
                    <a:pt x="1810934" y="45771"/>
                    <a:pt x="1506907" y="34318"/>
                  </a:cubicBezTo>
                  <a:lnTo>
                    <a:pt x="1506757" y="34318"/>
                  </a:lnTo>
                  <a:cubicBezTo>
                    <a:pt x="1103529" y="-6937"/>
                    <a:pt x="632324" y="-7318"/>
                    <a:pt x="14259" y="34173"/>
                  </a:cubicBezTo>
                  <a:close/>
                </a:path>
              </a:pathLst>
            </a:custGeom>
            <a:solidFill>
              <a:srgbClr val="000000"/>
            </a:solidFill>
          </p:spPr>
          <p:txBody>
            <a:bodyPr/>
            <a:lstStyle/>
            <a:p>
              <a:endParaRPr lang="fr-CA"/>
            </a:p>
          </p:txBody>
        </p:sp>
        <p:sp>
          <p:nvSpPr>
            <p:cNvPr id="12" name="Freeform 12"/>
            <p:cNvSpPr/>
            <p:nvPr/>
          </p:nvSpPr>
          <p:spPr>
            <a:xfrm>
              <a:off x="-15997" y="-59924"/>
              <a:ext cx="6012401" cy="1441598"/>
            </a:xfrm>
            <a:custGeom>
              <a:avLst/>
              <a:gdLst/>
              <a:ahLst/>
              <a:cxnLst/>
              <a:rect l="l" t="t" r="r" b="b"/>
              <a:pathLst>
                <a:path w="6012401" h="1441598">
                  <a:moveTo>
                    <a:pt x="15870" y="58400"/>
                  </a:moveTo>
                  <a:cubicBezTo>
                    <a:pt x="614341" y="17379"/>
                    <a:pt x="1033406" y="-10942"/>
                    <a:pt x="1509392" y="58400"/>
                  </a:cubicBezTo>
                  <a:lnTo>
                    <a:pt x="1509093" y="59924"/>
                  </a:lnTo>
                  <a:lnTo>
                    <a:pt x="1509242" y="58400"/>
                  </a:lnTo>
                  <a:cubicBezTo>
                    <a:pt x="1812672" y="83265"/>
                    <a:pt x="2031990" y="77466"/>
                    <a:pt x="2335570" y="69203"/>
                  </a:cubicBezTo>
                  <a:cubicBezTo>
                    <a:pt x="2529042" y="63983"/>
                    <a:pt x="2756577" y="58019"/>
                    <a:pt x="3061949" y="58400"/>
                  </a:cubicBezTo>
                  <a:lnTo>
                    <a:pt x="3062098" y="58400"/>
                  </a:lnTo>
                  <a:cubicBezTo>
                    <a:pt x="3532257" y="87180"/>
                    <a:pt x="3782352" y="78191"/>
                    <a:pt x="4048880" y="68478"/>
                  </a:cubicBezTo>
                  <a:cubicBezTo>
                    <a:pt x="4198130" y="62969"/>
                    <a:pt x="4353057" y="57638"/>
                    <a:pt x="4554746" y="58400"/>
                  </a:cubicBezTo>
                  <a:lnTo>
                    <a:pt x="4554746" y="59924"/>
                  </a:lnTo>
                  <a:lnTo>
                    <a:pt x="4554746" y="58400"/>
                  </a:lnTo>
                  <a:cubicBezTo>
                    <a:pt x="4731186" y="55225"/>
                    <a:pt x="4903593" y="41001"/>
                    <a:pt x="5068828" y="27412"/>
                  </a:cubicBezTo>
                  <a:cubicBezTo>
                    <a:pt x="5220618" y="14966"/>
                    <a:pt x="5366431" y="3028"/>
                    <a:pt x="5503431" y="488"/>
                  </a:cubicBezTo>
                  <a:cubicBezTo>
                    <a:pt x="5681813" y="-2814"/>
                    <a:pt x="5845406" y="10013"/>
                    <a:pt x="5988719" y="58527"/>
                  </a:cubicBezTo>
                  <a:cubicBezTo>
                    <a:pt x="5989354" y="58781"/>
                    <a:pt x="5989735" y="59289"/>
                    <a:pt x="5989735" y="59924"/>
                  </a:cubicBezTo>
                  <a:cubicBezTo>
                    <a:pt x="5991259" y="163148"/>
                    <a:pt x="5997228" y="255209"/>
                    <a:pt x="6002689" y="338716"/>
                  </a:cubicBezTo>
                  <a:cubicBezTo>
                    <a:pt x="6007134" y="408015"/>
                    <a:pt x="6011325" y="471370"/>
                    <a:pt x="6012214" y="530376"/>
                  </a:cubicBezTo>
                  <a:cubicBezTo>
                    <a:pt x="6013484" y="612433"/>
                    <a:pt x="6008531" y="685937"/>
                    <a:pt x="5989608" y="754801"/>
                  </a:cubicBezTo>
                  <a:lnTo>
                    <a:pt x="5988082" y="754221"/>
                  </a:lnTo>
                  <a:lnTo>
                    <a:pt x="5989608" y="754366"/>
                  </a:lnTo>
                  <a:cubicBezTo>
                    <a:pt x="5984496" y="834974"/>
                    <a:pt x="5990878" y="928919"/>
                    <a:pt x="5996847" y="1022865"/>
                  </a:cubicBezTo>
                  <a:cubicBezTo>
                    <a:pt x="6002816" y="1116810"/>
                    <a:pt x="6008785" y="1210756"/>
                    <a:pt x="6004086" y="1291653"/>
                  </a:cubicBezTo>
                  <a:cubicBezTo>
                    <a:pt x="6001927" y="1329637"/>
                    <a:pt x="5997482" y="1364722"/>
                    <a:pt x="5989481" y="1395531"/>
                  </a:cubicBezTo>
                  <a:cubicBezTo>
                    <a:pt x="5989354" y="1396166"/>
                    <a:pt x="5988719" y="1396674"/>
                    <a:pt x="5988082" y="1396674"/>
                  </a:cubicBezTo>
                  <a:cubicBezTo>
                    <a:pt x="5839878" y="1403151"/>
                    <a:pt x="5525841" y="1400230"/>
                    <a:pt x="5221365" y="1397436"/>
                  </a:cubicBezTo>
                  <a:cubicBezTo>
                    <a:pt x="4950952" y="1394877"/>
                    <a:pt x="4688010" y="1392123"/>
                    <a:pt x="4554746" y="1396674"/>
                  </a:cubicBezTo>
                  <a:lnTo>
                    <a:pt x="4554746" y="1395150"/>
                  </a:lnTo>
                  <a:lnTo>
                    <a:pt x="4554895" y="1396674"/>
                  </a:lnTo>
                  <a:cubicBezTo>
                    <a:pt x="4413862" y="1404040"/>
                    <a:pt x="4241306" y="1389513"/>
                    <a:pt x="4058292" y="1372986"/>
                  </a:cubicBezTo>
                  <a:cubicBezTo>
                    <a:pt x="3851075" y="1354139"/>
                    <a:pt x="3630412" y="1334132"/>
                    <a:pt x="3426184" y="1346165"/>
                  </a:cubicBezTo>
                  <a:cubicBezTo>
                    <a:pt x="3318766" y="1352544"/>
                    <a:pt x="3215830" y="1367767"/>
                    <a:pt x="3122007" y="1396547"/>
                  </a:cubicBezTo>
                  <a:lnTo>
                    <a:pt x="3121559" y="1396674"/>
                  </a:lnTo>
                  <a:cubicBezTo>
                    <a:pt x="2750750" y="1424741"/>
                    <a:pt x="2501850" y="1417121"/>
                    <a:pt x="2198720" y="1407850"/>
                  </a:cubicBezTo>
                  <a:cubicBezTo>
                    <a:pt x="2034082" y="1402770"/>
                    <a:pt x="1853308" y="1397309"/>
                    <a:pt x="1628313" y="1396674"/>
                  </a:cubicBezTo>
                  <a:lnTo>
                    <a:pt x="1628313" y="1395150"/>
                  </a:lnTo>
                  <a:lnTo>
                    <a:pt x="1628463" y="1396674"/>
                  </a:lnTo>
                  <a:cubicBezTo>
                    <a:pt x="1499830" y="1402008"/>
                    <a:pt x="1370151" y="1408739"/>
                    <a:pt x="1242266" y="1415470"/>
                  </a:cubicBezTo>
                  <a:cubicBezTo>
                    <a:pt x="1117965" y="1421947"/>
                    <a:pt x="995458" y="1428424"/>
                    <a:pt x="877283" y="1433250"/>
                  </a:cubicBezTo>
                  <a:cubicBezTo>
                    <a:pt x="529034" y="1447601"/>
                    <a:pt x="218732" y="1448109"/>
                    <a:pt x="15489" y="1396674"/>
                  </a:cubicBezTo>
                  <a:lnTo>
                    <a:pt x="14473" y="1395531"/>
                  </a:lnTo>
                  <a:cubicBezTo>
                    <a:pt x="-7879" y="1301657"/>
                    <a:pt x="376" y="1153490"/>
                    <a:pt x="8123" y="1011557"/>
                  </a:cubicBezTo>
                  <a:cubicBezTo>
                    <a:pt x="13330" y="917466"/>
                    <a:pt x="18835" y="825985"/>
                    <a:pt x="14346" y="754366"/>
                  </a:cubicBezTo>
                  <a:lnTo>
                    <a:pt x="14346" y="754077"/>
                  </a:lnTo>
                  <a:cubicBezTo>
                    <a:pt x="17939" y="699710"/>
                    <a:pt x="27650" y="641429"/>
                    <a:pt x="37660" y="580973"/>
                  </a:cubicBezTo>
                  <a:cubicBezTo>
                    <a:pt x="48566" y="515588"/>
                    <a:pt x="59920" y="447739"/>
                    <a:pt x="64701" y="379310"/>
                  </a:cubicBezTo>
                  <a:cubicBezTo>
                    <a:pt x="72619" y="271881"/>
                    <a:pt x="64402" y="163148"/>
                    <a:pt x="14600" y="60649"/>
                  </a:cubicBezTo>
                  <a:cubicBezTo>
                    <a:pt x="14346" y="60214"/>
                    <a:pt x="14346" y="59543"/>
                    <a:pt x="14600" y="59162"/>
                  </a:cubicBezTo>
                  <a:cubicBezTo>
                    <a:pt x="14854" y="58781"/>
                    <a:pt x="15362" y="58400"/>
                    <a:pt x="15870" y="58400"/>
                  </a:cubicBezTo>
                  <a:moveTo>
                    <a:pt x="16146" y="61664"/>
                  </a:moveTo>
                  <a:lnTo>
                    <a:pt x="15997" y="59924"/>
                  </a:lnTo>
                  <a:lnTo>
                    <a:pt x="17640" y="59289"/>
                  </a:lnTo>
                  <a:cubicBezTo>
                    <a:pt x="68287" y="162423"/>
                    <a:pt x="76354" y="271881"/>
                    <a:pt x="68586" y="379599"/>
                  </a:cubicBezTo>
                  <a:cubicBezTo>
                    <a:pt x="63655" y="448319"/>
                    <a:pt x="52301" y="516313"/>
                    <a:pt x="41395" y="581553"/>
                  </a:cubicBezTo>
                  <a:cubicBezTo>
                    <a:pt x="31385" y="642009"/>
                    <a:pt x="21674" y="700145"/>
                    <a:pt x="17790" y="754366"/>
                  </a:cubicBezTo>
                  <a:lnTo>
                    <a:pt x="15997" y="754221"/>
                  </a:lnTo>
                  <a:lnTo>
                    <a:pt x="17790" y="754077"/>
                  </a:lnTo>
                  <a:cubicBezTo>
                    <a:pt x="22571" y="825840"/>
                    <a:pt x="16595" y="917611"/>
                    <a:pt x="11298" y="1011702"/>
                  </a:cubicBezTo>
                  <a:cubicBezTo>
                    <a:pt x="3424" y="1153925"/>
                    <a:pt x="-4704" y="1301367"/>
                    <a:pt x="17790" y="1394587"/>
                  </a:cubicBezTo>
                  <a:lnTo>
                    <a:pt x="15997" y="1395022"/>
                  </a:lnTo>
                  <a:lnTo>
                    <a:pt x="16595" y="1393282"/>
                  </a:lnTo>
                  <a:cubicBezTo>
                    <a:pt x="219329" y="1444807"/>
                    <a:pt x="528885" y="1444299"/>
                    <a:pt x="877284" y="1429948"/>
                  </a:cubicBezTo>
                  <a:cubicBezTo>
                    <a:pt x="995309" y="1425122"/>
                    <a:pt x="1117816" y="1418645"/>
                    <a:pt x="1242116" y="1412168"/>
                  </a:cubicBezTo>
                  <a:cubicBezTo>
                    <a:pt x="1370002" y="1405437"/>
                    <a:pt x="1499681" y="1398706"/>
                    <a:pt x="1628463" y="1393138"/>
                  </a:cubicBezTo>
                  <a:lnTo>
                    <a:pt x="1628612" y="1393138"/>
                  </a:lnTo>
                  <a:cubicBezTo>
                    <a:pt x="1853757" y="1393862"/>
                    <a:pt x="2034381" y="1399468"/>
                    <a:pt x="2199168" y="1404548"/>
                  </a:cubicBezTo>
                  <a:cubicBezTo>
                    <a:pt x="2502299" y="1413819"/>
                    <a:pt x="2750899" y="1421439"/>
                    <a:pt x="3121559" y="1393138"/>
                  </a:cubicBezTo>
                  <a:lnTo>
                    <a:pt x="3121708" y="1394877"/>
                  </a:lnTo>
                  <a:lnTo>
                    <a:pt x="3121111" y="1393138"/>
                  </a:lnTo>
                  <a:cubicBezTo>
                    <a:pt x="3215382" y="1363997"/>
                    <a:pt x="3318467" y="1348629"/>
                    <a:pt x="3426184" y="1342250"/>
                  </a:cubicBezTo>
                  <a:cubicBezTo>
                    <a:pt x="3630711" y="1330072"/>
                    <a:pt x="3851673" y="1350224"/>
                    <a:pt x="4058890" y="1369071"/>
                  </a:cubicBezTo>
                  <a:cubicBezTo>
                    <a:pt x="4242053" y="1385744"/>
                    <a:pt x="4414161" y="1400611"/>
                    <a:pt x="4554895" y="1392993"/>
                  </a:cubicBezTo>
                  <a:cubicBezTo>
                    <a:pt x="4688159" y="1388208"/>
                    <a:pt x="4951251" y="1390963"/>
                    <a:pt x="5221664" y="1393862"/>
                  </a:cubicBezTo>
                  <a:cubicBezTo>
                    <a:pt x="5526289" y="1396801"/>
                    <a:pt x="5840177" y="1399722"/>
                    <a:pt x="5988211" y="1392993"/>
                  </a:cubicBezTo>
                  <a:lnTo>
                    <a:pt x="5988338" y="1394732"/>
                  </a:lnTo>
                  <a:lnTo>
                    <a:pt x="5986588" y="1394152"/>
                  </a:lnTo>
                  <a:cubicBezTo>
                    <a:pt x="5994688" y="1363562"/>
                    <a:pt x="5999133" y="1328767"/>
                    <a:pt x="6001292" y="1290928"/>
                  </a:cubicBezTo>
                  <a:cubicBezTo>
                    <a:pt x="6005864" y="1210466"/>
                    <a:pt x="6000022" y="1116665"/>
                    <a:pt x="5994053" y="1022720"/>
                  </a:cubicBezTo>
                  <a:cubicBezTo>
                    <a:pt x="5988082" y="928774"/>
                    <a:pt x="5981060" y="834684"/>
                    <a:pt x="5986588" y="753642"/>
                  </a:cubicBezTo>
                  <a:lnTo>
                    <a:pt x="5986737" y="753207"/>
                  </a:lnTo>
                  <a:cubicBezTo>
                    <a:pt x="6005610" y="684922"/>
                    <a:pt x="6010563" y="611853"/>
                    <a:pt x="6009420" y="529941"/>
                  </a:cubicBezTo>
                  <a:cubicBezTo>
                    <a:pt x="6008531" y="471080"/>
                    <a:pt x="6004467" y="407725"/>
                    <a:pt x="5999895" y="338426"/>
                  </a:cubicBezTo>
                  <a:cubicBezTo>
                    <a:pt x="5994434" y="254919"/>
                    <a:pt x="5988465" y="162713"/>
                    <a:pt x="5986737" y="59543"/>
                  </a:cubicBezTo>
                  <a:lnTo>
                    <a:pt x="5988465" y="59543"/>
                  </a:lnTo>
                  <a:lnTo>
                    <a:pt x="5987783" y="61229"/>
                  </a:lnTo>
                  <a:cubicBezTo>
                    <a:pt x="5845107" y="12680"/>
                    <a:pt x="5681963" y="-20"/>
                    <a:pt x="5503879" y="3282"/>
                  </a:cubicBezTo>
                  <a:cubicBezTo>
                    <a:pt x="5367030" y="5822"/>
                    <a:pt x="5221365" y="17760"/>
                    <a:pt x="5069576" y="30206"/>
                  </a:cubicBezTo>
                  <a:cubicBezTo>
                    <a:pt x="4904041" y="44049"/>
                    <a:pt x="4731485" y="58273"/>
                    <a:pt x="4554895" y="61664"/>
                  </a:cubicBezTo>
                  <a:cubicBezTo>
                    <a:pt x="4353206" y="60794"/>
                    <a:pt x="4198429" y="66448"/>
                    <a:pt x="4048880" y="71957"/>
                  </a:cubicBezTo>
                  <a:cubicBezTo>
                    <a:pt x="3782202" y="81671"/>
                    <a:pt x="3532108" y="90804"/>
                    <a:pt x="3061799" y="61664"/>
                  </a:cubicBezTo>
                  <a:lnTo>
                    <a:pt x="3061949" y="59924"/>
                  </a:lnTo>
                  <a:lnTo>
                    <a:pt x="3061949" y="61664"/>
                  </a:lnTo>
                  <a:cubicBezTo>
                    <a:pt x="2756726" y="61229"/>
                    <a:pt x="2529191" y="67463"/>
                    <a:pt x="2335719" y="72682"/>
                  </a:cubicBezTo>
                  <a:cubicBezTo>
                    <a:pt x="2032140" y="80946"/>
                    <a:pt x="1812672" y="86890"/>
                    <a:pt x="1509093" y="61664"/>
                  </a:cubicBezTo>
                  <a:lnTo>
                    <a:pt x="1508944" y="61664"/>
                  </a:lnTo>
                  <a:cubicBezTo>
                    <a:pt x="1033406" y="-7767"/>
                    <a:pt x="614640" y="20427"/>
                    <a:pt x="16146" y="61664"/>
                  </a:cubicBezTo>
                  <a:close/>
                </a:path>
              </a:pathLst>
            </a:custGeom>
            <a:solidFill>
              <a:srgbClr val="000000"/>
            </a:solidFill>
          </p:spPr>
          <p:txBody>
            <a:bodyPr/>
            <a:lstStyle/>
            <a:p>
              <a:endParaRPr lang="fr-CA"/>
            </a:p>
          </p:txBody>
        </p:sp>
        <p:sp>
          <p:nvSpPr>
            <p:cNvPr id="13" name="TextBox 13"/>
            <p:cNvSpPr txBox="1"/>
            <p:nvPr/>
          </p:nvSpPr>
          <p:spPr>
            <a:xfrm>
              <a:off x="0" y="-57150"/>
              <a:ext cx="5972099" cy="1392256"/>
            </a:xfrm>
            <a:prstGeom prst="rect">
              <a:avLst/>
            </a:prstGeom>
          </p:spPr>
          <p:txBody>
            <a:bodyPr lIns="50800" tIns="50800" rIns="50800" bIns="50800" rtlCol="0" anchor="t"/>
            <a:lstStyle/>
            <a:p>
              <a:pPr algn="ctr">
                <a:lnSpc>
                  <a:spcPts val="3599"/>
                </a:lnSpc>
              </a:pPr>
              <a:r>
                <a:rPr lang="en-US" sz="2999" b="1">
                  <a:solidFill>
                    <a:srgbClr val="A2C617"/>
                  </a:solidFill>
                  <a:latin typeface="Arial MT Pro Bold"/>
                  <a:ea typeface="Arial MT Pro Bold"/>
                  <a:cs typeface="Arial MT Pro Bold"/>
                  <a:sym typeface="Arial MT Pro Bold"/>
                </a:rPr>
                <a:t>Combien de points au total pour la mission? </a:t>
              </a:r>
            </a:p>
          </p:txBody>
        </p:sp>
      </p:grpSp>
      <p:sp>
        <p:nvSpPr>
          <p:cNvPr id="14" name="Freeform 14"/>
          <p:cNvSpPr/>
          <p:nvPr/>
        </p:nvSpPr>
        <p:spPr>
          <a:xfrm rot="-2857294">
            <a:off x="5290238" y="7773962"/>
            <a:ext cx="2470988" cy="896650"/>
          </a:xfrm>
          <a:custGeom>
            <a:avLst/>
            <a:gdLst/>
            <a:ahLst/>
            <a:cxnLst/>
            <a:rect l="l" t="t" r="r" b="b"/>
            <a:pathLst>
              <a:path w="2470988" h="896650">
                <a:moveTo>
                  <a:pt x="0" y="0"/>
                </a:moveTo>
                <a:lnTo>
                  <a:pt x="2470988" y="0"/>
                </a:lnTo>
                <a:lnTo>
                  <a:pt x="2470988" y="896650"/>
                </a:lnTo>
                <a:lnTo>
                  <a:pt x="0" y="896650"/>
                </a:lnTo>
                <a:lnTo>
                  <a:pt x="0" y="0"/>
                </a:lnTo>
                <a:close/>
              </a:path>
            </a:pathLst>
          </a:custGeom>
          <a:blipFill>
            <a:blip r:embed="rId5"/>
            <a:stretch>
              <a:fillRect t="-89544" b="-86036"/>
            </a:stretch>
          </a:blipFill>
        </p:spPr>
        <p:txBody>
          <a:bodyPr/>
          <a:lstStyle/>
          <a:p>
            <a:endParaRPr lang="fr-CA"/>
          </a:p>
        </p:txBody>
      </p:sp>
      <p:grpSp>
        <p:nvGrpSpPr>
          <p:cNvPr id="15" name="Group 15"/>
          <p:cNvGrpSpPr/>
          <p:nvPr/>
        </p:nvGrpSpPr>
        <p:grpSpPr>
          <a:xfrm>
            <a:off x="10383993" y="5373607"/>
            <a:ext cx="4070967" cy="1135295"/>
            <a:chOff x="0" y="0"/>
            <a:chExt cx="5076710" cy="1415772"/>
          </a:xfrm>
        </p:grpSpPr>
        <p:sp>
          <p:nvSpPr>
            <p:cNvPr id="16" name="Freeform 16"/>
            <p:cNvSpPr/>
            <p:nvPr/>
          </p:nvSpPr>
          <p:spPr>
            <a:xfrm>
              <a:off x="-33564" y="-45840"/>
              <a:ext cx="5129704" cy="1543699"/>
            </a:xfrm>
            <a:custGeom>
              <a:avLst/>
              <a:gdLst/>
              <a:ahLst/>
              <a:cxnLst/>
              <a:rect l="l" t="t" r="r" b="b"/>
              <a:pathLst>
                <a:path w="5129704" h="1543699">
                  <a:moveTo>
                    <a:pt x="33564" y="45840"/>
                  </a:moveTo>
                  <a:cubicBezTo>
                    <a:pt x="462443" y="107943"/>
                    <a:pt x="910626" y="-11056"/>
                    <a:pt x="1302802" y="45840"/>
                  </a:cubicBezTo>
                  <a:cubicBezTo>
                    <a:pt x="1746286" y="24377"/>
                    <a:pt x="1974759" y="2025"/>
                    <a:pt x="2622713" y="45840"/>
                  </a:cubicBezTo>
                  <a:cubicBezTo>
                    <a:pt x="3245648" y="62096"/>
                    <a:pt x="3389285" y="73272"/>
                    <a:pt x="3891951" y="45840"/>
                  </a:cubicBezTo>
                  <a:cubicBezTo>
                    <a:pt x="4412016" y="91941"/>
                    <a:pt x="4804065" y="-77350"/>
                    <a:pt x="5110389" y="45840"/>
                  </a:cubicBezTo>
                  <a:cubicBezTo>
                    <a:pt x="5122962" y="380104"/>
                    <a:pt x="5146711" y="551173"/>
                    <a:pt x="5110389" y="782059"/>
                  </a:cubicBezTo>
                  <a:cubicBezTo>
                    <a:pt x="5072543" y="1013072"/>
                    <a:pt x="5145441" y="1299457"/>
                    <a:pt x="5110389" y="1461636"/>
                  </a:cubicBezTo>
                  <a:cubicBezTo>
                    <a:pt x="4884583" y="1395596"/>
                    <a:pt x="4148237" y="1439284"/>
                    <a:pt x="3891951" y="1461636"/>
                  </a:cubicBezTo>
                  <a:cubicBezTo>
                    <a:pt x="3547908" y="1530851"/>
                    <a:pt x="3096296" y="1361687"/>
                    <a:pt x="2673513" y="1461636"/>
                  </a:cubicBezTo>
                  <a:cubicBezTo>
                    <a:pt x="2193072" y="1509134"/>
                    <a:pt x="1933738" y="1487163"/>
                    <a:pt x="1404275" y="1461636"/>
                  </a:cubicBezTo>
                  <a:cubicBezTo>
                    <a:pt x="820583" y="1450968"/>
                    <a:pt x="298740" y="1651501"/>
                    <a:pt x="33564" y="1461636"/>
                  </a:cubicBezTo>
                  <a:cubicBezTo>
                    <a:pt x="-14061" y="1300473"/>
                    <a:pt x="-8219" y="950588"/>
                    <a:pt x="33564" y="782059"/>
                  </a:cubicBezTo>
                  <a:cubicBezTo>
                    <a:pt x="47788" y="562476"/>
                    <a:pt x="120178" y="305809"/>
                    <a:pt x="33564" y="45840"/>
                  </a:cubicBezTo>
                  <a:close/>
                </a:path>
              </a:pathLst>
            </a:custGeom>
            <a:solidFill>
              <a:srgbClr val="000000">
                <a:alpha val="0"/>
              </a:srgbClr>
            </a:solidFill>
          </p:spPr>
          <p:txBody>
            <a:bodyPr/>
            <a:lstStyle/>
            <a:p>
              <a:endParaRPr lang="fr-CA"/>
            </a:p>
          </p:txBody>
        </p:sp>
        <p:sp>
          <p:nvSpPr>
            <p:cNvPr id="17" name="Freeform 17"/>
            <p:cNvSpPr/>
            <p:nvPr/>
          </p:nvSpPr>
          <p:spPr>
            <a:xfrm>
              <a:off x="-3828" y="-44118"/>
              <a:ext cx="5098987" cy="1496563"/>
            </a:xfrm>
            <a:custGeom>
              <a:avLst/>
              <a:gdLst/>
              <a:ahLst/>
              <a:cxnLst/>
              <a:rect l="l" t="t" r="r" b="b"/>
              <a:pathLst>
                <a:path w="5098987" h="1496563">
                  <a:moveTo>
                    <a:pt x="3828" y="44118"/>
                  </a:moveTo>
                  <a:cubicBezTo>
                    <a:pt x="461409" y="48944"/>
                    <a:pt x="916069" y="105332"/>
                    <a:pt x="1171466" y="44118"/>
                  </a:cubicBezTo>
                  <a:cubicBezTo>
                    <a:pt x="1340757" y="-91645"/>
                    <a:pt x="1802402" y="138098"/>
                    <a:pt x="2542177" y="44118"/>
                  </a:cubicBezTo>
                  <a:cubicBezTo>
                    <a:pt x="3239534" y="31291"/>
                    <a:pt x="3332879" y="89076"/>
                    <a:pt x="3912888" y="44118"/>
                  </a:cubicBezTo>
                  <a:cubicBezTo>
                    <a:pt x="4459496" y="23544"/>
                    <a:pt x="4616341" y="24814"/>
                    <a:pt x="5080526" y="44118"/>
                  </a:cubicBezTo>
                  <a:cubicBezTo>
                    <a:pt x="5060841" y="303706"/>
                    <a:pt x="5119261" y="435659"/>
                    <a:pt x="5080526" y="780337"/>
                  </a:cubicBezTo>
                  <a:cubicBezTo>
                    <a:pt x="5107069" y="1033321"/>
                    <a:pt x="5103132" y="1171624"/>
                    <a:pt x="5080526" y="1459914"/>
                  </a:cubicBezTo>
                  <a:cubicBezTo>
                    <a:pt x="4687334" y="1430196"/>
                    <a:pt x="4438795" y="1347900"/>
                    <a:pt x="3811288" y="1459914"/>
                  </a:cubicBezTo>
                  <a:cubicBezTo>
                    <a:pt x="3204736" y="1448611"/>
                    <a:pt x="3089166" y="1425116"/>
                    <a:pt x="2694450" y="1459914"/>
                  </a:cubicBezTo>
                  <a:cubicBezTo>
                    <a:pt x="2296432" y="1572944"/>
                    <a:pt x="2098693" y="1381047"/>
                    <a:pt x="1526812" y="1459914"/>
                  </a:cubicBezTo>
                  <a:cubicBezTo>
                    <a:pt x="1048022" y="1563292"/>
                    <a:pt x="722902" y="1346503"/>
                    <a:pt x="3828" y="1459914"/>
                  </a:cubicBezTo>
                  <a:cubicBezTo>
                    <a:pt x="19830" y="1208327"/>
                    <a:pt x="-10142" y="1134794"/>
                    <a:pt x="3828" y="794561"/>
                  </a:cubicBezTo>
                  <a:cubicBezTo>
                    <a:pt x="58438" y="479220"/>
                    <a:pt x="33800" y="189660"/>
                    <a:pt x="3828" y="44118"/>
                  </a:cubicBezTo>
                  <a:close/>
                </a:path>
              </a:pathLst>
            </a:custGeom>
            <a:solidFill>
              <a:srgbClr val="FFFFFF"/>
            </a:solidFill>
          </p:spPr>
          <p:txBody>
            <a:bodyPr/>
            <a:lstStyle/>
            <a:p>
              <a:endParaRPr lang="fr-CA"/>
            </a:p>
          </p:txBody>
        </p:sp>
        <p:sp>
          <p:nvSpPr>
            <p:cNvPr id="18" name="Freeform 18"/>
            <p:cNvSpPr/>
            <p:nvPr/>
          </p:nvSpPr>
          <p:spPr>
            <a:xfrm>
              <a:off x="-3616" y="-38893"/>
              <a:ext cx="5090794" cy="1488490"/>
            </a:xfrm>
            <a:custGeom>
              <a:avLst/>
              <a:gdLst/>
              <a:ahLst/>
              <a:cxnLst/>
              <a:rect l="l" t="t" r="r" b="b"/>
              <a:pathLst>
                <a:path w="5090794" h="1488490">
                  <a:moveTo>
                    <a:pt x="3616" y="38893"/>
                  </a:moveTo>
                  <a:cubicBezTo>
                    <a:pt x="535746" y="-11907"/>
                    <a:pt x="921953" y="-12161"/>
                    <a:pt x="1272854" y="38893"/>
                  </a:cubicBezTo>
                  <a:cubicBezTo>
                    <a:pt x="1633407" y="83724"/>
                    <a:pt x="1945446" y="49815"/>
                    <a:pt x="2592765" y="38893"/>
                  </a:cubicBezTo>
                  <a:cubicBezTo>
                    <a:pt x="3237798" y="71405"/>
                    <a:pt x="3423218" y="24161"/>
                    <a:pt x="3862003" y="38893"/>
                  </a:cubicBezTo>
                  <a:cubicBezTo>
                    <a:pt x="4309678" y="87153"/>
                    <a:pt x="4724841" y="-69057"/>
                    <a:pt x="5080441" y="38893"/>
                  </a:cubicBezTo>
                  <a:cubicBezTo>
                    <a:pt x="5087045" y="403129"/>
                    <a:pt x="5099999" y="572801"/>
                    <a:pt x="5080441" y="775112"/>
                  </a:cubicBezTo>
                  <a:cubicBezTo>
                    <a:pt x="5063931" y="1007649"/>
                    <a:pt x="5103682" y="1249076"/>
                    <a:pt x="5080441" y="1454689"/>
                  </a:cubicBezTo>
                  <a:cubicBezTo>
                    <a:pt x="4849555" y="1552987"/>
                    <a:pt x="4146102" y="1400079"/>
                    <a:pt x="3862003" y="1454689"/>
                  </a:cubicBezTo>
                  <a:cubicBezTo>
                    <a:pt x="3555679" y="1459896"/>
                    <a:pt x="3139627" y="1410620"/>
                    <a:pt x="2643565" y="1454689"/>
                  </a:cubicBezTo>
                  <a:cubicBezTo>
                    <a:pt x="2151567" y="1451387"/>
                    <a:pt x="1878644" y="1416335"/>
                    <a:pt x="1374327" y="1454689"/>
                  </a:cubicBezTo>
                  <a:cubicBezTo>
                    <a:pt x="869756" y="1490884"/>
                    <a:pt x="346262" y="1446942"/>
                    <a:pt x="3616" y="1454689"/>
                  </a:cubicBezTo>
                  <a:cubicBezTo>
                    <a:pt x="-18228" y="1282858"/>
                    <a:pt x="68767" y="997235"/>
                    <a:pt x="3616" y="775112"/>
                  </a:cubicBezTo>
                  <a:cubicBezTo>
                    <a:pt x="56194" y="598455"/>
                    <a:pt x="40319" y="262921"/>
                    <a:pt x="3616" y="38893"/>
                  </a:cubicBezTo>
                  <a:close/>
                </a:path>
              </a:pathLst>
            </a:custGeom>
            <a:solidFill>
              <a:srgbClr val="000000">
                <a:alpha val="0"/>
              </a:srgbClr>
            </a:solidFill>
          </p:spPr>
          <p:txBody>
            <a:bodyPr/>
            <a:lstStyle/>
            <a:p>
              <a:endParaRPr lang="fr-CA"/>
            </a:p>
          </p:txBody>
        </p:sp>
        <p:sp>
          <p:nvSpPr>
            <p:cNvPr id="19" name="Freeform 19"/>
            <p:cNvSpPr/>
            <p:nvPr/>
          </p:nvSpPr>
          <p:spPr>
            <a:xfrm>
              <a:off x="-12522" y="-49311"/>
              <a:ext cx="5117774" cy="1519956"/>
            </a:xfrm>
            <a:custGeom>
              <a:avLst/>
              <a:gdLst/>
              <a:ahLst/>
              <a:cxnLst/>
              <a:rect l="l" t="t" r="r" b="b"/>
              <a:pathLst>
                <a:path w="5117774" h="1519956">
                  <a:moveTo>
                    <a:pt x="12522" y="49311"/>
                  </a:moveTo>
                  <a:cubicBezTo>
                    <a:pt x="487375" y="33563"/>
                    <a:pt x="890473" y="-14443"/>
                    <a:pt x="1281760" y="49311"/>
                  </a:cubicBezTo>
                  <a:cubicBezTo>
                    <a:pt x="1705178" y="63535"/>
                    <a:pt x="1966925" y="13878"/>
                    <a:pt x="2601671" y="49311"/>
                  </a:cubicBezTo>
                  <a:cubicBezTo>
                    <a:pt x="3244545" y="100111"/>
                    <a:pt x="3429711" y="44231"/>
                    <a:pt x="3870909" y="49311"/>
                  </a:cubicBezTo>
                  <a:cubicBezTo>
                    <a:pt x="4332935" y="28483"/>
                    <a:pt x="4784928" y="-50384"/>
                    <a:pt x="5089347" y="49311"/>
                  </a:cubicBezTo>
                  <a:cubicBezTo>
                    <a:pt x="5107127" y="386877"/>
                    <a:pt x="5122748" y="583092"/>
                    <a:pt x="5089347" y="785530"/>
                  </a:cubicBezTo>
                  <a:cubicBezTo>
                    <a:pt x="5096078" y="1013368"/>
                    <a:pt x="5149799" y="1292514"/>
                    <a:pt x="5089347" y="1465107"/>
                  </a:cubicBezTo>
                  <a:cubicBezTo>
                    <a:pt x="4871542" y="1493809"/>
                    <a:pt x="4123131" y="1442120"/>
                    <a:pt x="3870909" y="1465107"/>
                  </a:cubicBezTo>
                  <a:cubicBezTo>
                    <a:pt x="3564458" y="1505620"/>
                    <a:pt x="3100400" y="1380271"/>
                    <a:pt x="2652471" y="1465107"/>
                  </a:cubicBezTo>
                  <a:cubicBezTo>
                    <a:pt x="2169617" y="1517939"/>
                    <a:pt x="1951812" y="1489872"/>
                    <a:pt x="1383233" y="1465107"/>
                  </a:cubicBezTo>
                  <a:cubicBezTo>
                    <a:pt x="833196" y="1476791"/>
                    <a:pt x="310337" y="1582455"/>
                    <a:pt x="12522" y="1465107"/>
                  </a:cubicBezTo>
                  <a:cubicBezTo>
                    <a:pt x="-24054" y="1299753"/>
                    <a:pt x="33223" y="977808"/>
                    <a:pt x="12522" y="785530"/>
                  </a:cubicBezTo>
                  <a:cubicBezTo>
                    <a:pt x="32080" y="558454"/>
                    <a:pt x="116916" y="292389"/>
                    <a:pt x="12522" y="49311"/>
                  </a:cubicBezTo>
                  <a:close/>
                </a:path>
              </a:pathLst>
            </a:custGeom>
            <a:solidFill>
              <a:srgbClr val="000000">
                <a:alpha val="0"/>
              </a:srgbClr>
            </a:solidFill>
          </p:spPr>
          <p:txBody>
            <a:bodyPr/>
            <a:lstStyle/>
            <a:p>
              <a:endParaRPr lang="fr-CA"/>
            </a:p>
          </p:txBody>
        </p:sp>
        <p:sp>
          <p:nvSpPr>
            <p:cNvPr id="20" name="Freeform 20"/>
            <p:cNvSpPr/>
            <p:nvPr/>
          </p:nvSpPr>
          <p:spPr>
            <a:xfrm>
              <a:off x="-35010" y="-47452"/>
              <a:ext cx="5132674" cy="1546902"/>
            </a:xfrm>
            <a:custGeom>
              <a:avLst/>
              <a:gdLst/>
              <a:ahLst/>
              <a:cxnLst/>
              <a:rect l="l" t="t" r="r" b="b"/>
              <a:pathLst>
                <a:path w="5132674" h="1546902">
                  <a:moveTo>
                    <a:pt x="35264" y="45928"/>
                  </a:moveTo>
                  <a:cubicBezTo>
                    <a:pt x="254212" y="77678"/>
                    <a:pt x="478240" y="62057"/>
                    <a:pt x="697569" y="46944"/>
                  </a:cubicBezTo>
                  <a:cubicBezTo>
                    <a:pt x="907119" y="32339"/>
                    <a:pt x="1112351" y="18115"/>
                    <a:pt x="1304121" y="45928"/>
                  </a:cubicBezTo>
                  <a:cubicBezTo>
                    <a:pt x="1304248" y="45928"/>
                    <a:pt x="1304375" y="45928"/>
                    <a:pt x="1304502" y="45928"/>
                  </a:cubicBezTo>
                  <a:lnTo>
                    <a:pt x="1304248" y="47452"/>
                  </a:lnTo>
                  <a:lnTo>
                    <a:pt x="1304121" y="45928"/>
                  </a:lnTo>
                  <a:cubicBezTo>
                    <a:pt x="1357715" y="43388"/>
                    <a:pt x="1408134" y="40721"/>
                    <a:pt x="1456648" y="38181"/>
                  </a:cubicBezTo>
                  <a:cubicBezTo>
                    <a:pt x="1501352" y="35895"/>
                    <a:pt x="1544405" y="33609"/>
                    <a:pt x="1586569" y="31577"/>
                  </a:cubicBezTo>
                  <a:cubicBezTo>
                    <a:pt x="1876510" y="17607"/>
                    <a:pt x="2126827" y="12273"/>
                    <a:pt x="2624286" y="45928"/>
                  </a:cubicBezTo>
                  <a:lnTo>
                    <a:pt x="2624159" y="47452"/>
                  </a:lnTo>
                  <a:lnTo>
                    <a:pt x="2624159" y="45928"/>
                  </a:lnTo>
                  <a:cubicBezTo>
                    <a:pt x="2715980" y="48341"/>
                    <a:pt x="2797387" y="50627"/>
                    <a:pt x="2871047" y="52659"/>
                  </a:cubicBezTo>
                  <a:cubicBezTo>
                    <a:pt x="2932007" y="54310"/>
                    <a:pt x="2987633" y="55961"/>
                    <a:pt x="3039449" y="57231"/>
                  </a:cubicBezTo>
                  <a:cubicBezTo>
                    <a:pt x="3350472" y="65359"/>
                    <a:pt x="3525986" y="65867"/>
                    <a:pt x="3893143" y="45928"/>
                  </a:cubicBezTo>
                  <a:lnTo>
                    <a:pt x="3893397" y="45928"/>
                  </a:lnTo>
                  <a:cubicBezTo>
                    <a:pt x="4125934" y="66502"/>
                    <a:pt x="4332817" y="44023"/>
                    <a:pt x="4518110" y="23830"/>
                  </a:cubicBezTo>
                  <a:cubicBezTo>
                    <a:pt x="4667970" y="7574"/>
                    <a:pt x="4803733" y="-7158"/>
                    <a:pt x="4927177" y="3764"/>
                  </a:cubicBezTo>
                  <a:cubicBezTo>
                    <a:pt x="4992201" y="9479"/>
                    <a:pt x="5053796" y="22433"/>
                    <a:pt x="5112343" y="45928"/>
                  </a:cubicBezTo>
                  <a:cubicBezTo>
                    <a:pt x="5112978" y="46182"/>
                    <a:pt x="5113359" y="46690"/>
                    <a:pt x="5113359" y="47325"/>
                  </a:cubicBezTo>
                  <a:cubicBezTo>
                    <a:pt x="5116280" y="126192"/>
                    <a:pt x="5119963" y="196042"/>
                    <a:pt x="5123265" y="259796"/>
                  </a:cubicBezTo>
                  <a:cubicBezTo>
                    <a:pt x="5126059" y="313136"/>
                    <a:pt x="5128472" y="362158"/>
                    <a:pt x="5130250" y="408640"/>
                  </a:cubicBezTo>
                  <a:cubicBezTo>
                    <a:pt x="5135203" y="541482"/>
                    <a:pt x="5133933" y="653115"/>
                    <a:pt x="5113359" y="783925"/>
                  </a:cubicBezTo>
                  <a:cubicBezTo>
                    <a:pt x="5093674" y="903813"/>
                    <a:pt x="5103961" y="1038687"/>
                    <a:pt x="5113359" y="1163528"/>
                  </a:cubicBezTo>
                  <a:cubicBezTo>
                    <a:pt x="5121487" y="1270589"/>
                    <a:pt x="5129107" y="1370411"/>
                    <a:pt x="5116534" y="1446738"/>
                  </a:cubicBezTo>
                  <a:cubicBezTo>
                    <a:pt x="5115645" y="1452580"/>
                    <a:pt x="5114502" y="1458168"/>
                    <a:pt x="5113359" y="1463756"/>
                  </a:cubicBezTo>
                  <a:cubicBezTo>
                    <a:pt x="5113232" y="1464137"/>
                    <a:pt x="5112978" y="1464518"/>
                    <a:pt x="5112597" y="1464772"/>
                  </a:cubicBezTo>
                  <a:cubicBezTo>
                    <a:pt x="5112216" y="1465026"/>
                    <a:pt x="5111708" y="1465026"/>
                    <a:pt x="5111327" y="1464899"/>
                  </a:cubicBezTo>
                  <a:cubicBezTo>
                    <a:pt x="4885902" y="1398986"/>
                    <a:pt x="4149810" y="1442547"/>
                    <a:pt x="3893524" y="1464899"/>
                  </a:cubicBezTo>
                  <a:lnTo>
                    <a:pt x="3893397" y="1463375"/>
                  </a:lnTo>
                  <a:lnTo>
                    <a:pt x="3893651" y="1464899"/>
                  </a:lnTo>
                  <a:cubicBezTo>
                    <a:pt x="3734901" y="1496776"/>
                    <a:pt x="3553418" y="1478107"/>
                    <a:pt x="3362664" y="1458422"/>
                  </a:cubicBezTo>
                  <a:cubicBezTo>
                    <a:pt x="3150828" y="1436578"/>
                    <a:pt x="2927435" y="1413591"/>
                    <a:pt x="2710773" y="1457152"/>
                  </a:cubicBezTo>
                  <a:cubicBezTo>
                    <a:pt x="2698962" y="1459565"/>
                    <a:pt x="2687151" y="1462105"/>
                    <a:pt x="2675340" y="1464899"/>
                  </a:cubicBezTo>
                  <a:lnTo>
                    <a:pt x="2675086" y="1464899"/>
                  </a:lnTo>
                  <a:cubicBezTo>
                    <a:pt x="2247223" y="1507190"/>
                    <a:pt x="1994620" y="1494490"/>
                    <a:pt x="1570948" y="1473154"/>
                  </a:cubicBezTo>
                  <a:cubicBezTo>
                    <a:pt x="1518751" y="1470487"/>
                    <a:pt x="1463887" y="1467820"/>
                    <a:pt x="1405721" y="1464899"/>
                  </a:cubicBezTo>
                  <a:lnTo>
                    <a:pt x="1405848" y="1463375"/>
                  </a:lnTo>
                  <a:lnTo>
                    <a:pt x="1405848" y="1464899"/>
                  </a:lnTo>
                  <a:cubicBezTo>
                    <a:pt x="1184741" y="1460835"/>
                    <a:pt x="972524" y="1487124"/>
                    <a:pt x="779738" y="1511000"/>
                  </a:cubicBezTo>
                  <a:cubicBezTo>
                    <a:pt x="619337" y="1530812"/>
                    <a:pt x="472271" y="1549100"/>
                    <a:pt x="344890" y="1546687"/>
                  </a:cubicBezTo>
                  <a:cubicBezTo>
                    <a:pt x="221192" y="1544401"/>
                    <a:pt x="115782" y="1522811"/>
                    <a:pt x="34248" y="1464518"/>
                  </a:cubicBezTo>
                  <a:lnTo>
                    <a:pt x="33613" y="1463629"/>
                  </a:lnTo>
                  <a:cubicBezTo>
                    <a:pt x="-14139" y="1302212"/>
                    <a:pt x="-8170" y="951946"/>
                    <a:pt x="33613" y="783290"/>
                  </a:cubicBezTo>
                  <a:lnTo>
                    <a:pt x="35137" y="783671"/>
                  </a:lnTo>
                  <a:lnTo>
                    <a:pt x="33613" y="783544"/>
                  </a:lnTo>
                  <a:cubicBezTo>
                    <a:pt x="37169" y="728426"/>
                    <a:pt x="44408" y="670895"/>
                    <a:pt x="51901" y="611586"/>
                  </a:cubicBezTo>
                  <a:cubicBezTo>
                    <a:pt x="59902" y="548467"/>
                    <a:pt x="68030" y="483443"/>
                    <a:pt x="72348" y="416895"/>
                  </a:cubicBezTo>
                  <a:cubicBezTo>
                    <a:pt x="79968" y="297134"/>
                    <a:pt x="75142" y="172928"/>
                    <a:pt x="33486" y="47960"/>
                  </a:cubicBezTo>
                  <a:cubicBezTo>
                    <a:pt x="33359" y="47452"/>
                    <a:pt x="33486" y="46817"/>
                    <a:pt x="33740" y="46436"/>
                  </a:cubicBezTo>
                  <a:cubicBezTo>
                    <a:pt x="33994" y="46055"/>
                    <a:pt x="34629" y="45801"/>
                    <a:pt x="35137" y="45928"/>
                  </a:cubicBezTo>
                  <a:moveTo>
                    <a:pt x="34756" y="48976"/>
                  </a:moveTo>
                  <a:lnTo>
                    <a:pt x="35010" y="47452"/>
                  </a:lnTo>
                  <a:lnTo>
                    <a:pt x="36534" y="46944"/>
                  </a:lnTo>
                  <a:cubicBezTo>
                    <a:pt x="78317" y="172420"/>
                    <a:pt x="83143" y="297134"/>
                    <a:pt x="75396" y="417149"/>
                  </a:cubicBezTo>
                  <a:cubicBezTo>
                    <a:pt x="71078" y="483697"/>
                    <a:pt x="62823" y="548848"/>
                    <a:pt x="54949" y="611967"/>
                  </a:cubicBezTo>
                  <a:cubicBezTo>
                    <a:pt x="47456" y="671276"/>
                    <a:pt x="40217" y="728680"/>
                    <a:pt x="36534" y="783798"/>
                  </a:cubicBezTo>
                  <a:lnTo>
                    <a:pt x="36534" y="784052"/>
                  </a:lnTo>
                  <a:cubicBezTo>
                    <a:pt x="-5122" y="952327"/>
                    <a:pt x="-11091" y="1301958"/>
                    <a:pt x="36534" y="1462740"/>
                  </a:cubicBezTo>
                  <a:lnTo>
                    <a:pt x="35010" y="1463248"/>
                  </a:lnTo>
                  <a:lnTo>
                    <a:pt x="35899" y="1461978"/>
                  </a:lnTo>
                  <a:cubicBezTo>
                    <a:pt x="116671" y="1519763"/>
                    <a:pt x="221319" y="1541353"/>
                    <a:pt x="344763" y="1543512"/>
                  </a:cubicBezTo>
                  <a:cubicBezTo>
                    <a:pt x="472017" y="1545798"/>
                    <a:pt x="618829" y="1527637"/>
                    <a:pt x="779230" y="1507825"/>
                  </a:cubicBezTo>
                  <a:cubicBezTo>
                    <a:pt x="972016" y="1483949"/>
                    <a:pt x="1184487" y="1457660"/>
                    <a:pt x="1405848" y="1461724"/>
                  </a:cubicBezTo>
                  <a:cubicBezTo>
                    <a:pt x="1464014" y="1464518"/>
                    <a:pt x="1518751" y="1467312"/>
                    <a:pt x="1571075" y="1469979"/>
                  </a:cubicBezTo>
                  <a:cubicBezTo>
                    <a:pt x="1994874" y="1491315"/>
                    <a:pt x="2247223" y="1504015"/>
                    <a:pt x="2674832" y="1461851"/>
                  </a:cubicBezTo>
                  <a:lnTo>
                    <a:pt x="2674959" y="1463375"/>
                  </a:lnTo>
                  <a:lnTo>
                    <a:pt x="2674578" y="1461851"/>
                  </a:lnTo>
                  <a:cubicBezTo>
                    <a:pt x="2686389" y="1459057"/>
                    <a:pt x="2698327" y="1456517"/>
                    <a:pt x="2710138" y="1454104"/>
                  </a:cubicBezTo>
                  <a:cubicBezTo>
                    <a:pt x="2927435" y="1410416"/>
                    <a:pt x="3151209" y="1433530"/>
                    <a:pt x="3363045" y="1455374"/>
                  </a:cubicBezTo>
                  <a:cubicBezTo>
                    <a:pt x="3553926" y="1475059"/>
                    <a:pt x="3734901" y="1493728"/>
                    <a:pt x="3893016" y="1461851"/>
                  </a:cubicBezTo>
                  <a:lnTo>
                    <a:pt x="3893143" y="1461851"/>
                  </a:lnTo>
                  <a:cubicBezTo>
                    <a:pt x="4149175" y="1439499"/>
                    <a:pt x="4886029" y="1395811"/>
                    <a:pt x="5112089" y="1461851"/>
                  </a:cubicBezTo>
                  <a:lnTo>
                    <a:pt x="5111581" y="1463375"/>
                  </a:lnTo>
                  <a:lnTo>
                    <a:pt x="5110057" y="1462994"/>
                  </a:lnTo>
                  <a:cubicBezTo>
                    <a:pt x="5111200" y="1457533"/>
                    <a:pt x="5112343" y="1451945"/>
                    <a:pt x="5113232" y="1446230"/>
                  </a:cubicBezTo>
                  <a:cubicBezTo>
                    <a:pt x="5125678" y="1370411"/>
                    <a:pt x="5118185" y="1271097"/>
                    <a:pt x="5110057" y="1163782"/>
                  </a:cubicBezTo>
                  <a:cubicBezTo>
                    <a:pt x="5100659" y="1039068"/>
                    <a:pt x="5090372" y="903813"/>
                    <a:pt x="5110057" y="783544"/>
                  </a:cubicBezTo>
                  <a:lnTo>
                    <a:pt x="5111581" y="783798"/>
                  </a:lnTo>
                  <a:lnTo>
                    <a:pt x="5110057" y="783544"/>
                  </a:lnTo>
                  <a:cubicBezTo>
                    <a:pt x="5130631" y="652988"/>
                    <a:pt x="5131901" y="541609"/>
                    <a:pt x="5126948" y="408894"/>
                  </a:cubicBezTo>
                  <a:cubicBezTo>
                    <a:pt x="5125170" y="362539"/>
                    <a:pt x="5122630" y="313517"/>
                    <a:pt x="5119963" y="260177"/>
                  </a:cubicBezTo>
                  <a:cubicBezTo>
                    <a:pt x="5116661" y="196550"/>
                    <a:pt x="5113105" y="126700"/>
                    <a:pt x="5110057" y="47706"/>
                  </a:cubicBezTo>
                  <a:lnTo>
                    <a:pt x="5111581" y="47706"/>
                  </a:lnTo>
                  <a:lnTo>
                    <a:pt x="5110946" y="49230"/>
                  </a:lnTo>
                  <a:cubicBezTo>
                    <a:pt x="5052780" y="25862"/>
                    <a:pt x="4991439" y="13035"/>
                    <a:pt x="4926669" y="7320"/>
                  </a:cubicBezTo>
                  <a:cubicBezTo>
                    <a:pt x="4803606" y="-3602"/>
                    <a:pt x="4668097" y="11130"/>
                    <a:pt x="4518237" y="27386"/>
                  </a:cubicBezTo>
                  <a:cubicBezTo>
                    <a:pt x="4333071" y="47452"/>
                    <a:pt x="4125807" y="70058"/>
                    <a:pt x="3893016" y="49357"/>
                  </a:cubicBezTo>
                  <a:lnTo>
                    <a:pt x="3893270" y="47452"/>
                  </a:lnTo>
                  <a:lnTo>
                    <a:pt x="3893397" y="48976"/>
                  </a:lnTo>
                  <a:cubicBezTo>
                    <a:pt x="3526113" y="69042"/>
                    <a:pt x="3350472" y="68407"/>
                    <a:pt x="3039449" y="60279"/>
                  </a:cubicBezTo>
                  <a:cubicBezTo>
                    <a:pt x="2987633" y="58882"/>
                    <a:pt x="2932007" y="57358"/>
                    <a:pt x="2871047" y="55707"/>
                  </a:cubicBezTo>
                  <a:cubicBezTo>
                    <a:pt x="2797387" y="53675"/>
                    <a:pt x="2715980" y="51389"/>
                    <a:pt x="2624159" y="48976"/>
                  </a:cubicBezTo>
                  <a:lnTo>
                    <a:pt x="2624032" y="48976"/>
                  </a:lnTo>
                  <a:cubicBezTo>
                    <a:pt x="2126700" y="15448"/>
                    <a:pt x="1876510" y="20782"/>
                    <a:pt x="1586696" y="34752"/>
                  </a:cubicBezTo>
                  <a:cubicBezTo>
                    <a:pt x="1544532" y="36784"/>
                    <a:pt x="1501606" y="38943"/>
                    <a:pt x="1456775" y="41356"/>
                  </a:cubicBezTo>
                  <a:cubicBezTo>
                    <a:pt x="1408388" y="43896"/>
                    <a:pt x="1357842" y="46436"/>
                    <a:pt x="1304248" y="49103"/>
                  </a:cubicBezTo>
                  <a:lnTo>
                    <a:pt x="1303994" y="49103"/>
                  </a:lnTo>
                  <a:cubicBezTo>
                    <a:pt x="1303867" y="49103"/>
                    <a:pt x="1303740" y="49103"/>
                    <a:pt x="1303613" y="49103"/>
                  </a:cubicBezTo>
                  <a:cubicBezTo>
                    <a:pt x="1112097" y="21290"/>
                    <a:pt x="907373" y="35514"/>
                    <a:pt x="697696" y="49992"/>
                  </a:cubicBezTo>
                  <a:cubicBezTo>
                    <a:pt x="478494" y="65232"/>
                    <a:pt x="254212" y="80853"/>
                    <a:pt x="34756" y="48976"/>
                  </a:cubicBezTo>
                  <a:close/>
                </a:path>
              </a:pathLst>
            </a:custGeom>
            <a:solidFill>
              <a:srgbClr val="000000"/>
            </a:solidFill>
          </p:spPr>
          <p:txBody>
            <a:bodyPr/>
            <a:lstStyle/>
            <a:p>
              <a:endParaRPr lang="fr-CA"/>
            </a:p>
          </p:txBody>
        </p:sp>
        <p:sp>
          <p:nvSpPr>
            <p:cNvPr id="21" name="Freeform 21"/>
            <p:cNvSpPr/>
            <p:nvPr/>
          </p:nvSpPr>
          <p:spPr>
            <a:xfrm>
              <a:off x="-5508" y="-45753"/>
              <a:ext cx="5102191" cy="1500097"/>
            </a:xfrm>
            <a:custGeom>
              <a:avLst/>
              <a:gdLst/>
              <a:ahLst/>
              <a:cxnLst/>
              <a:rect l="l" t="t" r="r" b="b"/>
              <a:pathLst>
                <a:path w="5102191" h="1500097">
                  <a:moveTo>
                    <a:pt x="5508" y="44229"/>
                  </a:moveTo>
                  <a:cubicBezTo>
                    <a:pt x="153590" y="45753"/>
                    <a:pt x="301291" y="52611"/>
                    <a:pt x="442134" y="59342"/>
                  </a:cubicBezTo>
                  <a:cubicBezTo>
                    <a:pt x="570277" y="65311"/>
                    <a:pt x="692578" y="71153"/>
                    <a:pt x="804084" y="72296"/>
                  </a:cubicBezTo>
                  <a:cubicBezTo>
                    <a:pt x="948864" y="73820"/>
                    <a:pt x="1075356" y="67597"/>
                    <a:pt x="1172765" y="44229"/>
                  </a:cubicBezTo>
                  <a:lnTo>
                    <a:pt x="1173146" y="45753"/>
                  </a:lnTo>
                  <a:lnTo>
                    <a:pt x="1172130" y="44483"/>
                  </a:lnTo>
                  <a:cubicBezTo>
                    <a:pt x="1253664" y="-20922"/>
                    <a:pt x="1402381" y="-2126"/>
                    <a:pt x="1614979" y="24671"/>
                  </a:cubicBezTo>
                  <a:cubicBezTo>
                    <a:pt x="1847643" y="54135"/>
                    <a:pt x="2157777" y="93124"/>
                    <a:pt x="2543603" y="44229"/>
                  </a:cubicBezTo>
                  <a:lnTo>
                    <a:pt x="2543730" y="44229"/>
                  </a:lnTo>
                  <a:cubicBezTo>
                    <a:pt x="2849038" y="38641"/>
                    <a:pt x="3038649" y="46515"/>
                    <a:pt x="3203876" y="53373"/>
                  </a:cubicBezTo>
                  <a:cubicBezTo>
                    <a:pt x="3331638" y="58707"/>
                    <a:pt x="3444922" y="63406"/>
                    <a:pt x="3586019" y="60866"/>
                  </a:cubicBezTo>
                  <a:cubicBezTo>
                    <a:pt x="3679237" y="59215"/>
                    <a:pt x="3784647" y="54262"/>
                    <a:pt x="3914441" y="44229"/>
                  </a:cubicBezTo>
                  <a:cubicBezTo>
                    <a:pt x="4461049" y="23655"/>
                    <a:pt x="4617894" y="24925"/>
                    <a:pt x="5082206" y="44229"/>
                  </a:cubicBezTo>
                  <a:cubicBezTo>
                    <a:pt x="5082587" y="44229"/>
                    <a:pt x="5083095" y="44483"/>
                    <a:pt x="5083349" y="44737"/>
                  </a:cubicBezTo>
                  <a:cubicBezTo>
                    <a:pt x="5083603" y="44991"/>
                    <a:pt x="5083730" y="45499"/>
                    <a:pt x="5083730" y="45880"/>
                  </a:cubicBezTo>
                  <a:cubicBezTo>
                    <a:pt x="5075094" y="159164"/>
                    <a:pt x="5081444" y="248191"/>
                    <a:pt x="5088048" y="341282"/>
                  </a:cubicBezTo>
                  <a:cubicBezTo>
                    <a:pt x="5095287" y="443263"/>
                    <a:pt x="5102780" y="550070"/>
                    <a:pt x="5091604" y="699168"/>
                  </a:cubicBezTo>
                  <a:cubicBezTo>
                    <a:pt x="5089572" y="725457"/>
                    <a:pt x="5087032" y="753143"/>
                    <a:pt x="5083730" y="782226"/>
                  </a:cubicBezTo>
                  <a:lnTo>
                    <a:pt x="5082206" y="782099"/>
                  </a:lnTo>
                  <a:lnTo>
                    <a:pt x="5083730" y="781972"/>
                  </a:lnTo>
                  <a:cubicBezTo>
                    <a:pt x="5110273" y="1035083"/>
                    <a:pt x="5106336" y="1173513"/>
                    <a:pt x="5083730" y="1461803"/>
                  </a:cubicBezTo>
                  <a:cubicBezTo>
                    <a:pt x="5083603" y="1462692"/>
                    <a:pt x="5082841" y="1463327"/>
                    <a:pt x="5082079" y="1463200"/>
                  </a:cubicBezTo>
                  <a:cubicBezTo>
                    <a:pt x="4993433" y="1456469"/>
                    <a:pt x="4912026" y="1447071"/>
                    <a:pt x="4832143" y="1437927"/>
                  </a:cubicBezTo>
                  <a:cubicBezTo>
                    <a:pt x="4754800" y="1429037"/>
                    <a:pt x="4678854" y="1420274"/>
                    <a:pt x="4598590" y="1414178"/>
                  </a:cubicBezTo>
                  <a:cubicBezTo>
                    <a:pt x="4393993" y="1398684"/>
                    <a:pt x="4162345" y="1400843"/>
                    <a:pt x="3813222" y="1463200"/>
                  </a:cubicBezTo>
                  <a:lnTo>
                    <a:pt x="3812968" y="1463200"/>
                  </a:lnTo>
                  <a:cubicBezTo>
                    <a:pt x="3634279" y="1459898"/>
                    <a:pt x="3498262" y="1455453"/>
                    <a:pt x="3385105" y="1451897"/>
                  </a:cubicBezTo>
                  <a:cubicBezTo>
                    <a:pt x="3304587" y="1449357"/>
                    <a:pt x="3235626" y="1447071"/>
                    <a:pt x="3171237" y="1445928"/>
                  </a:cubicBezTo>
                  <a:cubicBezTo>
                    <a:pt x="3018964" y="1443134"/>
                    <a:pt x="2891837" y="1446055"/>
                    <a:pt x="2696257" y="1463327"/>
                  </a:cubicBezTo>
                  <a:lnTo>
                    <a:pt x="2696130" y="1461803"/>
                  </a:lnTo>
                  <a:lnTo>
                    <a:pt x="2696511" y="1463327"/>
                  </a:lnTo>
                  <a:cubicBezTo>
                    <a:pt x="2494200" y="1520858"/>
                    <a:pt x="2343451" y="1499649"/>
                    <a:pt x="2169588" y="1475138"/>
                  </a:cubicBezTo>
                  <a:cubicBezTo>
                    <a:pt x="2000805" y="1451389"/>
                    <a:pt x="1810051" y="1424592"/>
                    <a:pt x="1528619" y="1463327"/>
                  </a:cubicBezTo>
                  <a:lnTo>
                    <a:pt x="1528365" y="1461803"/>
                  </a:lnTo>
                  <a:lnTo>
                    <a:pt x="1528746" y="1463327"/>
                  </a:lnTo>
                  <a:cubicBezTo>
                    <a:pt x="1301924" y="1512349"/>
                    <a:pt x="1109646" y="1489489"/>
                    <a:pt x="893873" y="1463962"/>
                  </a:cubicBezTo>
                  <a:cubicBezTo>
                    <a:pt x="653589" y="1435514"/>
                    <a:pt x="384222" y="1403637"/>
                    <a:pt x="5635" y="1463327"/>
                  </a:cubicBezTo>
                  <a:cubicBezTo>
                    <a:pt x="5127" y="1463454"/>
                    <a:pt x="4619" y="1463200"/>
                    <a:pt x="4365" y="1462946"/>
                  </a:cubicBezTo>
                  <a:cubicBezTo>
                    <a:pt x="4111" y="1462692"/>
                    <a:pt x="3857" y="1462184"/>
                    <a:pt x="3857" y="1461676"/>
                  </a:cubicBezTo>
                  <a:cubicBezTo>
                    <a:pt x="11731" y="1337724"/>
                    <a:pt x="8429" y="1257079"/>
                    <a:pt x="4746" y="1166401"/>
                  </a:cubicBezTo>
                  <a:cubicBezTo>
                    <a:pt x="936" y="1072929"/>
                    <a:pt x="-3255" y="968916"/>
                    <a:pt x="3857" y="796323"/>
                  </a:cubicBezTo>
                  <a:lnTo>
                    <a:pt x="3857" y="796069"/>
                  </a:lnTo>
                  <a:cubicBezTo>
                    <a:pt x="58467" y="481109"/>
                    <a:pt x="33829" y="191676"/>
                    <a:pt x="3857" y="46261"/>
                  </a:cubicBezTo>
                  <a:cubicBezTo>
                    <a:pt x="3730" y="45753"/>
                    <a:pt x="3857" y="45245"/>
                    <a:pt x="4238" y="44991"/>
                  </a:cubicBezTo>
                  <a:cubicBezTo>
                    <a:pt x="4619" y="44737"/>
                    <a:pt x="5000" y="44356"/>
                    <a:pt x="5508" y="44356"/>
                  </a:cubicBezTo>
                  <a:moveTo>
                    <a:pt x="5508" y="47277"/>
                  </a:moveTo>
                  <a:lnTo>
                    <a:pt x="5508" y="45753"/>
                  </a:lnTo>
                  <a:lnTo>
                    <a:pt x="7032" y="45372"/>
                  </a:lnTo>
                  <a:cubicBezTo>
                    <a:pt x="37131" y="191168"/>
                    <a:pt x="61769" y="480982"/>
                    <a:pt x="7032" y="796323"/>
                  </a:cubicBezTo>
                  <a:lnTo>
                    <a:pt x="5508" y="796069"/>
                  </a:lnTo>
                  <a:lnTo>
                    <a:pt x="7032" y="796196"/>
                  </a:lnTo>
                  <a:cubicBezTo>
                    <a:pt x="47" y="968662"/>
                    <a:pt x="4238" y="1072675"/>
                    <a:pt x="8048" y="1166020"/>
                  </a:cubicBezTo>
                  <a:cubicBezTo>
                    <a:pt x="11731" y="1256698"/>
                    <a:pt x="15033" y="1337597"/>
                    <a:pt x="7159" y="1461676"/>
                  </a:cubicBezTo>
                  <a:lnTo>
                    <a:pt x="5508" y="1461549"/>
                  </a:lnTo>
                  <a:lnTo>
                    <a:pt x="5254" y="1460025"/>
                  </a:lnTo>
                  <a:cubicBezTo>
                    <a:pt x="384349" y="1400208"/>
                    <a:pt x="654097" y="1432212"/>
                    <a:pt x="894381" y="1460660"/>
                  </a:cubicBezTo>
                  <a:cubicBezTo>
                    <a:pt x="1110154" y="1486187"/>
                    <a:pt x="1302051" y="1508920"/>
                    <a:pt x="1528238" y="1460025"/>
                  </a:cubicBezTo>
                  <a:lnTo>
                    <a:pt x="1528365" y="1460025"/>
                  </a:lnTo>
                  <a:cubicBezTo>
                    <a:pt x="1810305" y="1421163"/>
                    <a:pt x="2001440" y="1447960"/>
                    <a:pt x="2170223" y="1471836"/>
                  </a:cubicBezTo>
                  <a:cubicBezTo>
                    <a:pt x="2344086" y="1496347"/>
                    <a:pt x="2494200" y="1517429"/>
                    <a:pt x="2695749" y="1460152"/>
                  </a:cubicBezTo>
                  <a:lnTo>
                    <a:pt x="2696003" y="1460152"/>
                  </a:lnTo>
                  <a:cubicBezTo>
                    <a:pt x="2891837" y="1442880"/>
                    <a:pt x="3018964" y="1439959"/>
                    <a:pt x="3171364" y="1442753"/>
                  </a:cubicBezTo>
                  <a:cubicBezTo>
                    <a:pt x="3235753" y="1443896"/>
                    <a:pt x="3304714" y="1446182"/>
                    <a:pt x="3385232" y="1448722"/>
                  </a:cubicBezTo>
                  <a:cubicBezTo>
                    <a:pt x="3498389" y="1452405"/>
                    <a:pt x="3634406" y="1456723"/>
                    <a:pt x="3813095" y="1460025"/>
                  </a:cubicBezTo>
                  <a:lnTo>
                    <a:pt x="3813095" y="1461549"/>
                  </a:lnTo>
                  <a:lnTo>
                    <a:pt x="3812841" y="1460025"/>
                  </a:lnTo>
                  <a:cubicBezTo>
                    <a:pt x="4162091" y="1397668"/>
                    <a:pt x="4394120" y="1395509"/>
                    <a:pt x="4598971" y="1411003"/>
                  </a:cubicBezTo>
                  <a:cubicBezTo>
                    <a:pt x="4679235" y="1417099"/>
                    <a:pt x="4755308" y="1425862"/>
                    <a:pt x="4832651" y="1434752"/>
                  </a:cubicBezTo>
                  <a:cubicBezTo>
                    <a:pt x="4912534" y="1444023"/>
                    <a:pt x="4993814" y="1453294"/>
                    <a:pt x="5082460" y="1460025"/>
                  </a:cubicBezTo>
                  <a:lnTo>
                    <a:pt x="5082333" y="1461549"/>
                  </a:lnTo>
                  <a:lnTo>
                    <a:pt x="5080809" y="1461422"/>
                  </a:lnTo>
                  <a:cubicBezTo>
                    <a:pt x="5103415" y="1173132"/>
                    <a:pt x="5107225" y="1035083"/>
                    <a:pt x="5080809" y="782099"/>
                  </a:cubicBezTo>
                  <a:lnTo>
                    <a:pt x="5080809" y="781718"/>
                  </a:lnTo>
                  <a:cubicBezTo>
                    <a:pt x="5084111" y="752635"/>
                    <a:pt x="5086651" y="725076"/>
                    <a:pt x="5088683" y="698787"/>
                  </a:cubicBezTo>
                  <a:cubicBezTo>
                    <a:pt x="5099986" y="550070"/>
                    <a:pt x="5092366" y="443390"/>
                    <a:pt x="5085127" y="341409"/>
                  </a:cubicBezTo>
                  <a:cubicBezTo>
                    <a:pt x="5078523" y="248318"/>
                    <a:pt x="5072173" y="159164"/>
                    <a:pt x="5080809" y="45626"/>
                  </a:cubicBezTo>
                  <a:lnTo>
                    <a:pt x="5082333" y="45753"/>
                  </a:lnTo>
                  <a:lnTo>
                    <a:pt x="5082206" y="47277"/>
                  </a:lnTo>
                  <a:cubicBezTo>
                    <a:pt x="4618021" y="27973"/>
                    <a:pt x="4461176" y="26703"/>
                    <a:pt x="3914695" y="47277"/>
                  </a:cubicBezTo>
                  <a:lnTo>
                    <a:pt x="3914695" y="45753"/>
                  </a:lnTo>
                  <a:lnTo>
                    <a:pt x="3914822" y="47277"/>
                  </a:lnTo>
                  <a:cubicBezTo>
                    <a:pt x="3785028" y="57310"/>
                    <a:pt x="3679618" y="62263"/>
                    <a:pt x="3586273" y="63914"/>
                  </a:cubicBezTo>
                  <a:cubicBezTo>
                    <a:pt x="3445176" y="66454"/>
                    <a:pt x="3331765" y="61755"/>
                    <a:pt x="3204003" y="56421"/>
                  </a:cubicBezTo>
                  <a:cubicBezTo>
                    <a:pt x="3038649" y="49690"/>
                    <a:pt x="2849165" y="41689"/>
                    <a:pt x="2543857" y="47277"/>
                  </a:cubicBezTo>
                  <a:lnTo>
                    <a:pt x="2543857" y="45753"/>
                  </a:lnTo>
                  <a:lnTo>
                    <a:pt x="2544111" y="47277"/>
                  </a:lnTo>
                  <a:cubicBezTo>
                    <a:pt x="2157777" y="96426"/>
                    <a:pt x="1847262" y="57183"/>
                    <a:pt x="1614598" y="27973"/>
                  </a:cubicBezTo>
                  <a:cubicBezTo>
                    <a:pt x="1401238" y="1049"/>
                    <a:pt x="1254426" y="-17366"/>
                    <a:pt x="1174162" y="47023"/>
                  </a:cubicBezTo>
                  <a:lnTo>
                    <a:pt x="1173527" y="47277"/>
                  </a:lnTo>
                  <a:cubicBezTo>
                    <a:pt x="1075737" y="70645"/>
                    <a:pt x="948864" y="76868"/>
                    <a:pt x="804084" y="75344"/>
                  </a:cubicBezTo>
                  <a:cubicBezTo>
                    <a:pt x="692451" y="74201"/>
                    <a:pt x="570150" y="68359"/>
                    <a:pt x="442007" y="62390"/>
                  </a:cubicBezTo>
                  <a:cubicBezTo>
                    <a:pt x="301164" y="55786"/>
                    <a:pt x="153463" y="48928"/>
                    <a:pt x="5508" y="47277"/>
                  </a:cubicBezTo>
                  <a:close/>
                </a:path>
              </a:pathLst>
            </a:custGeom>
            <a:solidFill>
              <a:srgbClr val="000000"/>
            </a:solidFill>
          </p:spPr>
          <p:txBody>
            <a:bodyPr/>
            <a:lstStyle/>
            <a:p>
              <a:endParaRPr lang="fr-CA"/>
            </a:p>
          </p:txBody>
        </p:sp>
        <p:sp>
          <p:nvSpPr>
            <p:cNvPr id="22" name="Freeform 22"/>
            <p:cNvSpPr/>
            <p:nvPr/>
          </p:nvSpPr>
          <p:spPr>
            <a:xfrm>
              <a:off x="-5138" y="-40458"/>
              <a:ext cx="5094017" cy="1491693"/>
            </a:xfrm>
            <a:custGeom>
              <a:avLst/>
              <a:gdLst/>
              <a:ahLst/>
              <a:cxnLst/>
              <a:rect l="l" t="t" r="r" b="b"/>
              <a:pathLst>
                <a:path w="5094017" h="1491693">
                  <a:moveTo>
                    <a:pt x="5011" y="38934"/>
                  </a:moveTo>
                  <a:cubicBezTo>
                    <a:pt x="537268" y="-11866"/>
                    <a:pt x="923475" y="-12120"/>
                    <a:pt x="1274630" y="38934"/>
                  </a:cubicBezTo>
                  <a:lnTo>
                    <a:pt x="1274376" y="40458"/>
                  </a:lnTo>
                  <a:lnTo>
                    <a:pt x="1274630" y="38934"/>
                  </a:lnTo>
                  <a:cubicBezTo>
                    <a:pt x="1528122" y="70430"/>
                    <a:pt x="1757611" y="63064"/>
                    <a:pt x="2096828" y="52015"/>
                  </a:cubicBezTo>
                  <a:cubicBezTo>
                    <a:pt x="2239830" y="47316"/>
                    <a:pt x="2402263" y="42109"/>
                    <a:pt x="2594287" y="38934"/>
                  </a:cubicBezTo>
                  <a:lnTo>
                    <a:pt x="2594414" y="38934"/>
                  </a:lnTo>
                  <a:cubicBezTo>
                    <a:pt x="2965127" y="57603"/>
                    <a:pt x="3183948" y="49983"/>
                    <a:pt x="3386386" y="42871"/>
                  </a:cubicBezTo>
                  <a:cubicBezTo>
                    <a:pt x="3536119" y="37664"/>
                    <a:pt x="3676962" y="32711"/>
                    <a:pt x="3863652" y="38934"/>
                  </a:cubicBezTo>
                  <a:lnTo>
                    <a:pt x="3863779" y="38934"/>
                  </a:lnTo>
                  <a:cubicBezTo>
                    <a:pt x="4063042" y="60397"/>
                    <a:pt x="4255955" y="41347"/>
                    <a:pt x="4440232" y="23059"/>
                  </a:cubicBezTo>
                  <a:cubicBezTo>
                    <a:pt x="4608253" y="6422"/>
                    <a:pt x="4769035" y="-9453"/>
                    <a:pt x="4920800" y="6803"/>
                  </a:cubicBezTo>
                  <a:cubicBezTo>
                    <a:pt x="4975918" y="12772"/>
                    <a:pt x="5029893" y="22932"/>
                    <a:pt x="5082598" y="38934"/>
                  </a:cubicBezTo>
                  <a:cubicBezTo>
                    <a:pt x="5083233" y="39188"/>
                    <a:pt x="5083741" y="39696"/>
                    <a:pt x="5083741" y="40458"/>
                  </a:cubicBezTo>
                  <a:cubicBezTo>
                    <a:pt x="5085392" y="133168"/>
                    <a:pt x="5087551" y="213305"/>
                    <a:pt x="5089329" y="284552"/>
                  </a:cubicBezTo>
                  <a:cubicBezTo>
                    <a:pt x="5090853" y="341575"/>
                    <a:pt x="5092123" y="393010"/>
                    <a:pt x="5093012" y="440635"/>
                  </a:cubicBezTo>
                  <a:cubicBezTo>
                    <a:pt x="5095298" y="567127"/>
                    <a:pt x="5094282" y="667203"/>
                    <a:pt x="5083614" y="776804"/>
                  </a:cubicBezTo>
                  <a:lnTo>
                    <a:pt x="5082090" y="776677"/>
                  </a:lnTo>
                  <a:lnTo>
                    <a:pt x="5083614" y="776804"/>
                  </a:lnTo>
                  <a:cubicBezTo>
                    <a:pt x="5075740" y="887548"/>
                    <a:pt x="5080693" y="1000197"/>
                    <a:pt x="5085392" y="1110179"/>
                  </a:cubicBezTo>
                  <a:cubicBezTo>
                    <a:pt x="5089964" y="1214700"/>
                    <a:pt x="5094409" y="1316935"/>
                    <a:pt x="5087551" y="1412439"/>
                  </a:cubicBezTo>
                  <a:cubicBezTo>
                    <a:pt x="5086535" y="1427298"/>
                    <a:pt x="5085138" y="1442030"/>
                    <a:pt x="5083487" y="1456508"/>
                  </a:cubicBezTo>
                  <a:cubicBezTo>
                    <a:pt x="5083360" y="1457016"/>
                    <a:pt x="5083106" y="1457524"/>
                    <a:pt x="5082471" y="1457778"/>
                  </a:cubicBezTo>
                  <a:cubicBezTo>
                    <a:pt x="4954709" y="1512134"/>
                    <a:pt x="4683564" y="1489909"/>
                    <a:pt x="4418769" y="1468319"/>
                  </a:cubicBezTo>
                  <a:cubicBezTo>
                    <a:pt x="4202742" y="1450666"/>
                    <a:pt x="3991033" y="1433394"/>
                    <a:pt x="3863652" y="1457905"/>
                  </a:cubicBezTo>
                  <a:lnTo>
                    <a:pt x="3863398" y="1457905"/>
                  </a:lnTo>
                  <a:cubicBezTo>
                    <a:pt x="3758623" y="1459683"/>
                    <a:pt x="3640894" y="1455111"/>
                    <a:pt x="3511735" y="1450031"/>
                  </a:cubicBezTo>
                  <a:cubicBezTo>
                    <a:pt x="3354128" y="1443935"/>
                    <a:pt x="3179122" y="1437077"/>
                    <a:pt x="2989130" y="1440252"/>
                  </a:cubicBezTo>
                  <a:cubicBezTo>
                    <a:pt x="2879402" y="1442157"/>
                    <a:pt x="2764594" y="1447237"/>
                    <a:pt x="2645087" y="1457905"/>
                  </a:cubicBezTo>
                  <a:lnTo>
                    <a:pt x="2644960" y="1457905"/>
                  </a:lnTo>
                  <a:cubicBezTo>
                    <a:pt x="2485194" y="1456889"/>
                    <a:pt x="2348542" y="1452444"/>
                    <a:pt x="2219637" y="1448253"/>
                  </a:cubicBezTo>
                  <a:cubicBezTo>
                    <a:pt x="2104448" y="1444570"/>
                    <a:pt x="1995355" y="1441014"/>
                    <a:pt x="1881436" y="1440252"/>
                  </a:cubicBezTo>
                  <a:cubicBezTo>
                    <a:pt x="1730179" y="1439236"/>
                    <a:pt x="1570286" y="1443173"/>
                    <a:pt x="1375976" y="1457905"/>
                  </a:cubicBezTo>
                  <a:cubicBezTo>
                    <a:pt x="1057587" y="1480765"/>
                    <a:pt x="731832" y="1471748"/>
                    <a:pt x="448749" y="1463874"/>
                  </a:cubicBezTo>
                  <a:cubicBezTo>
                    <a:pt x="282887" y="1459302"/>
                    <a:pt x="131757" y="1455111"/>
                    <a:pt x="5265" y="1457905"/>
                  </a:cubicBezTo>
                  <a:cubicBezTo>
                    <a:pt x="4503" y="1457905"/>
                    <a:pt x="3741" y="1457270"/>
                    <a:pt x="3614" y="1456508"/>
                  </a:cubicBezTo>
                  <a:cubicBezTo>
                    <a:pt x="-5149" y="1387420"/>
                    <a:pt x="3614" y="1300171"/>
                    <a:pt x="13012" y="1206318"/>
                  </a:cubicBezTo>
                  <a:cubicBezTo>
                    <a:pt x="24061" y="1096336"/>
                    <a:pt x="35872" y="977083"/>
                    <a:pt x="21902" y="866720"/>
                  </a:cubicBezTo>
                  <a:cubicBezTo>
                    <a:pt x="17965" y="835986"/>
                    <a:pt x="12123" y="806014"/>
                    <a:pt x="3614" y="777058"/>
                  </a:cubicBezTo>
                  <a:lnTo>
                    <a:pt x="3614" y="776169"/>
                  </a:lnTo>
                  <a:cubicBezTo>
                    <a:pt x="56065" y="599893"/>
                    <a:pt x="40317" y="264740"/>
                    <a:pt x="3614" y="40712"/>
                  </a:cubicBezTo>
                  <a:cubicBezTo>
                    <a:pt x="3487" y="40331"/>
                    <a:pt x="3614" y="39823"/>
                    <a:pt x="3868" y="39442"/>
                  </a:cubicBezTo>
                  <a:cubicBezTo>
                    <a:pt x="4122" y="39061"/>
                    <a:pt x="4503" y="38934"/>
                    <a:pt x="5011" y="38807"/>
                  </a:cubicBezTo>
                  <a:moveTo>
                    <a:pt x="5265" y="41982"/>
                  </a:moveTo>
                  <a:lnTo>
                    <a:pt x="5138" y="40458"/>
                  </a:lnTo>
                  <a:lnTo>
                    <a:pt x="6662" y="40204"/>
                  </a:lnTo>
                  <a:cubicBezTo>
                    <a:pt x="43492" y="264232"/>
                    <a:pt x="59367" y="600020"/>
                    <a:pt x="6662" y="777058"/>
                  </a:cubicBezTo>
                  <a:lnTo>
                    <a:pt x="5138" y="776677"/>
                  </a:lnTo>
                  <a:lnTo>
                    <a:pt x="6662" y="776169"/>
                  </a:lnTo>
                  <a:cubicBezTo>
                    <a:pt x="15171" y="805252"/>
                    <a:pt x="21140" y="835351"/>
                    <a:pt x="24950" y="866212"/>
                  </a:cubicBezTo>
                  <a:cubicBezTo>
                    <a:pt x="39047" y="976956"/>
                    <a:pt x="26982" y="1096590"/>
                    <a:pt x="16060" y="1206445"/>
                  </a:cubicBezTo>
                  <a:cubicBezTo>
                    <a:pt x="6662" y="1300425"/>
                    <a:pt x="-1974" y="1387293"/>
                    <a:pt x="6662" y="1456000"/>
                  </a:cubicBezTo>
                  <a:lnTo>
                    <a:pt x="5138" y="1456254"/>
                  </a:lnTo>
                  <a:lnTo>
                    <a:pt x="5138" y="1454730"/>
                  </a:lnTo>
                  <a:cubicBezTo>
                    <a:pt x="131757" y="1451936"/>
                    <a:pt x="283014" y="1456127"/>
                    <a:pt x="448749" y="1460699"/>
                  </a:cubicBezTo>
                  <a:cubicBezTo>
                    <a:pt x="731959" y="1468573"/>
                    <a:pt x="1057587" y="1477590"/>
                    <a:pt x="1375722" y="1454730"/>
                  </a:cubicBezTo>
                  <a:lnTo>
                    <a:pt x="1375849" y="1456254"/>
                  </a:lnTo>
                  <a:lnTo>
                    <a:pt x="1375722" y="1454730"/>
                  </a:lnTo>
                  <a:cubicBezTo>
                    <a:pt x="1570032" y="1439998"/>
                    <a:pt x="1730052" y="1436061"/>
                    <a:pt x="1881436" y="1437077"/>
                  </a:cubicBezTo>
                  <a:cubicBezTo>
                    <a:pt x="1995482" y="1437839"/>
                    <a:pt x="2104575" y="1441395"/>
                    <a:pt x="2219764" y="1445078"/>
                  </a:cubicBezTo>
                  <a:cubicBezTo>
                    <a:pt x="2348669" y="1449269"/>
                    <a:pt x="2485321" y="1453714"/>
                    <a:pt x="2645087" y="1454730"/>
                  </a:cubicBezTo>
                  <a:lnTo>
                    <a:pt x="2645087" y="1456254"/>
                  </a:lnTo>
                  <a:lnTo>
                    <a:pt x="2644960" y="1454730"/>
                  </a:lnTo>
                  <a:cubicBezTo>
                    <a:pt x="2764467" y="1444062"/>
                    <a:pt x="2879402" y="1438982"/>
                    <a:pt x="2989130" y="1437077"/>
                  </a:cubicBezTo>
                  <a:cubicBezTo>
                    <a:pt x="3179249" y="1433902"/>
                    <a:pt x="3354255" y="1440760"/>
                    <a:pt x="3511989" y="1446856"/>
                  </a:cubicBezTo>
                  <a:cubicBezTo>
                    <a:pt x="3641275" y="1451936"/>
                    <a:pt x="3758750" y="1456508"/>
                    <a:pt x="3863525" y="1454730"/>
                  </a:cubicBezTo>
                  <a:lnTo>
                    <a:pt x="3863525" y="1456254"/>
                  </a:lnTo>
                  <a:lnTo>
                    <a:pt x="3863271" y="1454730"/>
                  </a:lnTo>
                  <a:cubicBezTo>
                    <a:pt x="3991033" y="1430219"/>
                    <a:pt x="4203377" y="1447491"/>
                    <a:pt x="4419150" y="1465144"/>
                  </a:cubicBezTo>
                  <a:cubicBezTo>
                    <a:pt x="4684326" y="1486861"/>
                    <a:pt x="4954455" y="1508832"/>
                    <a:pt x="5081328" y="1454857"/>
                  </a:cubicBezTo>
                  <a:lnTo>
                    <a:pt x="5081963" y="1456381"/>
                  </a:lnTo>
                  <a:lnTo>
                    <a:pt x="5080439" y="1456254"/>
                  </a:lnTo>
                  <a:cubicBezTo>
                    <a:pt x="5082090" y="1441776"/>
                    <a:pt x="5083360" y="1427171"/>
                    <a:pt x="5084503" y="1412312"/>
                  </a:cubicBezTo>
                  <a:cubicBezTo>
                    <a:pt x="5091234" y="1317062"/>
                    <a:pt x="5086789" y="1215081"/>
                    <a:pt x="5082344" y="1110433"/>
                  </a:cubicBezTo>
                  <a:cubicBezTo>
                    <a:pt x="5077518" y="1000451"/>
                    <a:pt x="5072692" y="887548"/>
                    <a:pt x="5080566" y="776677"/>
                  </a:cubicBezTo>
                  <a:cubicBezTo>
                    <a:pt x="5091107" y="667330"/>
                    <a:pt x="5092250" y="567381"/>
                    <a:pt x="5089964" y="440889"/>
                  </a:cubicBezTo>
                  <a:cubicBezTo>
                    <a:pt x="5089075" y="393264"/>
                    <a:pt x="5087805" y="341829"/>
                    <a:pt x="5086281" y="284806"/>
                  </a:cubicBezTo>
                  <a:cubicBezTo>
                    <a:pt x="5084376" y="213559"/>
                    <a:pt x="5082344" y="133422"/>
                    <a:pt x="5080693" y="40585"/>
                  </a:cubicBezTo>
                  <a:lnTo>
                    <a:pt x="5082217" y="40585"/>
                  </a:lnTo>
                  <a:lnTo>
                    <a:pt x="5081709" y="42109"/>
                  </a:lnTo>
                  <a:cubicBezTo>
                    <a:pt x="5029258" y="26234"/>
                    <a:pt x="4975537" y="15947"/>
                    <a:pt x="4920546" y="10105"/>
                  </a:cubicBezTo>
                  <a:cubicBezTo>
                    <a:pt x="4769289" y="-6151"/>
                    <a:pt x="4608761" y="9724"/>
                    <a:pt x="4440740" y="26361"/>
                  </a:cubicBezTo>
                  <a:cubicBezTo>
                    <a:pt x="4256209" y="44395"/>
                    <a:pt x="4062915" y="63572"/>
                    <a:pt x="3863271" y="41982"/>
                  </a:cubicBezTo>
                  <a:lnTo>
                    <a:pt x="3863398" y="40458"/>
                  </a:lnTo>
                  <a:lnTo>
                    <a:pt x="3863398" y="41982"/>
                  </a:lnTo>
                  <a:cubicBezTo>
                    <a:pt x="3676835" y="35759"/>
                    <a:pt x="3536119" y="40585"/>
                    <a:pt x="3386386" y="45919"/>
                  </a:cubicBezTo>
                  <a:cubicBezTo>
                    <a:pt x="3183948" y="53031"/>
                    <a:pt x="2965000" y="60778"/>
                    <a:pt x="2594160" y="41982"/>
                  </a:cubicBezTo>
                  <a:lnTo>
                    <a:pt x="2594287" y="40458"/>
                  </a:lnTo>
                  <a:lnTo>
                    <a:pt x="2594287" y="41982"/>
                  </a:lnTo>
                  <a:cubicBezTo>
                    <a:pt x="2402390" y="45157"/>
                    <a:pt x="2239830" y="50491"/>
                    <a:pt x="2096828" y="55063"/>
                  </a:cubicBezTo>
                  <a:cubicBezTo>
                    <a:pt x="1757611" y="65985"/>
                    <a:pt x="1527868" y="73478"/>
                    <a:pt x="1274122" y="41982"/>
                  </a:cubicBezTo>
                  <a:cubicBezTo>
                    <a:pt x="923348" y="-8945"/>
                    <a:pt x="537395" y="-8691"/>
                    <a:pt x="5265" y="41982"/>
                  </a:cubicBezTo>
                  <a:close/>
                </a:path>
              </a:pathLst>
            </a:custGeom>
            <a:solidFill>
              <a:srgbClr val="000000"/>
            </a:solidFill>
          </p:spPr>
          <p:txBody>
            <a:bodyPr/>
            <a:lstStyle/>
            <a:p>
              <a:endParaRPr lang="fr-CA"/>
            </a:p>
          </p:txBody>
        </p:sp>
        <p:sp>
          <p:nvSpPr>
            <p:cNvPr id="23" name="Freeform 23"/>
            <p:cNvSpPr/>
            <p:nvPr/>
          </p:nvSpPr>
          <p:spPr>
            <a:xfrm>
              <a:off x="-14075" y="-50669"/>
              <a:ext cx="5120711" cy="1523113"/>
            </a:xfrm>
            <a:custGeom>
              <a:avLst/>
              <a:gdLst/>
              <a:ahLst/>
              <a:cxnLst/>
              <a:rect l="l" t="t" r="r" b="b"/>
              <a:pathLst>
                <a:path w="5120711" h="1523113">
                  <a:moveTo>
                    <a:pt x="14075" y="49145"/>
                  </a:moveTo>
                  <a:cubicBezTo>
                    <a:pt x="130026" y="45335"/>
                    <a:pt x="241786" y="39493"/>
                    <a:pt x="350117" y="33905"/>
                  </a:cubicBezTo>
                  <a:cubicBezTo>
                    <a:pt x="451971" y="28698"/>
                    <a:pt x="550904" y="23491"/>
                    <a:pt x="647551" y="20316"/>
                  </a:cubicBezTo>
                  <a:cubicBezTo>
                    <a:pt x="868658" y="12950"/>
                    <a:pt x="1077700" y="15617"/>
                    <a:pt x="1283567" y="49145"/>
                  </a:cubicBezTo>
                  <a:lnTo>
                    <a:pt x="1283313" y="50669"/>
                  </a:lnTo>
                  <a:lnTo>
                    <a:pt x="1283313" y="49145"/>
                  </a:lnTo>
                  <a:cubicBezTo>
                    <a:pt x="1458954" y="55114"/>
                    <a:pt x="1606909" y="49907"/>
                    <a:pt x="1765151" y="44573"/>
                  </a:cubicBezTo>
                  <a:cubicBezTo>
                    <a:pt x="1947396" y="38350"/>
                    <a:pt x="2143357" y="31492"/>
                    <a:pt x="2411581" y="40636"/>
                  </a:cubicBezTo>
                  <a:cubicBezTo>
                    <a:pt x="2471652" y="42668"/>
                    <a:pt x="2535406" y="45462"/>
                    <a:pt x="2603351" y="49272"/>
                  </a:cubicBezTo>
                  <a:cubicBezTo>
                    <a:pt x="3012799" y="81657"/>
                    <a:pt x="3236446" y="70735"/>
                    <a:pt x="3458950" y="59813"/>
                  </a:cubicBezTo>
                  <a:cubicBezTo>
                    <a:pt x="3585696" y="53590"/>
                    <a:pt x="3712188" y="47367"/>
                    <a:pt x="3872335" y="49272"/>
                  </a:cubicBezTo>
                  <a:lnTo>
                    <a:pt x="3872335" y="50796"/>
                  </a:lnTo>
                  <a:lnTo>
                    <a:pt x="3872208" y="49272"/>
                  </a:lnTo>
                  <a:cubicBezTo>
                    <a:pt x="3992477" y="43811"/>
                    <a:pt x="4112111" y="34540"/>
                    <a:pt x="4228697" y="25396"/>
                  </a:cubicBezTo>
                  <a:cubicBezTo>
                    <a:pt x="4339314" y="16760"/>
                    <a:pt x="4447137" y="8251"/>
                    <a:pt x="4550134" y="3679"/>
                  </a:cubicBezTo>
                  <a:cubicBezTo>
                    <a:pt x="4755112" y="-5592"/>
                    <a:pt x="4941040" y="250"/>
                    <a:pt x="5091154" y="49399"/>
                  </a:cubicBezTo>
                  <a:cubicBezTo>
                    <a:pt x="5091789" y="49653"/>
                    <a:pt x="5092170" y="50161"/>
                    <a:pt x="5092297" y="50796"/>
                  </a:cubicBezTo>
                  <a:cubicBezTo>
                    <a:pt x="5094075" y="84705"/>
                    <a:pt x="5095853" y="117217"/>
                    <a:pt x="5097504" y="148332"/>
                  </a:cubicBezTo>
                  <a:cubicBezTo>
                    <a:pt x="5099028" y="177161"/>
                    <a:pt x="5100552" y="204974"/>
                    <a:pt x="5101949" y="231771"/>
                  </a:cubicBezTo>
                  <a:cubicBezTo>
                    <a:pt x="5114141" y="464435"/>
                    <a:pt x="5119094" y="623820"/>
                    <a:pt x="5092170" y="787396"/>
                  </a:cubicBezTo>
                  <a:lnTo>
                    <a:pt x="5090646" y="787142"/>
                  </a:lnTo>
                  <a:lnTo>
                    <a:pt x="5092170" y="787142"/>
                  </a:lnTo>
                  <a:cubicBezTo>
                    <a:pt x="5094075" y="852674"/>
                    <a:pt x="5099917" y="922651"/>
                    <a:pt x="5105886" y="993009"/>
                  </a:cubicBezTo>
                  <a:cubicBezTo>
                    <a:pt x="5111855" y="1064383"/>
                    <a:pt x="5117824" y="1136265"/>
                    <a:pt x="5119983" y="1204845"/>
                  </a:cubicBezTo>
                  <a:cubicBezTo>
                    <a:pt x="5122904" y="1303143"/>
                    <a:pt x="5117697" y="1394583"/>
                    <a:pt x="5092170" y="1467354"/>
                  </a:cubicBezTo>
                  <a:cubicBezTo>
                    <a:pt x="5091916" y="1467862"/>
                    <a:pt x="5091535" y="1468370"/>
                    <a:pt x="5090900" y="1468370"/>
                  </a:cubicBezTo>
                  <a:cubicBezTo>
                    <a:pt x="4977743" y="1483356"/>
                    <a:pt x="4721838" y="1476498"/>
                    <a:pt x="4466695" y="1469767"/>
                  </a:cubicBezTo>
                  <a:cubicBezTo>
                    <a:pt x="4229840" y="1463544"/>
                    <a:pt x="3993747" y="1457321"/>
                    <a:pt x="3872462" y="1468370"/>
                  </a:cubicBezTo>
                  <a:lnTo>
                    <a:pt x="3872335" y="1466846"/>
                  </a:lnTo>
                  <a:lnTo>
                    <a:pt x="3872589" y="1468370"/>
                  </a:lnTo>
                  <a:cubicBezTo>
                    <a:pt x="3742668" y="1485515"/>
                    <a:pt x="3584553" y="1472942"/>
                    <a:pt x="3411579" y="1459226"/>
                  </a:cubicBezTo>
                  <a:cubicBezTo>
                    <a:pt x="3202029" y="1442589"/>
                    <a:pt x="2970635" y="1424174"/>
                    <a:pt x="2740638" y="1454527"/>
                  </a:cubicBezTo>
                  <a:cubicBezTo>
                    <a:pt x="2711809" y="1458337"/>
                    <a:pt x="2682980" y="1462909"/>
                    <a:pt x="2654278" y="1468370"/>
                  </a:cubicBezTo>
                  <a:lnTo>
                    <a:pt x="2654151" y="1468370"/>
                  </a:lnTo>
                  <a:cubicBezTo>
                    <a:pt x="2258927" y="1511550"/>
                    <a:pt x="2041122" y="1500628"/>
                    <a:pt x="1663805" y="1481705"/>
                  </a:cubicBezTo>
                  <a:cubicBezTo>
                    <a:pt x="1579858" y="1477514"/>
                    <a:pt x="1488164" y="1472942"/>
                    <a:pt x="1384786" y="1468370"/>
                  </a:cubicBezTo>
                  <a:lnTo>
                    <a:pt x="1384913" y="1466846"/>
                  </a:lnTo>
                  <a:lnTo>
                    <a:pt x="1384913" y="1468370"/>
                  </a:lnTo>
                  <a:cubicBezTo>
                    <a:pt x="1209907" y="1472053"/>
                    <a:pt x="1037695" y="1485261"/>
                    <a:pt x="874500" y="1497834"/>
                  </a:cubicBezTo>
                  <a:cubicBezTo>
                    <a:pt x="727815" y="1509137"/>
                    <a:pt x="588369" y="1519805"/>
                    <a:pt x="460988" y="1522472"/>
                  </a:cubicBezTo>
                  <a:cubicBezTo>
                    <a:pt x="284966" y="1526155"/>
                    <a:pt x="131677" y="1514725"/>
                    <a:pt x="13567" y="1468243"/>
                  </a:cubicBezTo>
                  <a:lnTo>
                    <a:pt x="12551" y="1467100"/>
                  </a:lnTo>
                  <a:cubicBezTo>
                    <a:pt x="-7515" y="1376549"/>
                    <a:pt x="613" y="1239135"/>
                    <a:pt x="8614" y="1102102"/>
                  </a:cubicBezTo>
                  <a:cubicBezTo>
                    <a:pt x="15218" y="987929"/>
                    <a:pt x="21822" y="874137"/>
                    <a:pt x="12551" y="787015"/>
                  </a:cubicBezTo>
                  <a:lnTo>
                    <a:pt x="12551" y="786761"/>
                  </a:lnTo>
                  <a:cubicBezTo>
                    <a:pt x="17250" y="731643"/>
                    <a:pt x="25759" y="674366"/>
                    <a:pt x="34649" y="615692"/>
                  </a:cubicBezTo>
                  <a:cubicBezTo>
                    <a:pt x="43920" y="554097"/>
                    <a:pt x="53318" y="490851"/>
                    <a:pt x="58779" y="427224"/>
                  </a:cubicBezTo>
                  <a:cubicBezTo>
                    <a:pt x="69701" y="301240"/>
                    <a:pt x="65002" y="173351"/>
                    <a:pt x="12678" y="51304"/>
                  </a:cubicBezTo>
                  <a:cubicBezTo>
                    <a:pt x="12424" y="50796"/>
                    <a:pt x="12551" y="50288"/>
                    <a:pt x="12805" y="49780"/>
                  </a:cubicBezTo>
                  <a:cubicBezTo>
                    <a:pt x="13059" y="49272"/>
                    <a:pt x="13567" y="49018"/>
                    <a:pt x="14075" y="49018"/>
                  </a:cubicBezTo>
                  <a:moveTo>
                    <a:pt x="14075" y="52193"/>
                  </a:moveTo>
                  <a:lnTo>
                    <a:pt x="14075" y="50669"/>
                  </a:lnTo>
                  <a:lnTo>
                    <a:pt x="15472" y="50034"/>
                  </a:lnTo>
                  <a:cubicBezTo>
                    <a:pt x="68177" y="172716"/>
                    <a:pt x="72876" y="301240"/>
                    <a:pt x="61954" y="427478"/>
                  </a:cubicBezTo>
                  <a:cubicBezTo>
                    <a:pt x="56493" y="491232"/>
                    <a:pt x="46968" y="554478"/>
                    <a:pt x="37824" y="616200"/>
                  </a:cubicBezTo>
                  <a:cubicBezTo>
                    <a:pt x="28934" y="674874"/>
                    <a:pt x="20425" y="732151"/>
                    <a:pt x="15599" y="787015"/>
                  </a:cubicBezTo>
                  <a:lnTo>
                    <a:pt x="14075" y="786888"/>
                  </a:lnTo>
                  <a:lnTo>
                    <a:pt x="15599" y="786761"/>
                  </a:lnTo>
                  <a:cubicBezTo>
                    <a:pt x="24997" y="874137"/>
                    <a:pt x="18266" y="988183"/>
                    <a:pt x="11662" y="1102102"/>
                  </a:cubicBezTo>
                  <a:cubicBezTo>
                    <a:pt x="3661" y="1239389"/>
                    <a:pt x="-4340" y="1376168"/>
                    <a:pt x="15599" y="1466211"/>
                  </a:cubicBezTo>
                  <a:lnTo>
                    <a:pt x="14075" y="1466592"/>
                  </a:lnTo>
                  <a:lnTo>
                    <a:pt x="14710" y="1465068"/>
                  </a:lnTo>
                  <a:cubicBezTo>
                    <a:pt x="132185" y="1511296"/>
                    <a:pt x="284966" y="1522853"/>
                    <a:pt x="460861" y="1519170"/>
                  </a:cubicBezTo>
                  <a:cubicBezTo>
                    <a:pt x="588115" y="1516503"/>
                    <a:pt x="727434" y="1505708"/>
                    <a:pt x="874246" y="1494532"/>
                  </a:cubicBezTo>
                  <a:cubicBezTo>
                    <a:pt x="1037441" y="1481959"/>
                    <a:pt x="1209780" y="1468751"/>
                    <a:pt x="1384786" y="1465068"/>
                  </a:cubicBezTo>
                  <a:lnTo>
                    <a:pt x="1384913" y="1465068"/>
                  </a:lnTo>
                  <a:cubicBezTo>
                    <a:pt x="1488291" y="1469513"/>
                    <a:pt x="1580112" y="1474212"/>
                    <a:pt x="1663932" y="1478403"/>
                  </a:cubicBezTo>
                  <a:cubicBezTo>
                    <a:pt x="2041376" y="1497326"/>
                    <a:pt x="2258927" y="1508248"/>
                    <a:pt x="2653770" y="1465068"/>
                  </a:cubicBezTo>
                  <a:lnTo>
                    <a:pt x="2653897" y="1466592"/>
                  </a:lnTo>
                  <a:lnTo>
                    <a:pt x="2653643" y="1465068"/>
                  </a:lnTo>
                  <a:cubicBezTo>
                    <a:pt x="2682472" y="1459607"/>
                    <a:pt x="2711301" y="1455035"/>
                    <a:pt x="2740130" y="1451225"/>
                  </a:cubicBezTo>
                  <a:cubicBezTo>
                    <a:pt x="2970508" y="1420745"/>
                    <a:pt x="3202283" y="1439160"/>
                    <a:pt x="3411706" y="1455924"/>
                  </a:cubicBezTo>
                  <a:cubicBezTo>
                    <a:pt x="3584807" y="1469640"/>
                    <a:pt x="3742541" y="1482213"/>
                    <a:pt x="3872081" y="1465068"/>
                  </a:cubicBezTo>
                  <a:lnTo>
                    <a:pt x="3872208" y="1465068"/>
                  </a:lnTo>
                  <a:cubicBezTo>
                    <a:pt x="3993747" y="1454019"/>
                    <a:pt x="4230094" y="1460242"/>
                    <a:pt x="4466822" y="1466465"/>
                  </a:cubicBezTo>
                  <a:cubicBezTo>
                    <a:pt x="4722092" y="1473196"/>
                    <a:pt x="4977743" y="1479927"/>
                    <a:pt x="5090519" y="1465068"/>
                  </a:cubicBezTo>
                  <a:lnTo>
                    <a:pt x="5090773" y="1466592"/>
                  </a:lnTo>
                  <a:lnTo>
                    <a:pt x="5089249" y="1466084"/>
                  </a:lnTo>
                  <a:cubicBezTo>
                    <a:pt x="5114522" y="1393948"/>
                    <a:pt x="5119856" y="1303016"/>
                    <a:pt x="5116935" y="1204718"/>
                  </a:cubicBezTo>
                  <a:cubicBezTo>
                    <a:pt x="5114903" y="1136265"/>
                    <a:pt x="5108934" y="1064510"/>
                    <a:pt x="5102965" y="993136"/>
                  </a:cubicBezTo>
                  <a:cubicBezTo>
                    <a:pt x="5097123" y="922778"/>
                    <a:pt x="5091154" y="852801"/>
                    <a:pt x="5089249" y="787142"/>
                  </a:cubicBezTo>
                  <a:lnTo>
                    <a:pt x="5089249" y="786888"/>
                  </a:lnTo>
                  <a:cubicBezTo>
                    <a:pt x="5116173" y="623693"/>
                    <a:pt x="5111220" y="464689"/>
                    <a:pt x="5098901" y="232025"/>
                  </a:cubicBezTo>
                  <a:cubicBezTo>
                    <a:pt x="5097504" y="205228"/>
                    <a:pt x="5095980" y="177542"/>
                    <a:pt x="5094456" y="148713"/>
                  </a:cubicBezTo>
                  <a:cubicBezTo>
                    <a:pt x="5092805" y="117471"/>
                    <a:pt x="5091027" y="85086"/>
                    <a:pt x="5089249" y="51050"/>
                  </a:cubicBezTo>
                  <a:lnTo>
                    <a:pt x="5090773" y="50923"/>
                  </a:lnTo>
                  <a:lnTo>
                    <a:pt x="5090265" y="52447"/>
                  </a:lnTo>
                  <a:cubicBezTo>
                    <a:pt x="4940659" y="3425"/>
                    <a:pt x="4755366" y="-2417"/>
                    <a:pt x="4550388" y="6854"/>
                  </a:cubicBezTo>
                  <a:cubicBezTo>
                    <a:pt x="4447518" y="11553"/>
                    <a:pt x="4339695" y="19935"/>
                    <a:pt x="4229078" y="28571"/>
                  </a:cubicBezTo>
                  <a:cubicBezTo>
                    <a:pt x="4112492" y="37715"/>
                    <a:pt x="3992858" y="47113"/>
                    <a:pt x="3872462" y="52447"/>
                  </a:cubicBezTo>
                  <a:lnTo>
                    <a:pt x="3872335" y="52447"/>
                  </a:lnTo>
                  <a:cubicBezTo>
                    <a:pt x="3712315" y="50542"/>
                    <a:pt x="3585950" y="56765"/>
                    <a:pt x="3459077" y="62988"/>
                  </a:cubicBezTo>
                  <a:cubicBezTo>
                    <a:pt x="3236446" y="73910"/>
                    <a:pt x="3012672" y="84832"/>
                    <a:pt x="2602970" y="52447"/>
                  </a:cubicBezTo>
                  <a:lnTo>
                    <a:pt x="2603097" y="50923"/>
                  </a:lnTo>
                  <a:lnTo>
                    <a:pt x="2602970" y="52447"/>
                  </a:lnTo>
                  <a:cubicBezTo>
                    <a:pt x="2535025" y="48637"/>
                    <a:pt x="2471398" y="45843"/>
                    <a:pt x="2411327" y="43811"/>
                  </a:cubicBezTo>
                  <a:cubicBezTo>
                    <a:pt x="2143357" y="34794"/>
                    <a:pt x="1947396" y="41525"/>
                    <a:pt x="1765151" y="47748"/>
                  </a:cubicBezTo>
                  <a:cubicBezTo>
                    <a:pt x="1606909" y="53209"/>
                    <a:pt x="1458954" y="58289"/>
                    <a:pt x="1283059" y="52320"/>
                  </a:cubicBezTo>
                  <a:lnTo>
                    <a:pt x="1282805" y="52320"/>
                  </a:lnTo>
                  <a:cubicBezTo>
                    <a:pt x="1077446" y="18665"/>
                    <a:pt x="868531" y="16125"/>
                    <a:pt x="647551" y="23491"/>
                  </a:cubicBezTo>
                  <a:cubicBezTo>
                    <a:pt x="551031" y="26666"/>
                    <a:pt x="452098" y="31873"/>
                    <a:pt x="350244" y="37080"/>
                  </a:cubicBezTo>
                  <a:cubicBezTo>
                    <a:pt x="241913" y="42668"/>
                    <a:pt x="130153" y="48383"/>
                    <a:pt x="14075" y="52193"/>
                  </a:cubicBezTo>
                  <a:close/>
                </a:path>
              </a:pathLst>
            </a:custGeom>
            <a:solidFill>
              <a:srgbClr val="000000"/>
            </a:solidFill>
          </p:spPr>
          <p:txBody>
            <a:bodyPr/>
            <a:lstStyle/>
            <a:p>
              <a:endParaRPr lang="fr-CA"/>
            </a:p>
          </p:txBody>
        </p:sp>
        <p:sp>
          <p:nvSpPr>
            <p:cNvPr id="24" name="TextBox 24"/>
            <p:cNvSpPr txBox="1"/>
            <p:nvPr/>
          </p:nvSpPr>
          <p:spPr>
            <a:xfrm>
              <a:off x="0" y="-66675"/>
              <a:ext cx="5076710" cy="1482447"/>
            </a:xfrm>
            <a:prstGeom prst="rect">
              <a:avLst/>
            </a:prstGeom>
          </p:spPr>
          <p:txBody>
            <a:bodyPr lIns="50800" tIns="50800" rIns="50800" bIns="50800" rtlCol="0" anchor="t"/>
            <a:lstStyle/>
            <a:p>
              <a:pPr algn="ctr">
                <a:lnSpc>
                  <a:spcPts val="3600"/>
                </a:lnSpc>
              </a:pPr>
              <a:r>
                <a:rPr lang="en-US" sz="3000">
                  <a:solidFill>
                    <a:srgbClr val="A2C617"/>
                  </a:solidFill>
                  <a:latin typeface="Arial MT Pro"/>
                  <a:ea typeface="Arial MT Pro"/>
                  <a:cs typeface="Arial MT Pro"/>
                  <a:sym typeface="Arial MT Pro"/>
                </a:rPr>
                <a:t>Avez-vous obtenu des points bonus? </a:t>
              </a:r>
            </a:p>
          </p:txBody>
        </p:sp>
      </p:grpSp>
      <p:grpSp>
        <p:nvGrpSpPr>
          <p:cNvPr id="25" name="Group 25"/>
          <p:cNvGrpSpPr/>
          <p:nvPr/>
        </p:nvGrpSpPr>
        <p:grpSpPr>
          <a:xfrm>
            <a:off x="10045640" y="1013791"/>
            <a:ext cx="4937100" cy="1703914"/>
            <a:chOff x="0" y="0"/>
            <a:chExt cx="6156823" cy="2124870"/>
          </a:xfrm>
        </p:grpSpPr>
        <p:sp>
          <p:nvSpPr>
            <p:cNvPr id="26" name="Freeform 26"/>
            <p:cNvSpPr/>
            <p:nvPr/>
          </p:nvSpPr>
          <p:spPr>
            <a:xfrm>
              <a:off x="0" y="-105281"/>
              <a:ext cx="6312207" cy="2230174"/>
            </a:xfrm>
            <a:custGeom>
              <a:avLst/>
              <a:gdLst/>
              <a:ahLst/>
              <a:cxnLst/>
              <a:rect l="l" t="t" r="r" b="b"/>
              <a:pathLst>
                <a:path w="6312207" h="2230174">
                  <a:moveTo>
                    <a:pt x="0" y="105281"/>
                  </a:moveTo>
                  <a:cubicBezTo>
                    <a:pt x="2497779" y="-183898"/>
                    <a:pt x="4830840" y="227696"/>
                    <a:pt x="6156862" y="105281"/>
                  </a:cubicBezTo>
                  <a:cubicBezTo>
                    <a:pt x="6015755" y="1101011"/>
                    <a:pt x="6568470" y="1781767"/>
                    <a:pt x="6156862" y="2230174"/>
                  </a:cubicBezTo>
                  <a:cubicBezTo>
                    <a:pt x="4064234" y="2148674"/>
                    <a:pt x="1107576" y="2178013"/>
                    <a:pt x="0" y="2230174"/>
                  </a:cubicBezTo>
                  <a:cubicBezTo>
                    <a:pt x="238258" y="1604608"/>
                    <a:pt x="214107" y="880012"/>
                    <a:pt x="0" y="105281"/>
                  </a:cubicBezTo>
                  <a:close/>
                </a:path>
              </a:pathLst>
            </a:custGeom>
            <a:solidFill>
              <a:srgbClr val="000000">
                <a:alpha val="0"/>
              </a:srgbClr>
            </a:solidFill>
          </p:spPr>
          <p:txBody>
            <a:bodyPr/>
            <a:lstStyle/>
            <a:p>
              <a:endParaRPr lang="fr-CA"/>
            </a:p>
          </p:txBody>
        </p:sp>
        <p:sp>
          <p:nvSpPr>
            <p:cNvPr id="27" name="Freeform 27"/>
            <p:cNvSpPr/>
            <p:nvPr/>
          </p:nvSpPr>
          <p:spPr>
            <a:xfrm>
              <a:off x="0" y="-195804"/>
              <a:ext cx="6289072" cy="2320696"/>
            </a:xfrm>
            <a:custGeom>
              <a:avLst/>
              <a:gdLst/>
              <a:ahLst/>
              <a:cxnLst/>
              <a:rect l="l" t="t" r="r" b="b"/>
              <a:pathLst>
                <a:path w="6289072" h="2320696">
                  <a:moveTo>
                    <a:pt x="0" y="195804"/>
                  </a:moveTo>
                  <a:cubicBezTo>
                    <a:pt x="2368067" y="-60355"/>
                    <a:pt x="4699092" y="-70134"/>
                    <a:pt x="6156862" y="195804"/>
                  </a:cubicBezTo>
                  <a:cubicBezTo>
                    <a:pt x="6414418" y="600481"/>
                    <a:pt x="6228871" y="1910734"/>
                    <a:pt x="6156862" y="2320697"/>
                  </a:cubicBezTo>
                  <a:cubicBezTo>
                    <a:pt x="5231239" y="1639713"/>
                    <a:pt x="1826286" y="2123751"/>
                    <a:pt x="0" y="2320697"/>
                  </a:cubicBezTo>
                  <a:cubicBezTo>
                    <a:pt x="219670" y="1590477"/>
                    <a:pt x="167161" y="1105877"/>
                    <a:pt x="0" y="195804"/>
                  </a:cubicBezTo>
                  <a:close/>
                </a:path>
              </a:pathLst>
            </a:custGeom>
            <a:solidFill>
              <a:srgbClr val="FFFFFF"/>
            </a:solidFill>
          </p:spPr>
          <p:txBody>
            <a:bodyPr/>
            <a:lstStyle/>
            <a:p>
              <a:endParaRPr lang="fr-CA"/>
            </a:p>
          </p:txBody>
        </p:sp>
        <p:sp>
          <p:nvSpPr>
            <p:cNvPr id="28" name="Freeform 28"/>
            <p:cNvSpPr/>
            <p:nvPr/>
          </p:nvSpPr>
          <p:spPr>
            <a:xfrm>
              <a:off x="0" y="-33491"/>
              <a:ext cx="6230593" cy="2158384"/>
            </a:xfrm>
            <a:custGeom>
              <a:avLst/>
              <a:gdLst/>
              <a:ahLst/>
              <a:cxnLst/>
              <a:rect l="l" t="t" r="r" b="b"/>
              <a:pathLst>
                <a:path w="6230593" h="2158384">
                  <a:moveTo>
                    <a:pt x="0" y="33491"/>
                  </a:moveTo>
                  <a:cubicBezTo>
                    <a:pt x="2131572" y="-87413"/>
                    <a:pt x="5010755" y="168271"/>
                    <a:pt x="6156862" y="33491"/>
                  </a:cubicBezTo>
                  <a:cubicBezTo>
                    <a:pt x="5873967" y="1041248"/>
                    <a:pt x="6419498" y="1790462"/>
                    <a:pt x="6156862" y="2158384"/>
                  </a:cubicBezTo>
                  <a:cubicBezTo>
                    <a:pt x="3943341" y="1970094"/>
                    <a:pt x="1056424" y="1902198"/>
                    <a:pt x="0" y="2158384"/>
                  </a:cubicBezTo>
                  <a:cubicBezTo>
                    <a:pt x="32971" y="1608920"/>
                    <a:pt x="193212" y="705030"/>
                    <a:pt x="0" y="33491"/>
                  </a:cubicBezTo>
                  <a:close/>
                </a:path>
              </a:pathLst>
            </a:custGeom>
            <a:solidFill>
              <a:srgbClr val="000000">
                <a:alpha val="0"/>
              </a:srgbClr>
            </a:solidFill>
          </p:spPr>
          <p:txBody>
            <a:bodyPr/>
            <a:lstStyle/>
            <a:p>
              <a:endParaRPr lang="fr-CA"/>
            </a:p>
          </p:txBody>
        </p:sp>
        <p:sp>
          <p:nvSpPr>
            <p:cNvPr id="29" name="Freeform 29"/>
            <p:cNvSpPr/>
            <p:nvPr/>
          </p:nvSpPr>
          <p:spPr>
            <a:xfrm>
              <a:off x="0" y="-91231"/>
              <a:ext cx="6266314" cy="2217544"/>
            </a:xfrm>
            <a:custGeom>
              <a:avLst/>
              <a:gdLst/>
              <a:ahLst/>
              <a:cxnLst/>
              <a:rect l="l" t="t" r="r" b="b"/>
              <a:pathLst>
                <a:path w="6266314" h="2217544">
                  <a:moveTo>
                    <a:pt x="0" y="91231"/>
                  </a:moveTo>
                  <a:cubicBezTo>
                    <a:pt x="2407686" y="-202012"/>
                    <a:pt x="5036942" y="326393"/>
                    <a:pt x="6156862" y="91231"/>
                  </a:cubicBezTo>
                  <a:cubicBezTo>
                    <a:pt x="5921727" y="1034353"/>
                    <a:pt x="6494301" y="1900248"/>
                    <a:pt x="6156862" y="2216124"/>
                  </a:cubicBezTo>
                  <a:cubicBezTo>
                    <a:pt x="4198288" y="2238095"/>
                    <a:pt x="1057781" y="1994673"/>
                    <a:pt x="0" y="2216124"/>
                  </a:cubicBezTo>
                  <a:cubicBezTo>
                    <a:pt x="202574" y="1651934"/>
                    <a:pt x="163633" y="842806"/>
                    <a:pt x="0" y="91231"/>
                  </a:cubicBezTo>
                  <a:close/>
                </a:path>
              </a:pathLst>
            </a:custGeom>
            <a:solidFill>
              <a:srgbClr val="000000">
                <a:alpha val="0"/>
              </a:srgbClr>
            </a:solidFill>
          </p:spPr>
          <p:txBody>
            <a:bodyPr/>
            <a:lstStyle/>
            <a:p>
              <a:endParaRPr lang="fr-CA"/>
            </a:p>
          </p:txBody>
        </p:sp>
        <p:sp>
          <p:nvSpPr>
            <p:cNvPr id="30" name="Freeform 30"/>
            <p:cNvSpPr/>
            <p:nvPr/>
          </p:nvSpPr>
          <p:spPr>
            <a:xfrm>
              <a:off x="-1574" y="-104334"/>
              <a:ext cx="6316954" cy="2230878"/>
            </a:xfrm>
            <a:custGeom>
              <a:avLst/>
              <a:gdLst/>
              <a:ahLst/>
              <a:cxnLst/>
              <a:rect l="l" t="t" r="r" b="b"/>
              <a:pathLst>
                <a:path w="6316954" h="2230878">
                  <a:moveTo>
                    <a:pt x="1320" y="102810"/>
                  </a:moveTo>
                  <a:cubicBezTo>
                    <a:pt x="1467759" y="-66989"/>
                    <a:pt x="2877365" y="10227"/>
                    <a:pt x="4059567" y="74997"/>
                  </a:cubicBezTo>
                  <a:cubicBezTo>
                    <a:pt x="4891571" y="118610"/>
                    <a:pt x="5610825" y="153457"/>
                    <a:pt x="6158168" y="102810"/>
                  </a:cubicBezTo>
                  <a:cubicBezTo>
                    <a:pt x="6158690" y="102810"/>
                    <a:pt x="6159198" y="102937"/>
                    <a:pt x="6159452" y="103318"/>
                  </a:cubicBezTo>
                  <a:cubicBezTo>
                    <a:pt x="6159706" y="103699"/>
                    <a:pt x="6159961" y="104080"/>
                    <a:pt x="6159961" y="104559"/>
                  </a:cubicBezTo>
                  <a:cubicBezTo>
                    <a:pt x="6096839" y="550827"/>
                    <a:pt x="6177359" y="933809"/>
                    <a:pt x="6242891" y="1261035"/>
                  </a:cubicBezTo>
                  <a:cubicBezTo>
                    <a:pt x="6291659" y="1504965"/>
                    <a:pt x="6334331" y="1718095"/>
                    <a:pt x="6309820" y="1903234"/>
                  </a:cubicBezTo>
                  <a:cubicBezTo>
                    <a:pt x="6293818" y="2023738"/>
                    <a:pt x="6249368" y="2132439"/>
                    <a:pt x="6159706" y="2230243"/>
                  </a:cubicBezTo>
                  <a:lnTo>
                    <a:pt x="6158436" y="2230878"/>
                  </a:lnTo>
                  <a:cubicBezTo>
                    <a:pt x="4065943" y="2149188"/>
                    <a:pt x="1109286" y="2178527"/>
                    <a:pt x="1845" y="2230878"/>
                  </a:cubicBezTo>
                  <a:cubicBezTo>
                    <a:pt x="1320" y="2230878"/>
                    <a:pt x="812" y="2230624"/>
                    <a:pt x="431" y="2230243"/>
                  </a:cubicBezTo>
                  <a:cubicBezTo>
                    <a:pt x="50" y="2229862"/>
                    <a:pt x="50" y="2229227"/>
                    <a:pt x="177" y="2228887"/>
                  </a:cubicBezTo>
                  <a:cubicBezTo>
                    <a:pt x="238069" y="1603549"/>
                    <a:pt x="213917" y="879177"/>
                    <a:pt x="50" y="104671"/>
                  </a:cubicBezTo>
                  <a:cubicBezTo>
                    <a:pt x="-77" y="104334"/>
                    <a:pt x="50" y="103826"/>
                    <a:pt x="304" y="103445"/>
                  </a:cubicBezTo>
                  <a:cubicBezTo>
                    <a:pt x="558" y="103064"/>
                    <a:pt x="939" y="102810"/>
                    <a:pt x="1447" y="102810"/>
                  </a:cubicBezTo>
                  <a:moveTo>
                    <a:pt x="1845" y="105683"/>
                  </a:moveTo>
                  <a:lnTo>
                    <a:pt x="1574" y="104334"/>
                  </a:lnTo>
                  <a:lnTo>
                    <a:pt x="3202" y="103953"/>
                  </a:lnTo>
                  <a:cubicBezTo>
                    <a:pt x="217309" y="878840"/>
                    <a:pt x="241596" y="1603774"/>
                    <a:pt x="3202" y="2229735"/>
                  </a:cubicBezTo>
                  <a:lnTo>
                    <a:pt x="1574" y="2229227"/>
                  </a:lnTo>
                  <a:lnTo>
                    <a:pt x="1447" y="2227875"/>
                  </a:lnTo>
                  <a:cubicBezTo>
                    <a:pt x="1109015" y="2175717"/>
                    <a:pt x="4065807" y="2146378"/>
                    <a:pt x="6158436" y="2227875"/>
                  </a:cubicBezTo>
                  <a:lnTo>
                    <a:pt x="6158304" y="2229227"/>
                  </a:lnTo>
                  <a:lnTo>
                    <a:pt x="6156947" y="2228325"/>
                  </a:lnTo>
                  <a:cubicBezTo>
                    <a:pt x="6246320" y="2131090"/>
                    <a:pt x="6290516" y="2022951"/>
                    <a:pt x="6306391" y="1902897"/>
                  </a:cubicBezTo>
                  <a:cubicBezTo>
                    <a:pt x="6330902" y="1718207"/>
                    <a:pt x="6288357" y="1505527"/>
                    <a:pt x="6239589" y="1261484"/>
                  </a:cubicBezTo>
                  <a:cubicBezTo>
                    <a:pt x="6174184" y="934258"/>
                    <a:pt x="6093311" y="550827"/>
                    <a:pt x="6156539" y="104080"/>
                  </a:cubicBezTo>
                  <a:lnTo>
                    <a:pt x="6158168" y="104207"/>
                  </a:lnTo>
                  <a:lnTo>
                    <a:pt x="6158304" y="105570"/>
                  </a:lnTo>
                  <a:cubicBezTo>
                    <a:pt x="5610553" y="156155"/>
                    <a:pt x="4890893" y="121196"/>
                    <a:pt x="4059159" y="77918"/>
                  </a:cubicBezTo>
                  <a:cubicBezTo>
                    <a:pt x="2877229" y="13275"/>
                    <a:pt x="1467895" y="-63814"/>
                    <a:pt x="1845" y="105683"/>
                  </a:cubicBezTo>
                  <a:close/>
                </a:path>
              </a:pathLst>
            </a:custGeom>
            <a:solidFill>
              <a:srgbClr val="000000"/>
            </a:solidFill>
          </p:spPr>
          <p:txBody>
            <a:bodyPr/>
            <a:lstStyle/>
            <a:p>
              <a:endParaRPr lang="fr-CA"/>
            </a:p>
          </p:txBody>
        </p:sp>
        <p:sp>
          <p:nvSpPr>
            <p:cNvPr id="31" name="Freeform 31"/>
            <p:cNvSpPr/>
            <p:nvPr/>
          </p:nvSpPr>
          <p:spPr>
            <a:xfrm>
              <a:off x="-1698" y="-197328"/>
              <a:ext cx="6292321" cy="2323904"/>
            </a:xfrm>
            <a:custGeom>
              <a:avLst/>
              <a:gdLst/>
              <a:ahLst/>
              <a:cxnLst/>
              <a:rect l="l" t="t" r="r" b="b"/>
              <a:pathLst>
                <a:path w="6292321" h="2323904">
                  <a:moveTo>
                    <a:pt x="1571" y="195804"/>
                  </a:moveTo>
                  <a:cubicBezTo>
                    <a:pt x="2369765" y="-60355"/>
                    <a:pt x="4700926" y="-70134"/>
                    <a:pt x="6158941" y="195804"/>
                  </a:cubicBezTo>
                  <a:lnTo>
                    <a:pt x="6159957" y="196566"/>
                  </a:lnTo>
                  <a:cubicBezTo>
                    <a:pt x="6417767" y="601780"/>
                    <a:pt x="6232093" y="1912820"/>
                    <a:pt x="6160084" y="2322475"/>
                  </a:cubicBezTo>
                  <a:cubicBezTo>
                    <a:pt x="6159957" y="2323110"/>
                    <a:pt x="6159576" y="2323491"/>
                    <a:pt x="6159068" y="2323745"/>
                  </a:cubicBezTo>
                  <a:cubicBezTo>
                    <a:pt x="6158560" y="2323999"/>
                    <a:pt x="6157885" y="2323872"/>
                    <a:pt x="6157342" y="2323491"/>
                  </a:cubicBezTo>
                  <a:cubicBezTo>
                    <a:pt x="5332528" y="1716552"/>
                    <a:pt x="2536111" y="2035572"/>
                    <a:pt x="644562" y="2251512"/>
                  </a:cubicBezTo>
                  <a:cubicBezTo>
                    <a:pt x="415258" y="2277704"/>
                    <a:pt x="199252" y="2302321"/>
                    <a:pt x="1834" y="2323872"/>
                  </a:cubicBezTo>
                  <a:cubicBezTo>
                    <a:pt x="1317" y="2323999"/>
                    <a:pt x="809" y="2323745"/>
                    <a:pt x="428" y="2323364"/>
                  </a:cubicBezTo>
                  <a:cubicBezTo>
                    <a:pt x="47" y="2322983"/>
                    <a:pt x="-80" y="2322475"/>
                    <a:pt x="47" y="2321993"/>
                  </a:cubicBezTo>
                  <a:cubicBezTo>
                    <a:pt x="219604" y="1592001"/>
                    <a:pt x="167231" y="1107513"/>
                    <a:pt x="174" y="197553"/>
                  </a:cubicBezTo>
                  <a:cubicBezTo>
                    <a:pt x="47" y="197201"/>
                    <a:pt x="174" y="196693"/>
                    <a:pt x="428" y="196439"/>
                  </a:cubicBezTo>
                  <a:cubicBezTo>
                    <a:pt x="682" y="196185"/>
                    <a:pt x="1063" y="195931"/>
                    <a:pt x="1444" y="195804"/>
                  </a:cubicBezTo>
                  <a:moveTo>
                    <a:pt x="1834" y="198677"/>
                  </a:moveTo>
                  <a:lnTo>
                    <a:pt x="1698" y="197328"/>
                  </a:lnTo>
                  <a:lnTo>
                    <a:pt x="3326" y="197074"/>
                  </a:lnTo>
                  <a:cubicBezTo>
                    <a:pt x="170487" y="1107176"/>
                    <a:pt x="223132" y="1592114"/>
                    <a:pt x="3326" y="2322602"/>
                  </a:cubicBezTo>
                  <a:lnTo>
                    <a:pt x="1698" y="2322221"/>
                  </a:lnTo>
                  <a:lnTo>
                    <a:pt x="1444" y="2320869"/>
                  </a:lnTo>
                  <a:cubicBezTo>
                    <a:pt x="198980" y="2299624"/>
                    <a:pt x="414851" y="2274893"/>
                    <a:pt x="644155" y="2248702"/>
                  </a:cubicBezTo>
                  <a:cubicBezTo>
                    <a:pt x="2534484" y="2032874"/>
                    <a:pt x="5333342" y="1713292"/>
                    <a:pt x="6159576" y="2321206"/>
                  </a:cubicBezTo>
                  <a:lnTo>
                    <a:pt x="6158560" y="2322221"/>
                  </a:lnTo>
                  <a:lnTo>
                    <a:pt x="6156935" y="2321993"/>
                  </a:lnTo>
                  <a:cubicBezTo>
                    <a:pt x="6229045" y="1911808"/>
                    <a:pt x="6414465" y="602117"/>
                    <a:pt x="6157071" y="198002"/>
                  </a:cubicBezTo>
                  <a:lnTo>
                    <a:pt x="6158560" y="197328"/>
                  </a:lnTo>
                  <a:lnTo>
                    <a:pt x="6158292" y="198677"/>
                  </a:lnTo>
                  <a:cubicBezTo>
                    <a:pt x="4700655" y="-66959"/>
                    <a:pt x="2369900" y="-57180"/>
                    <a:pt x="1834" y="198677"/>
                  </a:cubicBezTo>
                  <a:close/>
                </a:path>
              </a:pathLst>
            </a:custGeom>
            <a:solidFill>
              <a:srgbClr val="000000"/>
            </a:solidFill>
          </p:spPr>
          <p:txBody>
            <a:bodyPr/>
            <a:lstStyle/>
            <a:p>
              <a:endParaRPr lang="fr-CA"/>
            </a:p>
          </p:txBody>
        </p:sp>
        <p:sp>
          <p:nvSpPr>
            <p:cNvPr id="32" name="Freeform 32"/>
            <p:cNvSpPr/>
            <p:nvPr/>
          </p:nvSpPr>
          <p:spPr>
            <a:xfrm>
              <a:off x="-1651" y="-33527"/>
              <a:ext cx="6235696" cy="2159867"/>
            </a:xfrm>
            <a:custGeom>
              <a:avLst/>
              <a:gdLst/>
              <a:ahLst/>
              <a:cxnLst/>
              <a:rect l="l" t="t" r="r" b="b"/>
              <a:pathLst>
                <a:path w="6235696" h="2159867">
                  <a:moveTo>
                    <a:pt x="1524" y="32003"/>
                  </a:moveTo>
                  <a:cubicBezTo>
                    <a:pt x="1065130" y="-28449"/>
                    <a:pt x="2314766" y="9397"/>
                    <a:pt x="3442424" y="42295"/>
                  </a:cubicBezTo>
                  <a:cubicBezTo>
                    <a:pt x="4369406" y="67138"/>
                    <a:pt x="5213894" y="89732"/>
                    <a:pt x="5804792" y="60056"/>
                  </a:cubicBezTo>
                  <a:cubicBezTo>
                    <a:pt x="5935726" y="53536"/>
                    <a:pt x="6054177" y="44318"/>
                    <a:pt x="6158245" y="31876"/>
                  </a:cubicBezTo>
                  <a:cubicBezTo>
                    <a:pt x="6158767" y="31749"/>
                    <a:pt x="6159276" y="32003"/>
                    <a:pt x="6159657" y="32384"/>
                  </a:cubicBezTo>
                  <a:cubicBezTo>
                    <a:pt x="6160038" y="32765"/>
                    <a:pt x="6160165" y="33273"/>
                    <a:pt x="6160038" y="33752"/>
                  </a:cubicBezTo>
                  <a:cubicBezTo>
                    <a:pt x="6007773" y="576693"/>
                    <a:pt x="6101122" y="1044432"/>
                    <a:pt x="6174642" y="1418196"/>
                  </a:cubicBezTo>
                  <a:cubicBezTo>
                    <a:pt x="6220997" y="1666398"/>
                    <a:pt x="6259733" y="1873457"/>
                    <a:pt x="6217696" y="2033192"/>
                  </a:cubicBezTo>
                  <a:cubicBezTo>
                    <a:pt x="6205630" y="2079055"/>
                    <a:pt x="6186961" y="2121097"/>
                    <a:pt x="6159784" y="2159055"/>
                  </a:cubicBezTo>
                  <a:cubicBezTo>
                    <a:pt x="6159403" y="2159563"/>
                    <a:pt x="6158895" y="2159817"/>
                    <a:pt x="6158245" y="2159817"/>
                  </a:cubicBezTo>
                  <a:cubicBezTo>
                    <a:pt x="3944720" y="1971366"/>
                    <a:pt x="1058075" y="1903583"/>
                    <a:pt x="2058" y="2159817"/>
                  </a:cubicBezTo>
                  <a:cubicBezTo>
                    <a:pt x="1524" y="2159944"/>
                    <a:pt x="1016" y="2159817"/>
                    <a:pt x="635" y="2159563"/>
                  </a:cubicBezTo>
                  <a:cubicBezTo>
                    <a:pt x="254" y="2159309"/>
                    <a:pt x="0" y="2158801"/>
                    <a:pt x="0" y="2158305"/>
                  </a:cubicBezTo>
                  <a:cubicBezTo>
                    <a:pt x="7078" y="2037913"/>
                    <a:pt x="20511" y="1900436"/>
                    <a:pt x="34893" y="1752054"/>
                  </a:cubicBezTo>
                  <a:cubicBezTo>
                    <a:pt x="51718" y="1578380"/>
                    <a:pt x="70035" y="1389756"/>
                    <a:pt x="81704" y="1196186"/>
                  </a:cubicBezTo>
                  <a:cubicBezTo>
                    <a:pt x="105448" y="801176"/>
                    <a:pt x="101242" y="385596"/>
                    <a:pt x="127" y="33864"/>
                  </a:cubicBezTo>
                  <a:cubicBezTo>
                    <a:pt x="0" y="33400"/>
                    <a:pt x="127" y="33019"/>
                    <a:pt x="381" y="32638"/>
                  </a:cubicBezTo>
                  <a:cubicBezTo>
                    <a:pt x="635" y="32257"/>
                    <a:pt x="1143" y="32003"/>
                    <a:pt x="1524" y="32003"/>
                  </a:cubicBezTo>
                  <a:moveTo>
                    <a:pt x="1787" y="34876"/>
                  </a:moveTo>
                  <a:lnTo>
                    <a:pt x="1651" y="33527"/>
                  </a:lnTo>
                  <a:lnTo>
                    <a:pt x="3279" y="33146"/>
                  </a:lnTo>
                  <a:cubicBezTo>
                    <a:pt x="104634" y="385371"/>
                    <a:pt x="108840" y="801289"/>
                    <a:pt x="85096" y="1196410"/>
                  </a:cubicBezTo>
                  <a:cubicBezTo>
                    <a:pt x="73427" y="1389981"/>
                    <a:pt x="55110" y="1578605"/>
                    <a:pt x="38285" y="1752391"/>
                  </a:cubicBezTo>
                  <a:cubicBezTo>
                    <a:pt x="23903" y="1900661"/>
                    <a:pt x="10606" y="2038026"/>
                    <a:pt x="3279" y="2158420"/>
                  </a:cubicBezTo>
                  <a:lnTo>
                    <a:pt x="1651" y="2158420"/>
                  </a:lnTo>
                  <a:lnTo>
                    <a:pt x="1143" y="2157068"/>
                  </a:lnTo>
                  <a:cubicBezTo>
                    <a:pt x="1057804" y="1900885"/>
                    <a:pt x="3945127" y="1968781"/>
                    <a:pt x="6158513" y="2157068"/>
                  </a:cubicBezTo>
                  <a:lnTo>
                    <a:pt x="6158381" y="2158420"/>
                  </a:lnTo>
                  <a:lnTo>
                    <a:pt x="6156888" y="2157630"/>
                  </a:lnTo>
                  <a:cubicBezTo>
                    <a:pt x="6183913" y="2119973"/>
                    <a:pt x="6202455" y="2078268"/>
                    <a:pt x="6214393" y="2032630"/>
                  </a:cubicBezTo>
                  <a:cubicBezTo>
                    <a:pt x="6256176" y="1873570"/>
                    <a:pt x="6217695" y="1667184"/>
                    <a:pt x="6171213" y="1418758"/>
                  </a:cubicBezTo>
                  <a:cubicBezTo>
                    <a:pt x="6097459" y="1044994"/>
                    <a:pt x="6003974" y="576693"/>
                    <a:pt x="6156616" y="33146"/>
                  </a:cubicBezTo>
                  <a:lnTo>
                    <a:pt x="6158245" y="33527"/>
                  </a:lnTo>
                  <a:lnTo>
                    <a:pt x="6158513" y="34876"/>
                  </a:lnTo>
                  <a:cubicBezTo>
                    <a:pt x="6054312" y="47129"/>
                    <a:pt x="5935726" y="56234"/>
                    <a:pt x="5804792" y="62866"/>
                  </a:cubicBezTo>
                  <a:cubicBezTo>
                    <a:pt x="5213758" y="92542"/>
                    <a:pt x="4369135" y="69948"/>
                    <a:pt x="3442152" y="45105"/>
                  </a:cubicBezTo>
                  <a:cubicBezTo>
                    <a:pt x="2314631" y="12572"/>
                    <a:pt x="1065130" y="-25274"/>
                    <a:pt x="1787" y="34876"/>
                  </a:cubicBezTo>
                  <a:close/>
                </a:path>
              </a:pathLst>
            </a:custGeom>
            <a:solidFill>
              <a:srgbClr val="000000"/>
            </a:solidFill>
          </p:spPr>
          <p:txBody>
            <a:bodyPr/>
            <a:lstStyle/>
            <a:p>
              <a:endParaRPr lang="fr-CA"/>
            </a:p>
          </p:txBody>
        </p:sp>
        <p:sp>
          <p:nvSpPr>
            <p:cNvPr id="33" name="Freeform 33"/>
            <p:cNvSpPr/>
            <p:nvPr/>
          </p:nvSpPr>
          <p:spPr>
            <a:xfrm>
              <a:off x="-1574" y="-89196"/>
              <a:ext cx="6271441" cy="2217221"/>
            </a:xfrm>
            <a:custGeom>
              <a:avLst/>
              <a:gdLst/>
              <a:ahLst/>
              <a:cxnLst/>
              <a:rect l="l" t="t" r="r" b="b"/>
              <a:pathLst>
                <a:path w="6271441" h="2217221">
                  <a:moveTo>
                    <a:pt x="1320" y="87672"/>
                  </a:moveTo>
                  <a:cubicBezTo>
                    <a:pt x="1290422" y="-69300"/>
                    <a:pt x="2643041" y="17949"/>
                    <a:pt x="3793358" y="91781"/>
                  </a:cubicBezTo>
                  <a:cubicBezTo>
                    <a:pt x="4644765" y="140343"/>
                    <a:pt x="5385185" y="182609"/>
                    <a:pt x="5907291" y="126404"/>
                  </a:cubicBezTo>
                  <a:cubicBezTo>
                    <a:pt x="5997520" y="116624"/>
                    <a:pt x="6081236" y="104034"/>
                    <a:pt x="6157896" y="87799"/>
                  </a:cubicBezTo>
                  <a:cubicBezTo>
                    <a:pt x="6158437" y="87672"/>
                    <a:pt x="6159071" y="87799"/>
                    <a:pt x="6159452" y="88180"/>
                  </a:cubicBezTo>
                  <a:cubicBezTo>
                    <a:pt x="6159833" y="88561"/>
                    <a:pt x="6159961" y="89069"/>
                    <a:pt x="6159961" y="89646"/>
                  </a:cubicBezTo>
                  <a:cubicBezTo>
                    <a:pt x="6042567" y="560757"/>
                    <a:pt x="6132524" y="1012646"/>
                    <a:pt x="6203902" y="1386522"/>
                  </a:cubicBezTo>
                  <a:cubicBezTo>
                    <a:pt x="6252925" y="1649787"/>
                    <a:pt x="6294962" y="1874607"/>
                    <a:pt x="6256353" y="2039850"/>
                  </a:cubicBezTo>
                  <a:cubicBezTo>
                    <a:pt x="6240097" y="2109320"/>
                    <a:pt x="6209745" y="2168335"/>
                    <a:pt x="6159580" y="2215359"/>
                  </a:cubicBezTo>
                  <a:lnTo>
                    <a:pt x="6158437" y="2215867"/>
                  </a:lnTo>
                  <a:cubicBezTo>
                    <a:pt x="5453433" y="2223741"/>
                    <a:pt x="4595377" y="2195876"/>
                    <a:pt x="3736371" y="2169122"/>
                  </a:cubicBezTo>
                  <a:cubicBezTo>
                    <a:pt x="2875601" y="2142256"/>
                    <a:pt x="2014017" y="2115502"/>
                    <a:pt x="1304805" y="2122472"/>
                  </a:cubicBezTo>
                  <a:cubicBezTo>
                    <a:pt x="755290" y="2127867"/>
                    <a:pt x="297362" y="2153722"/>
                    <a:pt x="1981" y="2215740"/>
                  </a:cubicBezTo>
                  <a:cubicBezTo>
                    <a:pt x="1447" y="2215867"/>
                    <a:pt x="812" y="2215740"/>
                    <a:pt x="431" y="2215359"/>
                  </a:cubicBezTo>
                  <a:cubicBezTo>
                    <a:pt x="50" y="2214978"/>
                    <a:pt x="-77" y="2214343"/>
                    <a:pt x="50" y="2213861"/>
                  </a:cubicBezTo>
                  <a:cubicBezTo>
                    <a:pt x="202384" y="1649787"/>
                    <a:pt x="163579" y="840995"/>
                    <a:pt x="50" y="89421"/>
                  </a:cubicBezTo>
                  <a:cubicBezTo>
                    <a:pt x="-77" y="89069"/>
                    <a:pt x="50" y="88561"/>
                    <a:pt x="304" y="88180"/>
                  </a:cubicBezTo>
                  <a:cubicBezTo>
                    <a:pt x="558" y="87799"/>
                    <a:pt x="939" y="87545"/>
                    <a:pt x="1320" y="87545"/>
                  </a:cubicBezTo>
                  <a:moveTo>
                    <a:pt x="1845" y="90545"/>
                  </a:moveTo>
                  <a:lnTo>
                    <a:pt x="1574" y="89196"/>
                  </a:lnTo>
                  <a:lnTo>
                    <a:pt x="3202" y="88942"/>
                  </a:lnTo>
                  <a:cubicBezTo>
                    <a:pt x="166835" y="840658"/>
                    <a:pt x="205776" y="1650011"/>
                    <a:pt x="3202" y="2214597"/>
                  </a:cubicBezTo>
                  <a:lnTo>
                    <a:pt x="1574" y="2214089"/>
                  </a:lnTo>
                  <a:lnTo>
                    <a:pt x="1193" y="2212737"/>
                  </a:lnTo>
                  <a:cubicBezTo>
                    <a:pt x="296955" y="2150799"/>
                    <a:pt x="755290" y="2125057"/>
                    <a:pt x="1304805" y="2119549"/>
                  </a:cubicBezTo>
                  <a:cubicBezTo>
                    <a:pt x="2014153" y="2112467"/>
                    <a:pt x="2875872" y="2139333"/>
                    <a:pt x="3736642" y="2166199"/>
                  </a:cubicBezTo>
                  <a:cubicBezTo>
                    <a:pt x="4595648" y="2192953"/>
                    <a:pt x="5453568" y="2220439"/>
                    <a:pt x="6158436" y="2212737"/>
                  </a:cubicBezTo>
                  <a:lnTo>
                    <a:pt x="6158436" y="2214089"/>
                  </a:lnTo>
                  <a:lnTo>
                    <a:pt x="6157218" y="2213074"/>
                  </a:lnTo>
                  <a:cubicBezTo>
                    <a:pt x="6206950" y="2166536"/>
                    <a:pt x="6237176" y="2108083"/>
                    <a:pt x="6253305" y="2039063"/>
                  </a:cubicBezTo>
                  <a:cubicBezTo>
                    <a:pt x="6291659" y="1874495"/>
                    <a:pt x="6250003" y="1650236"/>
                    <a:pt x="6200855" y="1386747"/>
                  </a:cubicBezTo>
                  <a:cubicBezTo>
                    <a:pt x="6129267" y="1012983"/>
                    <a:pt x="6039174" y="560644"/>
                    <a:pt x="6156811" y="88815"/>
                  </a:cubicBezTo>
                  <a:lnTo>
                    <a:pt x="6158436" y="89196"/>
                  </a:lnTo>
                  <a:lnTo>
                    <a:pt x="6158817" y="90545"/>
                  </a:lnTo>
                  <a:cubicBezTo>
                    <a:pt x="6082050" y="106620"/>
                    <a:pt x="5998198" y="119322"/>
                    <a:pt x="5907969" y="129102"/>
                  </a:cubicBezTo>
                  <a:cubicBezTo>
                    <a:pt x="5385320" y="185419"/>
                    <a:pt x="4644494" y="143153"/>
                    <a:pt x="3793222" y="94592"/>
                  </a:cubicBezTo>
                  <a:cubicBezTo>
                    <a:pt x="2642770" y="20997"/>
                    <a:pt x="1290558" y="-66252"/>
                    <a:pt x="1845" y="90545"/>
                  </a:cubicBezTo>
                  <a:close/>
                </a:path>
              </a:pathLst>
            </a:custGeom>
            <a:solidFill>
              <a:srgbClr val="000000"/>
            </a:solidFill>
          </p:spPr>
          <p:txBody>
            <a:bodyPr/>
            <a:lstStyle/>
            <a:p>
              <a:endParaRPr lang="fr-CA"/>
            </a:p>
          </p:txBody>
        </p:sp>
        <p:sp>
          <p:nvSpPr>
            <p:cNvPr id="34" name="TextBox 34"/>
            <p:cNvSpPr txBox="1"/>
            <p:nvPr/>
          </p:nvSpPr>
          <p:spPr>
            <a:xfrm>
              <a:off x="0" y="-57150"/>
              <a:ext cx="6156823" cy="2182020"/>
            </a:xfrm>
            <a:prstGeom prst="rect">
              <a:avLst/>
            </a:prstGeom>
          </p:spPr>
          <p:txBody>
            <a:bodyPr lIns="50800" tIns="50800" rIns="50800" bIns="50800" rtlCol="0" anchor="t"/>
            <a:lstStyle/>
            <a:p>
              <a:pPr algn="ctr">
                <a:lnSpc>
                  <a:spcPts val="3599"/>
                </a:lnSpc>
              </a:pPr>
              <a:r>
                <a:rPr lang="en-US" sz="2999" b="1">
                  <a:solidFill>
                    <a:srgbClr val="A2C617"/>
                  </a:solidFill>
                  <a:latin typeface="Arial MT Pro Bold"/>
                  <a:ea typeface="Arial MT Pro Bold"/>
                  <a:cs typeface="Arial MT Pro Bold"/>
                  <a:sym typeface="Arial MT Pro Bold"/>
                </a:rPr>
                <a:t>Combien de bonnes cartes Carrières votre communauté avait-elle?  </a:t>
              </a:r>
            </a:p>
          </p:txBody>
        </p:sp>
      </p:grpSp>
      <p:sp>
        <p:nvSpPr>
          <p:cNvPr id="35" name="Freeform 35"/>
          <p:cNvSpPr/>
          <p:nvPr/>
        </p:nvSpPr>
        <p:spPr>
          <a:xfrm rot="8056065">
            <a:off x="7409626" y="2378816"/>
            <a:ext cx="3038387" cy="1102544"/>
          </a:xfrm>
          <a:custGeom>
            <a:avLst/>
            <a:gdLst/>
            <a:ahLst/>
            <a:cxnLst/>
            <a:rect l="l" t="t" r="r" b="b"/>
            <a:pathLst>
              <a:path w="3038387" h="1102544">
                <a:moveTo>
                  <a:pt x="0" y="0"/>
                </a:moveTo>
                <a:lnTo>
                  <a:pt x="3038386" y="0"/>
                </a:lnTo>
                <a:lnTo>
                  <a:pt x="3038386" y="1102544"/>
                </a:lnTo>
                <a:lnTo>
                  <a:pt x="0" y="1102544"/>
                </a:lnTo>
                <a:lnTo>
                  <a:pt x="0" y="0"/>
                </a:lnTo>
                <a:close/>
              </a:path>
            </a:pathLst>
          </a:custGeom>
          <a:blipFill>
            <a:blip r:embed="rId5"/>
            <a:stretch>
              <a:fillRect t="-89544" b="-86036"/>
            </a:stretch>
          </a:blipFill>
        </p:spPr>
        <p:txBody>
          <a:bodyPr/>
          <a:lstStyle/>
          <a:p>
            <a:endParaRPr lang="fr-CA"/>
          </a:p>
        </p:txBody>
      </p:sp>
      <p:sp>
        <p:nvSpPr>
          <p:cNvPr id="36" name="Freeform 36"/>
          <p:cNvSpPr/>
          <p:nvPr/>
        </p:nvSpPr>
        <p:spPr>
          <a:xfrm rot="9644283">
            <a:off x="7329922" y="5292493"/>
            <a:ext cx="3020434" cy="1096029"/>
          </a:xfrm>
          <a:custGeom>
            <a:avLst/>
            <a:gdLst/>
            <a:ahLst/>
            <a:cxnLst/>
            <a:rect l="l" t="t" r="r" b="b"/>
            <a:pathLst>
              <a:path w="3020434" h="1096029">
                <a:moveTo>
                  <a:pt x="0" y="0"/>
                </a:moveTo>
                <a:lnTo>
                  <a:pt x="3020435" y="0"/>
                </a:lnTo>
                <a:lnTo>
                  <a:pt x="3020435" y="1096029"/>
                </a:lnTo>
                <a:lnTo>
                  <a:pt x="0" y="1096029"/>
                </a:lnTo>
                <a:lnTo>
                  <a:pt x="0" y="0"/>
                </a:lnTo>
                <a:close/>
              </a:path>
            </a:pathLst>
          </a:custGeom>
          <a:blipFill>
            <a:blip r:embed="rId5"/>
            <a:stretch>
              <a:fillRect t="-89544" b="-86036"/>
            </a:stretch>
          </a:blipFill>
        </p:spPr>
        <p:txBody>
          <a:bodyPr/>
          <a:lstStyle/>
          <a:p>
            <a:endParaRPr lang="fr-CA"/>
          </a:p>
        </p:txBody>
      </p:sp>
      <p:sp>
        <p:nvSpPr>
          <p:cNvPr id="37" name="Freeform 37"/>
          <p:cNvSpPr/>
          <p:nvPr/>
        </p:nvSpPr>
        <p:spPr>
          <a:xfrm rot="2937042">
            <a:off x="3777686" y="3357020"/>
            <a:ext cx="3378687" cy="1226029"/>
          </a:xfrm>
          <a:custGeom>
            <a:avLst/>
            <a:gdLst/>
            <a:ahLst/>
            <a:cxnLst/>
            <a:rect l="l" t="t" r="r" b="b"/>
            <a:pathLst>
              <a:path w="3378687" h="1226029">
                <a:moveTo>
                  <a:pt x="0" y="0"/>
                </a:moveTo>
                <a:lnTo>
                  <a:pt x="3378686" y="0"/>
                </a:lnTo>
                <a:lnTo>
                  <a:pt x="3378686" y="1226029"/>
                </a:lnTo>
                <a:lnTo>
                  <a:pt x="0" y="1226029"/>
                </a:lnTo>
                <a:lnTo>
                  <a:pt x="0" y="0"/>
                </a:lnTo>
                <a:close/>
              </a:path>
            </a:pathLst>
          </a:custGeom>
          <a:blipFill>
            <a:blip r:embed="rId5"/>
            <a:stretch>
              <a:fillRect t="-89544" b="-86036"/>
            </a:stretch>
          </a:blipFill>
        </p:spPr>
        <p:txBody>
          <a:bodyPr/>
          <a:lstStyle/>
          <a:p>
            <a:endParaRPr lang="fr-CA"/>
          </a:p>
        </p:txBody>
      </p:sp>
      <p:grpSp>
        <p:nvGrpSpPr>
          <p:cNvPr id="38" name="Group 38"/>
          <p:cNvGrpSpPr/>
          <p:nvPr/>
        </p:nvGrpSpPr>
        <p:grpSpPr>
          <a:xfrm>
            <a:off x="679850" y="456220"/>
            <a:ext cx="5306432" cy="1965960"/>
            <a:chOff x="0" y="0"/>
            <a:chExt cx="6617400" cy="2451655"/>
          </a:xfrm>
        </p:grpSpPr>
        <p:sp>
          <p:nvSpPr>
            <p:cNvPr id="39" name="Freeform 39"/>
            <p:cNvSpPr/>
            <p:nvPr/>
          </p:nvSpPr>
          <p:spPr>
            <a:xfrm>
              <a:off x="-35354" y="-22859"/>
              <a:ext cx="6674147" cy="2543713"/>
            </a:xfrm>
            <a:custGeom>
              <a:avLst/>
              <a:gdLst/>
              <a:ahLst/>
              <a:cxnLst/>
              <a:rect l="l" t="t" r="r" b="b"/>
              <a:pathLst>
                <a:path w="6674147" h="2543713">
                  <a:moveTo>
                    <a:pt x="35354" y="22859"/>
                  </a:moveTo>
                  <a:cubicBezTo>
                    <a:pt x="597964" y="25212"/>
                    <a:pt x="829866" y="-25655"/>
                    <a:pt x="1358821" y="22859"/>
                  </a:cubicBezTo>
                  <a:cubicBezTo>
                    <a:pt x="1828721" y="137904"/>
                    <a:pt x="2436162" y="51209"/>
                    <a:pt x="2814622" y="22859"/>
                  </a:cubicBezTo>
                  <a:cubicBezTo>
                    <a:pt x="3348022" y="-49150"/>
                    <a:pt x="3537506" y="82969"/>
                    <a:pt x="4071922" y="22859"/>
                  </a:cubicBezTo>
                  <a:cubicBezTo>
                    <a:pt x="4450890" y="76500"/>
                    <a:pt x="4928029" y="-49023"/>
                    <a:pt x="5461556" y="22859"/>
                  </a:cubicBezTo>
                  <a:cubicBezTo>
                    <a:pt x="5970699" y="57914"/>
                    <a:pt x="6276261" y="59913"/>
                    <a:pt x="6652689" y="22859"/>
                  </a:cubicBezTo>
                  <a:cubicBezTo>
                    <a:pt x="6541691" y="170841"/>
                    <a:pt x="6631734" y="474687"/>
                    <a:pt x="6652689" y="791003"/>
                  </a:cubicBezTo>
                  <a:cubicBezTo>
                    <a:pt x="6596428" y="1202247"/>
                    <a:pt x="6653832" y="1335055"/>
                    <a:pt x="6652689" y="1583731"/>
                  </a:cubicBezTo>
                  <a:cubicBezTo>
                    <a:pt x="6644942" y="1765474"/>
                    <a:pt x="6704632" y="2280589"/>
                    <a:pt x="6652689" y="2474448"/>
                  </a:cubicBezTo>
                  <a:cubicBezTo>
                    <a:pt x="6118019" y="2519147"/>
                    <a:pt x="5672503" y="2444805"/>
                    <a:pt x="5395389" y="2474448"/>
                  </a:cubicBezTo>
                  <a:cubicBezTo>
                    <a:pt x="5057950" y="2455156"/>
                    <a:pt x="4318810" y="2492350"/>
                    <a:pt x="3939588" y="2474448"/>
                  </a:cubicBezTo>
                  <a:cubicBezTo>
                    <a:pt x="3589957" y="2475967"/>
                    <a:pt x="2998010" y="2499843"/>
                    <a:pt x="2616121" y="2474448"/>
                  </a:cubicBezTo>
                  <a:cubicBezTo>
                    <a:pt x="2233089" y="2538578"/>
                    <a:pt x="1895523" y="2384224"/>
                    <a:pt x="1491155" y="2474448"/>
                  </a:cubicBezTo>
                  <a:cubicBezTo>
                    <a:pt x="966772" y="2622652"/>
                    <a:pt x="717217" y="2489175"/>
                    <a:pt x="35354" y="2474448"/>
                  </a:cubicBezTo>
                  <a:cubicBezTo>
                    <a:pt x="17574" y="2158839"/>
                    <a:pt x="21003" y="1877108"/>
                    <a:pt x="35354" y="1681720"/>
                  </a:cubicBezTo>
                  <a:cubicBezTo>
                    <a:pt x="-37417" y="1406105"/>
                    <a:pt x="22654" y="1137902"/>
                    <a:pt x="35354" y="938044"/>
                  </a:cubicBezTo>
                  <a:cubicBezTo>
                    <a:pt x="73454" y="633257"/>
                    <a:pt x="82725" y="148844"/>
                    <a:pt x="35354" y="22859"/>
                  </a:cubicBezTo>
                  <a:close/>
                </a:path>
              </a:pathLst>
            </a:custGeom>
            <a:solidFill>
              <a:srgbClr val="000000">
                <a:alpha val="0"/>
              </a:srgbClr>
            </a:solidFill>
          </p:spPr>
          <p:txBody>
            <a:bodyPr/>
            <a:lstStyle/>
            <a:p>
              <a:endParaRPr lang="fr-CA"/>
            </a:p>
          </p:txBody>
        </p:sp>
        <p:sp>
          <p:nvSpPr>
            <p:cNvPr id="40" name="Freeform 40"/>
            <p:cNvSpPr/>
            <p:nvPr/>
          </p:nvSpPr>
          <p:spPr>
            <a:xfrm>
              <a:off x="-29755" y="-58179"/>
              <a:ext cx="6695440" cy="2524287"/>
            </a:xfrm>
            <a:custGeom>
              <a:avLst/>
              <a:gdLst/>
              <a:ahLst/>
              <a:cxnLst/>
              <a:rect l="l" t="t" r="r" b="b"/>
              <a:pathLst>
                <a:path w="6695440" h="2524287">
                  <a:moveTo>
                    <a:pt x="29755" y="58179"/>
                  </a:moveTo>
                  <a:cubicBezTo>
                    <a:pt x="527087" y="92763"/>
                    <a:pt x="933868" y="18936"/>
                    <a:pt x="1220888" y="58179"/>
                  </a:cubicBezTo>
                  <a:cubicBezTo>
                    <a:pt x="1506003" y="165696"/>
                    <a:pt x="2035974" y="-115557"/>
                    <a:pt x="2676689" y="58179"/>
                  </a:cubicBezTo>
                  <a:cubicBezTo>
                    <a:pt x="3365029" y="129935"/>
                    <a:pt x="3562895" y="129229"/>
                    <a:pt x="4132490" y="58179"/>
                  </a:cubicBezTo>
                  <a:cubicBezTo>
                    <a:pt x="4832895" y="73001"/>
                    <a:pt x="6187350" y="41669"/>
                    <a:pt x="6647090" y="58179"/>
                  </a:cubicBezTo>
                  <a:cubicBezTo>
                    <a:pt x="6734593" y="303444"/>
                    <a:pt x="6683666" y="528358"/>
                    <a:pt x="6647090" y="924428"/>
                  </a:cubicBezTo>
                  <a:cubicBezTo>
                    <a:pt x="6659409" y="1321910"/>
                    <a:pt x="6661060" y="1348143"/>
                    <a:pt x="6647090" y="1741625"/>
                  </a:cubicBezTo>
                  <a:cubicBezTo>
                    <a:pt x="6639851" y="2132284"/>
                    <a:pt x="6611784" y="2184278"/>
                    <a:pt x="6647090" y="2509768"/>
                  </a:cubicBezTo>
                  <a:cubicBezTo>
                    <a:pt x="6279298" y="2529194"/>
                    <a:pt x="5570892" y="2472832"/>
                    <a:pt x="5257456" y="2509768"/>
                  </a:cubicBezTo>
                  <a:cubicBezTo>
                    <a:pt x="4928145" y="2550403"/>
                    <a:pt x="4341151" y="2490829"/>
                    <a:pt x="4066323" y="2509768"/>
                  </a:cubicBezTo>
                  <a:cubicBezTo>
                    <a:pt x="3594772" y="2477890"/>
                    <a:pt x="3123602" y="2408016"/>
                    <a:pt x="2742856" y="2509768"/>
                  </a:cubicBezTo>
                  <a:cubicBezTo>
                    <a:pt x="2368079" y="2470949"/>
                    <a:pt x="2057564" y="2470008"/>
                    <a:pt x="1617890" y="2509768"/>
                  </a:cubicBezTo>
                  <a:cubicBezTo>
                    <a:pt x="1257464" y="2456716"/>
                    <a:pt x="546645" y="2524241"/>
                    <a:pt x="29755" y="2509768"/>
                  </a:cubicBezTo>
                  <a:cubicBezTo>
                    <a:pt x="65569" y="2304146"/>
                    <a:pt x="1307" y="1892078"/>
                    <a:pt x="29755" y="1741625"/>
                  </a:cubicBezTo>
                  <a:cubicBezTo>
                    <a:pt x="-57748" y="1512593"/>
                    <a:pt x="80682" y="1165223"/>
                    <a:pt x="29755" y="924428"/>
                  </a:cubicBezTo>
                  <a:cubicBezTo>
                    <a:pt x="-15838" y="614936"/>
                    <a:pt x="5879" y="426606"/>
                    <a:pt x="29755" y="58179"/>
                  </a:cubicBezTo>
                  <a:close/>
                </a:path>
              </a:pathLst>
            </a:custGeom>
            <a:solidFill>
              <a:srgbClr val="FFFFFF"/>
            </a:solidFill>
          </p:spPr>
          <p:txBody>
            <a:bodyPr/>
            <a:lstStyle/>
            <a:p>
              <a:endParaRPr lang="fr-CA"/>
            </a:p>
          </p:txBody>
        </p:sp>
        <p:sp>
          <p:nvSpPr>
            <p:cNvPr id="41" name="Freeform 41"/>
            <p:cNvSpPr/>
            <p:nvPr/>
          </p:nvSpPr>
          <p:spPr>
            <a:xfrm>
              <a:off x="-13411" y="-50987"/>
              <a:ext cx="6646251" cy="2565496"/>
            </a:xfrm>
            <a:custGeom>
              <a:avLst/>
              <a:gdLst/>
              <a:ahLst/>
              <a:cxnLst/>
              <a:rect l="l" t="t" r="r" b="b"/>
              <a:pathLst>
                <a:path w="6646251" h="2565496">
                  <a:moveTo>
                    <a:pt x="13411" y="50987"/>
                  </a:moveTo>
                  <a:cubicBezTo>
                    <a:pt x="653110" y="68985"/>
                    <a:pt x="771220" y="29905"/>
                    <a:pt x="1336878" y="50987"/>
                  </a:cubicBezTo>
                  <a:cubicBezTo>
                    <a:pt x="1898599" y="153798"/>
                    <a:pt x="2318969" y="73808"/>
                    <a:pt x="2792679" y="50987"/>
                  </a:cubicBezTo>
                  <a:cubicBezTo>
                    <a:pt x="3340049" y="84630"/>
                    <a:pt x="3596335" y="10347"/>
                    <a:pt x="4049979" y="50987"/>
                  </a:cubicBezTo>
                  <a:cubicBezTo>
                    <a:pt x="4471365" y="141800"/>
                    <a:pt x="4899228" y="-100143"/>
                    <a:pt x="5439613" y="50987"/>
                  </a:cubicBezTo>
                  <a:cubicBezTo>
                    <a:pt x="5880557" y="141094"/>
                    <a:pt x="6335090" y="63927"/>
                    <a:pt x="6630746" y="50987"/>
                  </a:cubicBezTo>
                  <a:cubicBezTo>
                    <a:pt x="6653098" y="328954"/>
                    <a:pt x="6649669" y="440235"/>
                    <a:pt x="6630746" y="819131"/>
                  </a:cubicBezTo>
                  <a:cubicBezTo>
                    <a:pt x="6619951" y="1190027"/>
                    <a:pt x="6633286" y="1399061"/>
                    <a:pt x="6630746" y="1611859"/>
                  </a:cubicBezTo>
                  <a:cubicBezTo>
                    <a:pt x="6580454" y="1771370"/>
                    <a:pt x="6526225" y="2232021"/>
                    <a:pt x="6630746" y="2502576"/>
                  </a:cubicBezTo>
                  <a:cubicBezTo>
                    <a:pt x="6093155" y="2478932"/>
                    <a:pt x="5637479" y="2455523"/>
                    <a:pt x="5373446" y="2502576"/>
                  </a:cubicBezTo>
                  <a:cubicBezTo>
                    <a:pt x="5174437" y="2596170"/>
                    <a:pt x="4371543" y="2445642"/>
                    <a:pt x="3917645" y="2502576"/>
                  </a:cubicBezTo>
                  <a:cubicBezTo>
                    <a:pt x="3555568" y="2600361"/>
                    <a:pt x="2939745" y="2438584"/>
                    <a:pt x="2594178" y="2502576"/>
                  </a:cubicBezTo>
                  <a:cubicBezTo>
                    <a:pt x="2298649" y="2566452"/>
                    <a:pt x="1957146" y="2491990"/>
                    <a:pt x="1469212" y="2502576"/>
                  </a:cubicBezTo>
                  <a:cubicBezTo>
                    <a:pt x="1020267" y="2638588"/>
                    <a:pt x="644220" y="2513366"/>
                    <a:pt x="13411" y="2502576"/>
                  </a:cubicBezTo>
                  <a:cubicBezTo>
                    <a:pt x="31064" y="2147207"/>
                    <a:pt x="-24181" y="1971346"/>
                    <a:pt x="13411" y="1709848"/>
                  </a:cubicBezTo>
                  <a:cubicBezTo>
                    <a:pt x="59131" y="1457290"/>
                    <a:pt x="-26594" y="1257666"/>
                    <a:pt x="13411" y="966172"/>
                  </a:cubicBezTo>
                  <a:cubicBezTo>
                    <a:pt x="46431" y="714319"/>
                    <a:pt x="46685" y="263079"/>
                    <a:pt x="13411" y="50987"/>
                  </a:cubicBezTo>
                  <a:close/>
                </a:path>
              </a:pathLst>
            </a:custGeom>
            <a:solidFill>
              <a:srgbClr val="000000">
                <a:alpha val="0"/>
              </a:srgbClr>
            </a:solidFill>
          </p:spPr>
          <p:txBody>
            <a:bodyPr/>
            <a:lstStyle/>
            <a:p>
              <a:endParaRPr lang="fr-CA"/>
            </a:p>
          </p:txBody>
        </p:sp>
        <p:sp>
          <p:nvSpPr>
            <p:cNvPr id="42" name="Freeform 42"/>
            <p:cNvSpPr/>
            <p:nvPr/>
          </p:nvSpPr>
          <p:spPr>
            <a:xfrm>
              <a:off x="-23585" y="-67975"/>
              <a:ext cx="6644212" cy="2589687"/>
            </a:xfrm>
            <a:custGeom>
              <a:avLst/>
              <a:gdLst/>
              <a:ahLst/>
              <a:cxnLst/>
              <a:rect l="l" t="t" r="r" b="b"/>
              <a:pathLst>
                <a:path w="6644212" h="2589687">
                  <a:moveTo>
                    <a:pt x="23585" y="67975"/>
                  </a:moveTo>
                  <a:cubicBezTo>
                    <a:pt x="621120" y="73151"/>
                    <a:pt x="799301" y="27716"/>
                    <a:pt x="1347052" y="67975"/>
                  </a:cubicBezTo>
                  <a:cubicBezTo>
                    <a:pt x="1871816" y="128556"/>
                    <a:pt x="2329524" y="135849"/>
                    <a:pt x="2802853" y="67975"/>
                  </a:cubicBezTo>
                  <a:cubicBezTo>
                    <a:pt x="3354795" y="30764"/>
                    <a:pt x="3627083" y="79385"/>
                    <a:pt x="4060153" y="67975"/>
                  </a:cubicBezTo>
                  <a:cubicBezTo>
                    <a:pt x="4440264" y="24795"/>
                    <a:pt x="4939247" y="-60549"/>
                    <a:pt x="5449787" y="67975"/>
                  </a:cubicBezTo>
                  <a:cubicBezTo>
                    <a:pt x="5896700" y="76209"/>
                    <a:pt x="6302465" y="94442"/>
                    <a:pt x="6640920" y="67975"/>
                  </a:cubicBezTo>
                  <a:cubicBezTo>
                    <a:pt x="6600661" y="273597"/>
                    <a:pt x="6658065" y="500159"/>
                    <a:pt x="6640920" y="836119"/>
                  </a:cubicBezTo>
                  <a:cubicBezTo>
                    <a:pt x="6624410" y="1233130"/>
                    <a:pt x="6634951" y="1401580"/>
                    <a:pt x="6640920" y="1628847"/>
                  </a:cubicBezTo>
                  <a:cubicBezTo>
                    <a:pt x="6601677" y="1845292"/>
                    <a:pt x="6611329" y="2282769"/>
                    <a:pt x="6640920" y="2519564"/>
                  </a:cubicBezTo>
                  <a:cubicBezTo>
                    <a:pt x="6115394" y="2532132"/>
                    <a:pt x="5679657" y="2496979"/>
                    <a:pt x="5383620" y="2519564"/>
                  </a:cubicBezTo>
                  <a:cubicBezTo>
                    <a:pt x="5102188" y="2566549"/>
                    <a:pt x="4277831" y="2468041"/>
                    <a:pt x="3927819" y="2519564"/>
                  </a:cubicBezTo>
                  <a:cubicBezTo>
                    <a:pt x="3605493" y="2596267"/>
                    <a:pt x="3033612" y="2507919"/>
                    <a:pt x="2604352" y="2519564"/>
                  </a:cubicBezTo>
                  <a:cubicBezTo>
                    <a:pt x="2253959" y="2553214"/>
                    <a:pt x="1954493" y="2464983"/>
                    <a:pt x="1479386" y="2519564"/>
                  </a:cubicBezTo>
                  <a:cubicBezTo>
                    <a:pt x="972910" y="2680468"/>
                    <a:pt x="651981" y="2513212"/>
                    <a:pt x="23585" y="2519564"/>
                  </a:cubicBezTo>
                  <a:cubicBezTo>
                    <a:pt x="29300" y="2183252"/>
                    <a:pt x="-4355" y="1935634"/>
                    <a:pt x="23585" y="1726836"/>
                  </a:cubicBezTo>
                  <a:cubicBezTo>
                    <a:pt x="10377" y="1459691"/>
                    <a:pt x="-22135" y="1250304"/>
                    <a:pt x="23585" y="983160"/>
                  </a:cubicBezTo>
                  <a:cubicBezTo>
                    <a:pt x="70067" y="683549"/>
                    <a:pt x="59272" y="216545"/>
                    <a:pt x="23585" y="67975"/>
                  </a:cubicBezTo>
                  <a:close/>
                </a:path>
              </a:pathLst>
            </a:custGeom>
            <a:solidFill>
              <a:srgbClr val="000000">
                <a:alpha val="0"/>
              </a:srgbClr>
            </a:solidFill>
          </p:spPr>
          <p:txBody>
            <a:bodyPr/>
            <a:lstStyle/>
            <a:p>
              <a:endParaRPr lang="fr-CA"/>
            </a:p>
          </p:txBody>
        </p:sp>
        <p:sp>
          <p:nvSpPr>
            <p:cNvPr id="43" name="Freeform 43"/>
            <p:cNvSpPr/>
            <p:nvPr/>
          </p:nvSpPr>
          <p:spPr>
            <a:xfrm>
              <a:off x="-36826" y="-24041"/>
              <a:ext cx="6677316" cy="2546726"/>
            </a:xfrm>
            <a:custGeom>
              <a:avLst/>
              <a:gdLst/>
              <a:ahLst/>
              <a:cxnLst/>
              <a:rect l="l" t="t" r="r" b="b"/>
              <a:pathLst>
                <a:path w="6677316" h="2546726">
                  <a:moveTo>
                    <a:pt x="36826" y="22517"/>
                  </a:moveTo>
                  <a:cubicBezTo>
                    <a:pt x="247519" y="23406"/>
                    <a:pt x="411857" y="16929"/>
                    <a:pt x="562733" y="10833"/>
                  </a:cubicBezTo>
                  <a:cubicBezTo>
                    <a:pt x="690876" y="5626"/>
                    <a:pt x="809367" y="927"/>
                    <a:pt x="938526" y="1435"/>
                  </a:cubicBezTo>
                  <a:cubicBezTo>
                    <a:pt x="1063240" y="1943"/>
                    <a:pt x="1197860" y="7531"/>
                    <a:pt x="1360547" y="22390"/>
                  </a:cubicBezTo>
                  <a:lnTo>
                    <a:pt x="1360801" y="22390"/>
                  </a:lnTo>
                  <a:cubicBezTo>
                    <a:pt x="1752723" y="118500"/>
                    <a:pt x="2240403" y="74035"/>
                    <a:pt x="2611243" y="40157"/>
                  </a:cubicBezTo>
                  <a:cubicBezTo>
                    <a:pt x="2684649" y="33452"/>
                    <a:pt x="2753483" y="27217"/>
                    <a:pt x="2816094" y="22390"/>
                  </a:cubicBezTo>
                  <a:lnTo>
                    <a:pt x="2816221" y="23914"/>
                  </a:lnTo>
                  <a:lnTo>
                    <a:pt x="2815967" y="22390"/>
                  </a:lnTo>
                  <a:cubicBezTo>
                    <a:pt x="3086731" y="-14059"/>
                    <a:pt x="3268976" y="3213"/>
                    <a:pt x="3452618" y="20485"/>
                  </a:cubicBezTo>
                  <a:cubicBezTo>
                    <a:pt x="3630799" y="36392"/>
                    <a:pt x="3810250" y="52155"/>
                    <a:pt x="4073267" y="22390"/>
                  </a:cubicBezTo>
                  <a:lnTo>
                    <a:pt x="4073648" y="22390"/>
                  </a:lnTo>
                  <a:cubicBezTo>
                    <a:pt x="4250813" y="47568"/>
                    <a:pt x="4449314" y="34628"/>
                    <a:pt x="4665468" y="20231"/>
                  </a:cubicBezTo>
                  <a:cubicBezTo>
                    <a:pt x="4911086" y="2959"/>
                    <a:pt x="5179310" y="-15964"/>
                    <a:pt x="5463282" y="22390"/>
                  </a:cubicBezTo>
                  <a:lnTo>
                    <a:pt x="5463028" y="23914"/>
                  </a:lnTo>
                  <a:lnTo>
                    <a:pt x="5463155" y="22390"/>
                  </a:lnTo>
                  <a:cubicBezTo>
                    <a:pt x="5972171" y="57566"/>
                    <a:pt x="6277733" y="59566"/>
                    <a:pt x="6654034" y="22390"/>
                  </a:cubicBezTo>
                  <a:cubicBezTo>
                    <a:pt x="6654669" y="22263"/>
                    <a:pt x="6655304" y="22644"/>
                    <a:pt x="6655558" y="23152"/>
                  </a:cubicBezTo>
                  <a:cubicBezTo>
                    <a:pt x="6655812" y="23660"/>
                    <a:pt x="6655812" y="24276"/>
                    <a:pt x="6655558" y="24864"/>
                  </a:cubicBezTo>
                  <a:cubicBezTo>
                    <a:pt x="6576183" y="130616"/>
                    <a:pt x="6600059" y="316947"/>
                    <a:pt x="6627745" y="531510"/>
                  </a:cubicBezTo>
                  <a:cubicBezTo>
                    <a:pt x="6638540" y="615264"/>
                    <a:pt x="6649970" y="703254"/>
                    <a:pt x="6655812" y="792185"/>
                  </a:cubicBezTo>
                  <a:lnTo>
                    <a:pt x="6655812" y="792420"/>
                  </a:lnTo>
                  <a:cubicBezTo>
                    <a:pt x="6618220" y="1066858"/>
                    <a:pt x="6631301" y="1217192"/>
                    <a:pt x="6643874" y="1360822"/>
                  </a:cubicBezTo>
                  <a:cubicBezTo>
                    <a:pt x="6650097" y="1432343"/>
                    <a:pt x="6656193" y="1502217"/>
                    <a:pt x="6655812" y="1584913"/>
                  </a:cubicBezTo>
                  <a:cubicBezTo>
                    <a:pt x="6653145" y="1647612"/>
                    <a:pt x="6658479" y="1750188"/>
                    <a:pt x="6664575" y="1865703"/>
                  </a:cubicBezTo>
                  <a:cubicBezTo>
                    <a:pt x="6672322" y="2014038"/>
                    <a:pt x="6681212" y="2183430"/>
                    <a:pt x="6675497" y="2316826"/>
                  </a:cubicBezTo>
                  <a:cubicBezTo>
                    <a:pt x="6672829" y="2379995"/>
                    <a:pt x="6666861" y="2435165"/>
                    <a:pt x="6655812" y="2476133"/>
                  </a:cubicBezTo>
                  <a:cubicBezTo>
                    <a:pt x="6655685" y="2476768"/>
                    <a:pt x="6655050" y="2477276"/>
                    <a:pt x="6654415" y="2477276"/>
                  </a:cubicBezTo>
                  <a:cubicBezTo>
                    <a:pt x="6357870" y="2502041"/>
                    <a:pt x="6088757" y="2489468"/>
                    <a:pt x="5860665" y="2478927"/>
                  </a:cubicBezTo>
                  <a:cubicBezTo>
                    <a:pt x="5692771" y="2471395"/>
                    <a:pt x="5547102" y="2465161"/>
                    <a:pt x="5429119" y="2474336"/>
                  </a:cubicBezTo>
                  <a:cubicBezTo>
                    <a:pt x="5418197" y="2475160"/>
                    <a:pt x="5407656" y="2476133"/>
                    <a:pt x="5397242" y="2477403"/>
                  </a:cubicBezTo>
                  <a:lnTo>
                    <a:pt x="5396988" y="2477403"/>
                  </a:lnTo>
                  <a:cubicBezTo>
                    <a:pt x="5224776" y="2467396"/>
                    <a:pt x="4947662" y="2471984"/>
                    <a:pt x="4667119" y="2476641"/>
                  </a:cubicBezTo>
                  <a:cubicBezTo>
                    <a:pt x="4398514" y="2481340"/>
                    <a:pt x="4126734" y="2486166"/>
                    <a:pt x="3941187" y="2477403"/>
                  </a:cubicBezTo>
                  <a:lnTo>
                    <a:pt x="3941314" y="2475879"/>
                  </a:lnTo>
                  <a:lnTo>
                    <a:pt x="3941314" y="2477403"/>
                  </a:lnTo>
                  <a:cubicBezTo>
                    <a:pt x="3842635" y="2477784"/>
                    <a:pt x="3724525" y="2480070"/>
                    <a:pt x="3597398" y="2482483"/>
                  </a:cubicBezTo>
                  <a:cubicBezTo>
                    <a:pt x="3448808" y="2485277"/>
                    <a:pt x="3287899" y="2488325"/>
                    <a:pt x="3130673" y="2488960"/>
                  </a:cubicBezTo>
                  <a:cubicBezTo>
                    <a:pt x="2945761" y="2489722"/>
                    <a:pt x="2766056" y="2487309"/>
                    <a:pt x="2617847" y="2477403"/>
                  </a:cubicBezTo>
                  <a:lnTo>
                    <a:pt x="2617974" y="2475879"/>
                  </a:lnTo>
                  <a:lnTo>
                    <a:pt x="2618228" y="2477403"/>
                  </a:lnTo>
                  <a:cubicBezTo>
                    <a:pt x="2440174" y="2507248"/>
                    <a:pt x="2272026" y="2488325"/>
                    <a:pt x="2102608" y="2469749"/>
                  </a:cubicBezTo>
                  <a:cubicBezTo>
                    <a:pt x="1930269" y="2451868"/>
                    <a:pt x="1756660" y="2433871"/>
                    <a:pt x="1569716" y="2462808"/>
                  </a:cubicBezTo>
                  <a:cubicBezTo>
                    <a:pt x="1544443" y="2466690"/>
                    <a:pt x="1519043" y="2471513"/>
                    <a:pt x="1493262" y="2477403"/>
                  </a:cubicBezTo>
                  <a:lnTo>
                    <a:pt x="1492881" y="2475879"/>
                  </a:lnTo>
                  <a:lnTo>
                    <a:pt x="1493262" y="2477403"/>
                  </a:lnTo>
                  <a:cubicBezTo>
                    <a:pt x="1149854" y="2574431"/>
                    <a:pt x="924175" y="2550809"/>
                    <a:pt x="618232" y="2518805"/>
                  </a:cubicBezTo>
                  <a:cubicBezTo>
                    <a:pt x="456688" y="2501914"/>
                    <a:pt x="272665" y="2482610"/>
                    <a:pt x="36953" y="2477530"/>
                  </a:cubicBezTo>
                  <a:cubicBezTo>
                    <a:pt x="36064" y="2477530"/>
                    <a:pt x="35429" y="2476895"/>
                    <a:pt x="35429" y="2476006"/>
                  </a:cubicBezTo>
                  <a:cubicBezTo>
                    <a:pt x="17649" y="2160374"/>
                    <a:pt x="21078" y="1878525"/>
                    <a:pt x="35429" y="1683137"/>
                  </a:cubicBezTo>
                  <a:lnTo>
                    <a:pt x="36953" y="1683254"/>
                  </a:lnTo>
                  <a:lnTo>
                    <a:pt x="35429" y="1683607"/>
                  </a:lnTo>
                  <a:cubicBezTo>
                    <a:pt x="-20705" y="1471044"/>
                    <a:pt x="2028" y="1262952"/>
                    <a:pt x="21332" y="1087326"/>
                  </a:cubicBezTo>
                  <a:cubicBezTo>
                    <a:pt x="27047" y="1034861"/>
                    <a:pt x="32508" y="985455"/>
                    <a:pt x="35429" y="939461"/>
                  </a:cubicBezTo>
                  <a:lnTo>
                    <a:pt x="35429" y="939343"/>
                  </a:lnTo>
                  <a:cubicBezTo>
                    <a:pt x="73402" y="634203"/>
                    <a:pt x="82546" y="150144"/>
                    <a:pt x="35302" y="24512"/>
                  </a:cubicBezTo>
                  <a:cubicBezTo>
                    <a:pt x="35175" y="24041"/>
                    <a:pt x="35175" y="23533"/>
                    <a:pt x="35556" y="23152"/>
                  </a:cubicBezTo>
                  <a:cubicBezTo>
                    <a:pt x="35937" y="22771"/>
                    <a:pt x="36318" y="22517"/>
                    <a:pt x="36826" y="22517"/>
                  </a:cubicBezTo>
                  <a:moveTo>
                    <a:pt x="36826" y="25453"/>
                  </a:moveTo>
                  <a:lnTo>
                    <a:pt x="36826" y="24041"/>
                  </a:lnTo>
                  <a:lnTo>
                    <a:pt x="38350" y="23533"/>
                  </a:lnTo>
                  <a:cubicBezTo>
                    <a:pt x="85848" y="149908"/>
                    <a:pt x="76450" y="634674"/>
                    <a:pt x="38350" y="939461"/>
                  </a:cubicBezTo>
                  <a:lnTo>
                    <a:pt x="36826" y="939343"/>
                  </a:lnTo>
                  <a:lnTo>
                    <a:pt x="38350" y="939461"/>
                  </a:lnTo>
                  <a:cubicBezTo>
                    <a:pt x="35429" y="985455"/>
                    <a:pt x="29968" y="1034979"/>
                    <a:pt x="24253" y="1087443"/>
                  </a:cubicBezTo>
                  <a:cubicBezTo>
                    <a:pt x="5076" y="1262952"/>
                    <a:pt x="-17657" y="1470574"/>
                    <a:pt x="38350" y="1682666"/>
                  </a:cubicBezTo>
                  <a:lnTo>
                    <a:pt x="38350" y="1683137"/>
                  </a:lnTo>
                  <a:cubicBezTo>
                    <a:pt x="23999" y="1878408"/>
                    <a:pt x="20697" y="2160139"/>
                    <a:pt x="38350" y="2475630"/>
                  </a:cubicBezTo>
                  <a:lnTo>
                    <a:pt x="36826" y="2475752"/>
                  </a:lnTo>
                  <a:lnTo>
                    <a:pt x="36826" y="2474336"/>
                  </a:lnTo>
                  <a:cubicBezTo>
                    <a:pt x="272665" y="2479308"/>
                    <a:pt x="456688" y="2498612"/>
                    <a:pt x="618359" y="2515503"/>
                  </a:cubicBezTo>
                  <a:cubicBezTo>
                    <a:pt x="924175" y="2547507"/>
                    <a:pt x="1149346" y="2571129"/>
                    <a:pt x="1492246" y="2474336"/>
                  </a:cubicBezTo>
                  <a:cubicBezTo>
                    <a:pt x="1518027" y="2468572"/>
                    <a:pt x="1543554" y="2463749"/>
                    <a:pt x="1568827" y="2459868"/>
                  </a:cubicBezTo>
                  <a:cubicBezTo>
                    <a:pt x="1756152" y="2430812"/>
                    <a:pt x="1930269" y="2448928"/>
                    <a:pt x="2102481" y="2466808"/>
                  </a:cubicBezTo>
                  <a:cubicBezTo>
                    <a:pt x="2271899" y="2485150"/>
                    <a:pt x="2439666" y="2503946"/>
                    <a:pt x="2617212" y="2474336"/>
                  </a:cubicBezTo>
                  <a:lnTo>
                    <a:pt x="2617593" y="2474336"/>
                  </a:lnTo>
                  <a:cubicBezTo>
                    <a:pt x="2765675" y="2484134"/>
                    <a:pt x="2945253" y="2486547"/>
                    <a:pt x="3130165" y="2485658"/>
                  </a:cubicBezTo>
                  <a:cubicBezTo>
                    <a:pt x="3287391" y="2485023"/>
                    <a:pt x="3448300" y="2481975"/>
                    <a:pt x="3596890" y="2479181"/>
                  </a:cubicBezTo>
                  <a:cubicBezTo>
                    <a:pt x="3724144" y="2476768"/>
                    <a:pt x="3842127" y="2474689"/>
                    <a:pt x="3940933" y="2474219"/>
                  </a:cubicBezTo>
                  <a:lnTo>
                    <a:pt x="3941060" y="2474219"/>
                  </a:lnTo>
                  <a:cubicBezTo>
                    <a:pt x="4126480" y="2482864"/>
                    <a:pt x="4398133" y="2478038"/>
                    <a:pt x="4666738" y="2473513"/>
                  </a:cubicBezTo>
                  <a:cubicBezTo>
                    <a:pt x="4947154" y="2468925"/>
                    <a:pt x="5224395" y="2464455"/>
                    <a:pt x="5396861" y="2474219"/>
                  </a:cubicBezTo>
                  <a:lnTo>
                    <a:pt x="5396734" y="2475630"/>
                  </a:lnTo>
                  <a:lnTo>
                    <a:pt x="5396607" y="2474219"/>
                  </a:lnTo>
                  <a:cubicBezTo>
                    <a:pt x="5407021" y="2473042"/>
                    <a:pt x="5417689" y="2472101"/>
                    <a:pt x="5428611" y="2471278"/>
                  </a:cubicBezTo>
                  <a:cubicBezTo>
                    <a:pt x="5546848" y="2462103"/>
                    <a:pt x="5692771" y="2468455"/>
                    <a:pt x="5860665" y="2475630"/>
                  </a:cubicBezTo>
                  <a:cubicBezTo>
                    <a:pt x="6088757" y="2486293"/>
                    <a:pt x="6357743" y="2498866"/>
                    <a:pt x="6654034" y="2474219"/>
                  </a:cubicBezTo>
                  <a:lnTo>
                    <a:pt x="6654161" y="2475630"/>
                  </a:lnTo>
                  <a:lnTo>
                    <a:pt x="6652637" y="2475277"/>
                  </a:lnTo>
                  <a:cubicBezTo>
                    <a:pt x="6663559" y="2434576"/>
                    <a:pt x="6669528" y="2379760"/>
                    <a:pt x="6672195" y="2316591"/>
                  </a:cubicBezTo>
                  <a:cubicBezTo>
                    <a:pt x="6677910" y="2183430"/>
                    <a:pt x="6669020" y="2014038"/>
                    <a:pt x="6661273" y="1865703"/>
                  </a:cubicBezTo>
                  <a:cubicBezTo>
                    <a:pt x="6655304" y="1750305"/>
                    <a:pt x="6649843" y="1647612"/>
                    <a:pt x="6652510" y="1584678"/>
                  </a:cubicBezTo>
                  <a:lnTo>
                    <a:pt x="6654034" y="1584678"/>
                  </a:lnTo>
                  <a:lnTo>
                    <a:pt x="6652510" y="1584678"/>
                  </a:lnTo>
                  <a:cubicBezTo>
                    <a:pt x="6652891" y="1502100"/>
                    <a:pt x="6646795" y="1432343"/>
                    <a:pt x="6640572" y="1360822"/>
                  </a:cubicBezTo>
                  <a:cubicBezTo>
                    <a:pt x="6627999" y="1217075"/>
                    <a:pt x="6614918" y="1066505"/>
                    <a:pt x="6652510" y="791832"/>
                  </a:cubicBezTo>
                  <a:lnTo>
                    <a:pt x="6654034" y="792067"/>
                  </a:lnTo>
                  <a:lnTo>
                    <a:pt x="6652510" y="792185"/>
                  </a:lnTo>
                  <a:cubicBezTo>
                    <a:pt x="6646668" y="703372"/>
                    <a:pt x="6635238" y="615500"/>
                    <a:pt x="6624443" y="531745"/>
                  </a:cubicBezTo>
                  <a:cubicBezTo>
                    <a:pt x="6596884" y="317771"/>
                    <a:pt x="6572500" y="130028"/>
                    <a:pt x="6652764" y="23025"/>
                  </a:cubicBezTo>
                  <a:lnTo>
                    <a:pt x="6654034" y="23914"/>
                  </a:lnTo>
                  <a:lnTo>
                    <a:pt x="6654161" y="25335"/>
                  </a:lnTo>
                  <a:cubicBezTo>
                    <a:pt x="6277606" y="62389"/>
                    <a:pt x="5971917" y="60390"/>
                    <a:pt x="5462774" y="25335"/>
                  </a:cubicBezTo>
                  <a:lnTo>
                    <a:pt x="5462647" y="25335"/>
                  </a:lnTo>
                  <a:cubicBezTo>
                    <a:pt x="5178929" y="-12789"/>
                    <a:pt x="4911086" y="6007"/>
                    <a:pt x="4665468" y="23406"/>
                  </a:cubicBezTo>
                  <a:cubicBezTo>
                    <a:pt x="4449568" y="37569"/>
                    <a:pt x="4250559" y="50508"/>
                    <a:pt x="4073013" y="25335"/>
                  </a:cubicBezTo>
                  <a:lnTo>
                    <a:pt x="4073267" y="23914"/>
                  </a:lnTo>
                  <a:lnTo>
                    <a:pt x="4073521" y="25335"/>
                  </a:lnTo>
                  <a:cubicBezTo>
                    <a:pt x="3810123" y="54978"/>
                    <a:pt x="3630418" y="39216"/>
                    <a:pt x="3452237" y="23533"/>
                  </a:cubicBezTo>
                  <a:cubicBezTo>
                    <a:pt x="3268722" y="6134"/>
                    <a:pt x="3086731" y="-11011"/>
                    <a:pt x="2816221" y="25335"/>
                  </a:cubicBezTo>
                  <a:lnTo>
                    <a:pt x="2816094" y="25335"/>
                  </a:lnTo>
                  <a:cubicBezTo>
                    <a:pt x="2753610" y="30040"/>
                    <a:pt x="2684776" y="36275"/>
                    <a:pt x="2611370" y="42980"/>
                  </a:cubicBezTo>
                  <a:cubicBezTo>
                    <a:pt x="2240784" y="76976"/>
                    <a:pt x="1752469" y="121559"/>
                    <a:pt x="1359912" y="25453"/>
                  </a:cubicBezTo>
                  <a:lnTo>
                    <a:pt x="1360293" y="24041"/>
                  </a:lnTo>
                  <a:lnTo>
                    <a:pt x="1360166" y="25453"/>
                  </a:lnTo>
                  <a:cubicBezTo>
                    <a:pt x="1197606" y="10706"/>
                    <a:pt x="1063113" y="5245"/>
                    <a:pt x="938526" y="4610"/>
                  </a:cubicBezTo>
                  <a:cubicBezTo>
                    <a:pt x="809494" y="4102"/>
                    <a:pt x="691130" y="8801"/>
                    <a:pt x="562987" y="13881"/>
                  </a:cubicBezTo>
                  <a:cubicBezTo>
                    <a:pt x="411984" y="19977"/>
                    <a:pt x="247646" y="26394"/>
                    <a:pt x="36826" y="25453"/>
                  </a:cubicBezTo>
                  <a:close/>
                </a:path>
              </a:pathLst>
            </a:custGeom>
            <a:solidFill>
              <a:srgbClr val="000000"/>
            </a:solidFill>
          </p:spPr>
          <p:txBody>
            <a:bodyPr/>
            <a:lstStyle/>
            <a:p>
              <a:endParaRPr lang="fr-CA"/>
            </a:p>
          </p:txBody>
        </p:sp>
        <p:sp>
          <p:nvSpPr>
            <p:cNvPr id="44" name="Freeform 44"/>
            <p:cNvSpPr/>
            <p:nvPr/>
          </p:nvSpPr>
          <p:spPr>
            <a:xfrm>
              <a:off x="-31250" y="-58688"/>
              <a:ext cx="6698545" cy="2526228"/>
            </a:xfrm>
            <a:custGeom>
              <a:avLst/>
              <a:gdLst/>
              <a:ahLst/>
              <a:cxnLst/>
              <a:rect l="l" t="t" r="r" b="b"/>
              <a:pathLst>
                <a:path w="6698545" h="2526228">
                  <a:moveTo>
                    <a:pt x="31377" y="57164"/>
                  </a:moveTo>
                  <a:cubicBezTo>
                    <a:pt x="288933" y="75157"/>
                    <a:pt x="522232" y="64805"/>
                    <a:pt x="727337" y="55386"/>
                  </a:cubicBezTo>
                  <a:cubicBezTo>
                    <a:pt x="887865" y="47639"/>
                    <a:pt x="1031121" y="40781"/>
                    <a:pt x="1155073" y="50052"/>
                  </a:cubicBezTo>
                  <a:cubicBezTo>
                    <a:pt x="1178314" y="51830"/>
                    <a:pt x="1200793" y="54116"/>
                    <a:pt x="1222637" y="57037"/>
                  </a:cubicBezTo>
                  <a:lnTo>
                    <a:pt x="1223018" y="57164"/>
                  </a:lnTo>
                  <a:cubicBezTo>
                    <a:pt x="1346208" y="103741"/>
                    <a:pt x="1515499" y="79744"/>
                    <a:pt x="1720731" y="49925"/>
                  </a:cubicBezTo>
                  <a:cubicBezTo>
                    <a:pt x="1988066" y="8904"/>
                    <a:pt x="2315599" y="-41388"/>
                    <a:pt x="2678692" y="57037"/>
                  </a:cubicBezTo>
                  <a:lnTo>
                    <a:pt x="2678311" y="58561"/>
                  </a:lnTo>
                  <a:lnTo>
                    <a:pt x="2678438" y="57037"/>
                  </a:lnTo>
                  <a:cubicBezTo>
                    <a:pt x="3366778" y="128915"/>
                    <a:pt x="3564390" y="128209"/>
                    <a:pt x="4133858" y="57037"/>
                  </a:cubicBezTo>
                  <a:lnTo>
                    <a:pt x="4134112" y="57037"/>
                  </a:lnTo>
                  <a:cubicBezTo>
                    <a:pt x="4490474" y="64687"/>
                    <a:pt x="5016127" y="60570"/>
                    <a:pt x="5507109" y="56656"/>
                  </a:cubicBezTo>
                  <a:cubicBezTo>
                    <a:pt x="5937385" y="52973"/>
                    <a:pt x="6340991" y="49671"/>
                    <a:pt x="6580767" y="55132"/>
                  </a:cubicBezTo>
                  <a:cubicBezTo>
                    <a:pt x="6605151" y="55640"/>
                    <a:pt x="6627884" y="56275"/>
                    <a:pt x="6648712" y="57037"/>
                  </a:cubicBezTo>
                  <a:cubicBezTo>
                    <a:pt x="6649347" y="57037"/>
                    <a:pt x="6649982" y="57545"/>
                    <a:pt x="6650109" y="58180"/>
                  </a:cubicBezTo>
                  <a:cubicBezTo>
                    <a:pt x="6721229" y="257488"/>
                    <a:pt x="6701036" y="443348"/>
                    <a:pt x="6671445" y="717668"/>
                  </a:cubicBezTo>
                  <a:cubicBezTo>
                    <a:pt x="6664587" y="781543"/>
                    <a:pt x="6657094" y="850240"/>
                    <a:pt x="6650236" y="925055"/>
                  </a:cubicBezTo>
                  <a:lnTo>
                    <a:pt x="6648712" y="924937"/>
                  </a:lnTo>
                  <a:lnTo>
                    <a:pt x="6650236" y="924937"/>
                  </a:lnTo>
                  <a:cubicBezTo>
                    <a:pt x="6650617" y="937171"/>
                    <a:pt x="6650998" y="949052"/>
                    <a:pt x="6651379" y="960580"/>
                  </a:cubicBezTo>
                  <a:cubicBezTo>
                    <a:pt x="6651760" y="971520"/>
                    <a:pt x="6652014" y="982107"/>
                    <a:pt x="6652395" y="992459"/>
                  </a:cubicBezTo>
                  <a:cubicBezTo>
                    <a:pt x="6662682" y="1326889"/>
                    <a:pt x="6663444" y="1372178"/>
                    <a:pt x="6650363" y="1742252"/>
                  </a:cubicBezTo>
                  <a:lnTo>
                    <a:pt x="6648839" y="1742252"/>
                  </a:lnTo>
                  <a:lnTo>
                    <a:pt x="6650363" y="1742252"/>
                  </a:lnTo>
                  <a:cubicBezTo>
                    <a:pt x="6647950" y="1871177"/>
                    <a:pt x="6643378" y="1963284"/>
                    <a:pt x="6639441" y="2040451"/>
                  </a:cubicBezTo>
                  <a:cubicBezTo>
                    <a:pt x="6636647" y="2096209"/>
                    <a:pt x="6634234" y="2144086"/>
                    <a:pt x="6633345" y="2192551"/>
                  </a:cubicBezTo>
                  <a:cubicBezTo>
                    <a:pt x="6631694" y="2280305"/>
                    <a:pt x="6635123" y="2369823"/>
                    <a:pt x="6650363" y="2510277"/>
                  </a:cubicBezTo>
                  <a:cubicBezTo>
                    <a:pt x="6650363" y="2510653"/>
                    <a:pt x="6650236" y="2511161"/>
                    <a:pt x="6649982" y="2511415"/>
                  </a:cubicBezTo>
                  <a:cubicBezTo>
                    <a:pt x="6649728" y="2511669"/>
                    <a:pt x="6649347" y="2511923"/>
                    <a:pt x="6648839" y="2511923"/>
                  </a:cubicBezTo>
                  <a:cubicBezTo>
                    <a:pt x="6487041" y="2520432"/>
                    <a:pt x="6259203" y="2513828"/>
                    <a:pt x="6028317" y="2507219"/>
                  </a:cubicBezTo>
                  <a:cubicBezTo>
                    <a:pt x="5790446" y="2500749"/>
                    <a:pt x="5549273" y="2494162"/>
                    <a:pt x="5372870" y="2502866"/>
                  </a:cubicBezTo>
                  <a:cubicBezTo>
                    <a:pt x="5331087" y="2504866"/>
                    <a:pt x="5292987" y="2507807"/>
                    <a:pt x="5259332" y="2511923"/>
                  </a:cubicBezTo>
                  <a:cubicBezTo>
                    <a:pt x="5072007" y="2535037"/>
                    <a:pt x="4801497" y="2525258"/>
                    <a:pt x="4552577" y="2516368"/>
                  </a:cubicBezTo>
                  <a:cubicBezTo>
                    <a:pt x="4363347" y="2509572"/>
                    <a:pt x="4186563" y="2503690"/>
                    <a:pt x="4068072" y="2512050"/>
                  </a:cubicBezTo>
                  <a:lnTo>
                    <a:pt x="4067818" y="2512050"/>
                  </a:lnTo>
                  <a:cubicBezTo>
                    <a:pt x="3978918" y="2505925"/>
                    <a:pt x="3890145" y="2498514"/>
                    <a:pt x="3802007" y="2491221"/>
                  </a:cubicBezTo>
                  <a:cubicBezTo>
                    <a:pt x="3715012" y="2484045"/>
                    <a:pt x="3628652" y="2476870"/>
                    <a:pt x="3543435" y="2471105"/>
                  </a:cubicBezTo>
                  <a:cubicBezTo>
                    <a:pt x="3256415" y="2451696"/>
                    <a:pt x="2982984" y="2448167"/>
                    <a:pt x="2744986" y="2511923"/>
                  </a:cubicBezTo>
                  <a:lnTo>
                    <a:pt x="2744351" y="2511923"/>
                  </a:lnTo>
                  <a:cubicBezTo>
                    <a:pt x="2369701" y="2472988"/>
                    <a:pt x="2059313" y="2472047"/>
                    <a:pt x="1619766" y="2511923"/>
                  </a:cubicBezTo>
                  <a:lnTo>
                    <a:pt x="1619385" y="2511923"/>
                  </a:lnTo>
                  <a:cubicBezTo>
                    <a:pt x="1404882" y="2480163"/>
                    <a:pt x="1066300" y="2490985"/>
                    <a:pt x="718066" y="2502043"/>
                  </a:cubicBezTo>
                  <a:cubicBezTo>
                    <a:pt x="481465" y="2509572"/>
                    <a:pt x="240546" y="2517765"/>
                    <a:pt x="31377" y="2511923"/>
                  </a:cubicBezTo>
                  <a:cubicBezTo>
                    <a:pt x="30869" y="2511923"/>
                    <a:pt x="30488" y="2511669"/>
                    <a:pt x="30234" y="2511288"/>
                  </a:cubicBezTo>
                  <a:cubicBezTo>
                    <a:pt x="29980" y="2510907"/>
                    <a:pt x="29853" y="2510526"/>
                    <a:pt x="29853" y="2510042"/>
                  </a:cubicBezTo>
                  <a:cubicBezTo>
                    <a:pt x="48776" y="2400996"/>
                    <a:pt x="39632" y="2233722"/>
                    <a:pt x="31123" y="2078094"/>
                  </a:cubicBezTo>
                  <a:cubicBezTo>
                    <a:pt x="23757" y="1943286"/>
                    <a:pt x="16772" y="1817066"/>
                    <a:pt x="29218" y="1745545"/>
                  </a:cubicBezTo>
                  <a:cubicBezTo>
                    <a:pt x="29472" y="1744251"/>
                    <a:pt x="29599" y="1743075"/>
                    <a:pt x="29853" y="1741781"/>
                  </a:cubicBezTo>
                  <a:lnTo>
                    <a:pt x="31377" y="1742016"/>
                  </a:lnTo>
                  <a:lnTo>
                    <a:pt x="29853" y="1742487"/>
                  </a:lnTo>
                  <a:cubicBezTo>
                    <a:pt x="-18026" y="1617208"/>
                    <a:pt x="1532" y="1456756"/>
                    <a:pt x="20836" y="1298069"/>
                  </a:cubicBezTo>
                  <a:cubicBezTo>
                    <a:pt x="36838" y="1165732"/>
                    <a:pt x="52840" y="1034454"/>
                    <a:pt x="29726" y="925173"/>
                  </a:cubicBezTo>
                  <a:lnTo>
                    <a:pt x="29726" y="925055"/>
                  </a:lnTo>
                  <a:cubicBezTo>
                    <a:pt x="-10533" y="652147"/>
                    <a:pt x="1659" y="473344"/>
                    <a:pt x="21471" y="182556"/>
                  </a:cubicBezTo>
                  <a:cubicBezTo>
                    <a:pt x="24138" y="143384"/>
                    <a:pt x="26932" y="102212"/>
                    <a:pt x="29726" y="58561"/>
                  </a:cubicBezTo>
                  <a:cubicBezTo>
                    <a:pt x="29726" y="58180"/>
                    <a:pt x="29980" y="57799"/>
                    <a:pt x="30234" y="57418"/>
                  </a:cubicBezTo>
                  <a:cubicBezTo>
                    <a:pt x="30488" y="57037"/>
                    <a:pt x="30996" y="57037"/>
                    <a:pt x="31377" y="57037"/>
                  </a:cubicBezTo>
                  <a:moveTo>
                    <a:pt x="31123" y="60100"/>
                  </a:moveTo>
                  <a:lnTo>
                    <a:pt x="31250" y="58688"/>
                  </a:lnTo>
                  <a:lnTo>
                    <a:pt x="32774" y="58806"/>
                  </a:lnTo>
                  <a:cubicBezTo>
                    <a:pt x="29980" y="102447"/>
                    <a:pt x="27186" y="143619"/>
                    <a:pt x="24519" y="182791"/>
                  </a:cubicBezTo>
                  <a:cubicBezTo>
                    <a:pt x="4834" y="473580"/>
                    <a:pt x="-7358" y="652146"/>
                    <a:pt x="32774" y="924702"/>
                  </a:cubicBezTo>
                  <a:lnTo>
                    <a:pt x="31250" y="924937"/>
                  </a:lnTo>
                  <a:lnTo>
                    <a:pt x="32774" y="924702"/>
                  </a:lnTo>
                  <a:cubicBezTo>
                    <a:pt x="56015" y="1034454"/>
                    <a:pt x="40013" y="1166320"/>
                    <a:pt x="23884" y="1298657"/>
                  </a:cubicBezTo>
                  <a:cubicBezTo>
                    <a:pt x="4580" y="1457580"/>
                    <a:pt x="-14851" y="1617208"/>
                    <a:pt x="32774" y="1741781"/>
                  </a:cubicBezTo>
                  <a:lnTo>
                    <a:pt x="32901" y="1742487"/>
                  </a:lnTo>
                  <a:cubicBezTo>
                    <a:pt x="32647" y="1743663"/>
                    <a:pt x="32393" y="1744957"/>
                    <a:pt x="32266" y="1746133"/>
                  </a:cubicBezTo>
                  <a:cubicBezTo>
                    <a:pt x="19947" y="1817184"/>
                    <a:pt x="26805" y="1943051"/>
                    <a:pt x="34171" y="2077976"/>
                  </a:cubicBezTo>
                  <a:cubicBezTo>
                    <a:pt x="42680" y="2233487"/>
                    <a:pt x="51951" y="2401114"/>
                    <a:pt x="32901" y="2510653"/>
                  </a:cubicBezTo>
                  <a:lnTo>
                    <a:pt x="31250" y="2510399"/>
                  </a:lnTo>
                  <a:lnTo>
                    <a:pt x="31250" y="2508983"/>
                  </a:lnTo>
                  <a:cubicBezTo>
                    <a:pt x="240292" y="2514717"/>
                    <a:pt x="481084" y="2506748"/>
                    <a:pt x="717685" y="2499220"/>
                  </a:cubicBezTo>
                  <a:cubicBezTo>
                    <a:pt x="1065792" y="2488162"/>
                    <a:pt x="1404755" y="2477340"/>
                    <a:pt x="1619639" y="2508983"/>
                  </a:cubicBezTo>
                  <a:lnTo>
                    <a:pt x="1619385" y="2510399"/>
                  </a:lnTo>
                  <a:lnTo>
                    <a:pt x="1619258" y="2508983"/>
                  </a:lnTo>
                  <a:cubicBezTo>
                    <a:pt x="2059059" y="2469223"/>
                    <a:pt x="2369701" y="2470164"/>
                    <a:pt x="2744605" y="2508983"/>
                  </a:cubicBezTo>
                  <a:lnTo>
                    <a:pt x="2744478" y="2510399"/>
                  </a:lnTo>
                  <a:lnTo>
                    <a:pt x="2744097" y="2508983"/>
                  </a:lnTo>
                  <a:cubicBezTo>
                    <a:pt x="2982603" y="2445226"/>
                    <a:pt x="3256669" y="2448755"/>
                    <a:pt x="3543689" y="2468165"/>
                  </a:cubicBezTo>
                  <a:cubicBezTo>
                    <a:pt x="3628906" y="2473929"/>
                    <a:pt x="3715393" y="2481104"/>
                    <a:pt x="3802261" y="2488280"/>
                  </a:cubicBezTo>
                  <a:cubicBezTo>
                    <a:pt x="3890526" y="2495573"/>
                    <a:pt x="3979299" y="2502984"/>
                    <a:pt x="4068072" y="2508983"/>
                  </a:cubicBezTo>
                  <a:lnTo>
                    <a:pt x="4067945" y="2510399"/>
                  </a:lnTo>
                  <a:lnTo>
                    <a:pt x="4067818" y="2508983"/>
                  </a:lnTo>
                  <a:cubicBezTo>
                    <a:pt x="4186563" y="2500867"/>
                    <a:pt x="4363474" y="2506748"/>
                    <a:pt x="4552704" y="2513193"/>
                  </a:cubicBezTo>
                  <a:cubicBezTo>
                    <a:pt x="4801751" y="2522210"/>
                    <a:pt x="5071880" y="2531862"/>
                    <a:pt x="5258951" y="2508983"/>
                  </a:cubicBezTo>
                  <a:lnTo>
                    <a:pt x="5259205" y="2510399"/>
                  </a:lnTo>
                  <a:lnTo>
                    <a:pt x="5258951" y="2508983"/>
                  </a:lnTo>
                  <a:cubicBezTo>
                    <a:pt x="5292606" y="2504984"/>
                    <a:pt x="5330833" y="2502161"/>
                    <a:pt x="5372743" y="2500043"/>
                  </a:cubicBezTo>
                  <a:cubicBezTo>
                    <a:pt x="5549273" y="2491338"/>
                    <a:pt x="5790700" y="2497926"/>
                    <a:pt x="6028444" y="2504396"/>
                  </a:cubicBezTo>
                  <a:cubicBezTo>
                    <a:pt x="6259457" y="2510653"/>
                    <a:pt x="6487041" y="2517384"/>
                    <a:pt x="6648712" y="2508983"/>
                  </a:cubicBezTo>
                  <a:lnTo>
                    <a:pt x="6648839" y="2510399"/>
                  </a:lnTo>
                  <a:lnTo>
                    <a:pt x="6647315" y="2510526"/>
                  </a:lnTo>
                  <a:cubicBezTo>
                    <a:pt x="6632075" y="2369941"/>
                    <a:pt x="6628646" y="2280305"/>
                    <a:pt x="6630297" y="2192433"/>
                  </a:cubicBezTo>
                  <a:cubicBezTo>
                    <a:pt x="6631186" y="2143968"/>
                    <a:pt x="6633599" y="2095974"/>
                    <a:pt x="6636393" y="2040216"/>
                  </a:cubicBezTo>
                  <a:cubicBezTo>
                    <a:pt x="6640330" y="1963049"/>
                    <a:pt x="6644902" y="1871060"/>
                    <a:pt x="6647315" y="1742016"/>
                  </a:cubicBezTo>
                  <a:cubicBezTo>
                    <a:pt x="6660396" y="1372060"/>
                    <a:pt x="6659761" y="1326772"/>
                    <a:pt x="6649347" y="992459"/>
                  </a:cubicBezTo>
                  <a:cubicBezTo>
                    <a:pt x="6648966" y="982107"/>
                    <a:pt x="6648712" y="971520"/>
                    <a:pt x="6648331" y="960580"/>
                  </a:cubicBezTo>
                  <a:cubicBezTo>
                    <a:pt x="6647950" y="949052"/>
                    <a:pt x="6647569" y="937171"/>
                    <a:pt x="6647188" y="924937"/>
                  </a:cubicBezTo>
                  <a:lnTo>
                    <a:pt x="6647188" y="924820"/>
                  </a:lnTo>
                  <a:cubicBezTo>
                    <a:pt x="6654046" y="850005"/>
                    <a:pt x="6661539" y="781307"/>
                    <a:pt x="6668397" y="717433"/>
                  </a:cubicBezTo>
                  <a:cubicBezTo>
                    <a:pt x="6698115" y="442995"/>
                    <a:pt x="6718054" y="257723"/>
                    <a:pt x="6647188" y="59159"/>
                  </a:cubicBezTo>
                  <a:lnTo>
                    <a:pt x="6648712" y="58688"/>
                  </a:lnTo>
                  <a:lnTo>
                    <a:pt x="6648712" y="60100"/>
                  </a:lnTo>
                  <a:cubicBezTo>
                    <a:pt x="6627884" y="59394"/>
                    <a:pt x="6605151" y="58806"/>
                    <a:pt x="6580767" y="58307"/>
                  </a:cubicBezTo>
                  <a:cubicBezTo>
                    <a:pt x="6341118" y="52846"/>
                    <a:pt x="5937512" y="56275"/>
                    <a:pt x="5507236" y="59747"/>
                  </a:cubicBezTo>
                  <a:cubicBezTo>
                    <a:pt x="5016254" y="63629"/>
                    <a:pt x="4490474" y="67628"/>
                    <a:pt x="4134112" y="60100"/>
                  </a:cubicBezTo>
                  <a:lnTo>
                    <a:pt x="4134112" y="58688"/>
                  </a:lnTo>
                  <a:lnTo>
                    <a:pt x="4134366" y="60100"/>
                  </a:lnTo>
                  <a:cubicBezTo>
                    <a:pt x="3564517" y="131150"/>
                    <a:pt x="3366651" y="131856"/>
                    <a:pt x="2678184" y="60100"/>
                  </a:cubicBezTo>
                  <a:lnTo>
                    <a:pt x="2677930" y="60100"/>
                  </a:lnTo>
                  <a:cubicBezTo>
                    <a:pt x="2315599" y="-38086"/>
                    <a:pt x="1988701" y="12079"/>
                    <a:pt x="1721239" y="53100"/>
                  </a:cubicBezTo>
                  <a:cubicBezTo>
                    <a:pt x="1516388" y="82567"/>
                    <a:pt x="1346081" y="106918"/>
                    <a:pt x="1221875" y="59982"/>
                  </a:cubicBezTo>
                  <a:lnTo>
                    <a:pt x="1222383" y="58688"/>
                  </a:lnTo>
                  <a:lnTo>
                    <a:pt x="1222129" y="60100"/>
                  </a:lnTo>
                  <a:cubicBezTo>
                    <a:pt x="1200412" y="57291"/>
                    <a:pt x="1177933" y="54878"/>
                    <a:pt x="1154692" y="53227"/>
                  </a:cubicBezTo>
                  <a:cubicBezTo>
                    <a:pt x="1030994" y="43956"/>
                    <a:pt x="887992" y="50814"/>
                    <a:pt x="727337" y="58561"/>
                  </a:cubicBezTo>
                  <a:cubicBezTo>
                    <a:pt x="522486" y="67746"/>
                    <a:pt x="288933" y="78097"/>
                    <a:pt x="31123" y="60100"/>
                  </a:cubicBezTo>
                  <a:close/>
                </a:path>
              </a:pathLst>
            </a:custGeom>
            <a:solidFill>
              <a:srgbClr val="000000"/>
            </a:solidFill>
          </p:spPr>
          <p:txBody>
            <a:bodyPr/>
            <a:lstStyle/>
            <a:p>
              <a:endParaRPr lang="fr-CA"/>
            </a:p>
          </p:txBody>
        </p:sp>
        <p:sp>
          <p:nvSpPr>
            <p:cNvPr id="45" name="Freeform 45"/>
            <p:cNvSpPr/>
            <p:nvPr/>
          </p:nvSpPr>
          <p:spPr>
            <a:xfrm>
              <a:off x="-15006" y="-51570"/>
              <a:ext cx="6649624" cy="2568051"/>
            </a:xfrm>
            <a:custGeom>
              <a:avLst/>
              <a:gdLst/>
              <a:ahLst/>
              <a:cxnLst/>
              <a:rect l="l" t="t" r="r" b="b"/>
              <a:pathLst>
                <a:path w="6649624" h="2568051">
                  <a:moveTo>
                    <a:pt x="15006" y="50046"/>
                  </a:moveTo>
                  <a:cubicBezTo>
                    <a:pt x="335681" y="59216"/>
                    <a:pt x="525292" y="54276"/>
                    <a:pt x="705886" y="49411"/>
                  </a:cubicBezTo>
                  <a:cubicBezTo>
                    <a:pt x="870224" y="44712"/>
                    <a:pt x="1027196" y="40267"/>
                    <a:pt x="1268623" y="47633"/>
                  </a:cubicBezTo>
                  <a:cubicBezTo>
                    <a:pt x="1291229" y="48268"/>
                    <a:pt x="1314470" y="49157"/>
                    <a:pt x="1338600" y="50046"/>
                  </a:cubicBezTo>
                  <a:lnTo>
                    <a:pt x="1338854" y="50046"/>
                  </a:lnTo>
                  <a:cubicBezTo>
                    <a:pt x="1765320" y="128149"/>
                    <a:pt x="2110252" y="100858"/>
                    <a:pt x="2459121" y="73214"/>
                  </a:cubicBezTo>
                  <a:cubicBezTo>
                    <a:pt x="2569484" y="64510"/>
                    <a:pt x="2680355" y="55687"/>
                    <a:pt x="2794274" y="50046"/>
                  </a:cubicBezTo>
                  <a:lnTo>
                    <a:pt x="2794401" y="50046"/>
                  </a:lnTo>
                  <a:cubicBezTo>
                    <a:pt x="3068467" y="66980"/>
                    <a:pt x="3269635" y="57569"/>
                    <a:pt x="3459119" y="48395"/>
                  </a:cubicBezTo>
                  <a:cubicBezTo>
                    <a:pt x="3627902" y="39759"/>
                    <a:pt x="3787541" y="31758"/>
                    <a:pt x="3981343" y="44585"/>
                  </a:cubicBezTo>
                  <a:cubicBezTo>
                    <a:pt x="4004330" y="46109"/>
                    <a:pt x="4027698" y="47887"/>
                    <a:pt x="4051701" y="50046"/>
                  </a:cubicBezTo>
                  <a:lnTo>
                    <a:pt x="4051955" y="50046"/>
                  </a:lnTo>
                  <a:cubicBezTo>
                    <a:pt x="4243090" y="91330"/>
                    <a:pt x="4435495" y="66274"/>
                    <a:pt x="4639584" y="38743"/>
                  </a:cubicBezTo>
                  <a:cubicBezTo>
                    <a:pt x="4868946" y="6485"/>
                    <a:pt x="5112913" y="-27805"/>
                    <a:pt x="5385201" y="35568"/>
                  </a:cubicBezTo>
                  <a:cubicBezTo>
                    <a:pt x="5403870" y="39886"/>
                    <a:pt x="5422793" y="44712"/>
                    <a:pt x="5441716" y="50046"/>
                  </a:cubicBezTo>
                  <a:lnTo>
                    <a:pt x="5441335" y="51570"/>
                  </a:lnTo>
                  <a:lnTo>
                    <a:pt x="5441716" y="50046"/>
                  </a:lnTo>
                  <a:cubicBezTo>
                    <a:pt x="5779028" y="119091"/>
                    <a:pt x="6124341" y="90036"/>
                    <a:pt x="6400439" y="66862"/>
                  </a:cubicBezTo>
                  <a:cubicBezTo>
                    <a:pt x="6485021" y="59804"/>
                    <a:pt x="6563126" y="53217"/>
                    <a:pt x="6632468" y="50046"/>
                  </a:cubicBezTo>
                  <a:cubicBezTo>
                    <a:pt x="6633357" y="50046"/>
                    <a:pt x="6634119" y="50681"/>
                    <a:pt x="6634119" y="51570"/>
                  </a:cubicBezTo>
                  <a:cubicBezTo>
                    <a:pt x="6656471" y="329654"/>
                    <a:pt x="6653042" y="440935"/>
                    <a:pt x="6634119" y="819949"/>
                  </a:cubicBezTo>
                  <a:lnTo>
                    <a:pt x="6632595" y="819831"/>
                  </a:lnTo>
                  <a:lnTo>
                    <a:pt x="6634119" y="819831"/>
                  </a:lnTo>
                  <a:cubicBezTo>
                    <a:pt x="6627388" y="1051803"/>
                    <a:pt x="6630055" y="1220489"/>
                    <a:pt x="6632468" y="1366472"/>
                  </a:cubicBezTo>
                  <a:cubicBezTo>
                    <a:pt x="6633865" y="1453755"/>
                    <a:pt x="6635135" y="1532922"/>
                    <a:pt x="6634119" y="1612560"/>
                  </a:cubicBezTo>
                  <a:lnTo>
                    <a:pt x="6633992" y="1612913"/>
                  </a:lnTo>
                  <a:cubicBezTo>
                    <a:pt x="6583700" y="1772305"/>
                    <a:pt x="6529598" y="2232604"/>
                    <a:pt x="6633992" y="2502806"/>
                  </a:cubicBezTo>
                  <a:cubicBezTo>
                    <a:pt x="6634119" y="2503281"/>
                    <a:pt x="6634119" y="2503789"/>
                    <a:pt x="6633738" y="2504297"/>
                  </a:cubicBezTo>
                  <a:cubicBezTo>
                    <a:pt x="6633357" y="2504805"/>
                    <a:pt x="6632976" y="2504932"/>
                    <a:pt x="6632341" y="2504932"/>
                  </a:cubicBezTo>
                  <a:cubicBezTo>
                    <a:pt x="6603639" y="2503535"/>
                    <a:pt x="6575191" y="2502336"/>
                    <a:pt x="6546870" y="2501042"/>
                  </a:cubicBezTo>
                  <a:cubicBezTo>
                    <a:pt x="6519184" y="2499866"/>
                    <a:pt x="6491625" y="2498572"/>
                    <a:pt x="6464320" y="2497395"/>
                  </a:cubicBezTo>
                  <a:cubicBezTo>
                    <a:pt x="6000135" y="2477045"/>
                    <a:pt x="5611134" y="2462694"/>
                    <a:pt x="5375295" y="2504932"/>
                  </a:cubicBezTo>
                  <a:lnTo>
                    <a:pt x="5375041" y="2503408"/>
                  </a:lnTo>
                  <a:lnTo>
                    <a:pt x="5375676" y="2504805"/>
                  </a:lnTo>
                  <a:cubicBezTo>
                    <a:pt x="5272044" y="2553573"/>
                    <a:pt x="5006106" y="2535158"/>
                    <a:pt x="4711466" y="2514838"/>
                  </a:cubicBezTo>
                  <a:cubicBezTo>
                    <a:pt x="4437273" y="2496454"/>
                    <a:pt x="4137807" y="2477398"/>
                    <a:pt x="3919367" y="2504932"/>
                  </a:cubicBezTo>
                  <a:lnTo>
                    <a:pt x="3919113" y="2503408"/>
                  </a:lnTo>
                  <a:lnTo>
                    <a:pt x="3919494" y="2504932"/>
                  </a:lnTo>
                  <a:cubicBezTo>
                    <a:pt x="3726073" y="2557129"/>
                    <a:pt x="3460643" y="2534015"/>
                    <a:pt x="3202833" y="2511536"/>
                  </a:cubicBezTo>
                  <a:cubicBezTo>
                    <a:pt x="2976900" y="2492690"/>
                    <a:pt x="2756936" y="2474928"/>
                    <a:pt x="2595900" y="2504932"/>
                  </a:cubicBezTo>
                  <a:lnTo>
                    <a:pt x="2595646" y="2503408"/>
                  </a:lnTo>
                  <a:lnTo>
                    <a:pt x="2596027" y="2504932"/>
                  </a:lnTo>
                  <a:cubicBezTo>
                    <a:pt x="2421402" y="2542651"/>
                    <a:pt x="2230902" y="2531856"/>
                    <a:pt x="2003953" y="2519156"/>
                  </a:cubicBezTo>
                  <a:cubicBezTo>
                    <a:pt x="1846219" y="2510266"/>
                    <a:pt x="1670832" y="2500571"/>
                    <a:pt x="1470807" y="2505059"/>
                  </a:cubicBezTo>
                  <a:lnTo>
                    <a:pt x="1470807" y="2503535"/>
                  </a:lnTo>
                  <a:lnTo>
                    <a:pt x="1471315" y="2505059"/>
                  </a:lnTo>
                  <a:cubicBezTo>
                    <a:pt x="1174389" y="2594975"/>
                    <a:pt x="909340" y="2570845"/>
                    <a:pt x="581934" y="2541000"/>
                  </a:cubicBezTo>
                  <a:cubicBezTo>
                    <a:pt x="413786" y="2525633"/>
                    <a:pt x="229001" y="2508869"/>
                    <a:pt x="15006" y="2505186"/>
                  </a:cubicBezTo>
                  <a:cubicBezTo>
                    <a:pt x="14625" y="2505186"/>
                    <a:pt x="14117" y="2505059"/>
                    <a:pt x="13863" y="2504678"/>
                  </a:cubicBezTo>
                  <a:cubicBezTo>
                    <a:pt x="13609" y="2504297"/>
                    <a:pt x="13355" y="2503916"/>
                    <a:pt x="13482" y="2503535"/>
                  </a:cubicBezTo>
                  <a:cubicBezTo>
                    <a:pt x="21610" y="2340120"/>
                    <a:pt x="14244" y="2214723"/>
                    <a:pt x="7640" y="2101443"/>
                  </a:cubicBezTo>
                  <a:cubicBezTo>
                    <a:pt x="2179" y="2008160"/>
                    <a:pt x="-2774" y="1923111"/>
                    <a:pt x="1798" y="1831945"/>
                  </a:cubicBezTo>
                  <a:cubicBezTo>
                    <a:pt x="3703" y="1793009"/>
                    <a:pt x="7386" y="1752896"/>
                    <a:pt x="13482" y="1710666"/>
                  </a:cubicBezTo>
                  <a:cubicBezTo>
                    <a:pt x="36469" y="1583622"/>
                    <a:pt x="26182" y="1469989"/>
                    <a:pt x="15387" y="1351062"/>
                  </a:cubicBezTo>
                  <a:cubicBezTo>
                    <a:pt x="4719" y="1234017"/>
                    <a:pt x="-6330" y="1111914"/>
                    <a:pt x="13482" y="967108"/>
                  </a:cubicBezTo>
                  <a:lnTo>
                    <a:pt x="15006" y="967343"/>
                  </a:lnTo>
                  <a:lnTo>
                    <a:pt x="13482" y="967108"/>
                  </a:lnTo>
                  <a:cubicBezTo>
                    <a:pt x="46375" y="714902"/>
                    <a:pt x="46629" y="263780"/>
                    <a:pt x="13482" y="51805"/>
                  </a:cubicBezTo>
                  <a:cubicBezTo>
                    <a:pt x="13355" y="51316"/>
                    <a:pt x="13609" y="50935"/>
                    <a:pt x="13863" y="50554"/>
                  </a:cubicBezTo>
                  <a:cubicBezTo>
                    <a:pt x="14117" y="50173"/>
                    <a:pt x="14625" y="50046"/>
                    <a:pt x="15133" y="50046"/>
                  </a:cubicBezTo>
                  <a:moveTo>
                    <a:pt x="15006" y="52982"/>
                  </a:moveTo>
                  <a:lnTo>
                    <a:pt x="15006" y="51570"/>
                  </a:lnTo>
                  <a:lnTo>
                    <a:pt x="16530" y="51316"/>
                  </a:lnTo>
                  <a:cubicBezTo>
                    <a:pt x="49804" y="263662"/>
                    <a:pt x="49550" y="715020"/>
                    <a:pt x="16530" y="966990"/>
                  </a:cubicBezTo>
                  <a:cubicBezTo>
                    <a:pt x="-3282" y="1111443"/>
                    <a:pt x="7767" y="1233311"/>
                    <a:pt x="18435" y="1350356"/>
                  </a:cubicBezTo>
                  <a:cubicBezTo>
                    <a:pt x="29230" y="1469283"/>
                    <a:pt x="39644" y="1583269"/>
                    <a:pt x="16530" y="1710783"/>
                  </a:cubicBezTo>
                  <a:lnTo>
                    <a:pt x="15006" y="1710548"/>
                  </a:lnTo>
                  <a:lnTo>
                    <a:pt x="16530" y="1710783"/>
                  </a:lnTo>
                  <a:cubicBezTo>
                    <a:pt x="10434" y="1753014"/>
                    <a:pt x="6878" y="1793009"/>
                    <a:pt x="4846" y="1831828"/>
                  </a:cubicBezTo>
                  <a:cubicBezTo>
                    <a:pt x="274" y="1922876"/>
                    <a:pt x="5227" y="2007807"/>
                    <a:pt x="10688" y="2101090"/>
                  </a:cubicBezTo>
                  <a:cubicBezTo>
                    <a:pt x="17292" y="2214370"/>
                    <a:pt x="24531" y="2339885"/>
                    <a:pt x="16530" y="2503408"/>
                  </a:cubicBezTo>
                  <a:lnTo>
                    <a:pt x="15006" y="2503281"/>
                  </a:lnTo>
                  <a:lnTo>
                    <a:pt x="15006" y="2501865"/>
                  </a:lnTo>
                  <a:cubicBezTo>
                    <a:pt x="229128" y="2505440"/>
                    <a:pt x="413913" y="2522331"/>
                    <a:pt x="582188" y="2537571"/>
                  </a:cubicBezTo>
                  <a:cubicBezTo>
                    <a:pt x="909721" y="2567416"/>
                    <a:pt x="1174135" y="2591546"/>
                    <a:pt x="1470426" y="2501865"/>
                  </a:cubicBezTo>
                  <a:lnTo>
                    <a:pt x="1470807" y="2501748"/>
                  </a:lnTo>
                  <a:cubicBezTo>
                    <a:pt x="1670959" y="2497395"/>
                    <a:pt x="1846473" y="2506837"/>
                    <a:pt x="2004207" y="2515727"/>
                  </a:cubicBezTo>
                  <a:cubicBezTo>
                    <a:pt x="2231283" y="2528554"/>
                    <a:pt x="2421275" y="2539222"/>
                    <a:pt x="2595392" y="2501748"/>
                  </a:cubicBezTo>
                  <a:cubicBezTo>
                    <a:pt x="2757063" y="2471751"/>
                    <a:pt x="2977535" y="2489631"/>
                    <a:pt x="3203214" y="2508234"/>
                  </a:cubicBezTo>
                  <a:cubicBezTo>
                    <a:pt x="3461151" y="2530713"/>
                    <a:pt x="3726073" y="2553827"/>
                    <a:pt x="3918732" y="2501748"/>
                  </a:cubicBezTo>
                  <a:lnTo>
                    <a:pt x="3918986" y="2501748"/>
                  </a:lnTo>
                  <a:cubicBezTo>
                    <a:pt x="4137807" y="2474339"/>
                    <a:pt x="4437654" y="2493396"/>
                    <a:pt x="4711720" y="2511536"/>
                  </a:cubicBezTo>
                  <a:cubicBezTo>
                    <a:pt x="5006995" y="2531856"/>
                    <a:pt x="5271663" y="2550017"/>
                    <a:pt x="5374406" y="2501865"/>
                  </a:cubicBezTo>
                  <a:lnTo>
                    <a:pt x="5374787" y="2501748"/>
                  </a:lnTo>
                  <a:cubicBezTo>
                    <a:pt x="5611007" y="2459635"/>
                    <a:pt x="6000643" y="2473986"/>
                    <a:pt x="6464574" y="2494337"/>
                  </a:cubicBezTo>
                  <a:cubicBezTo>
                    <a:pt x="6491879" y="2495513"/>
                    <a:pt x="6519311" y="2496807"/>
                    <a:pt x="6547124" y="2497983"/>
                  </a:cubicBezTo>
                  <a:cubicBezTo>
                    <a:pt x="6575318" y="2499277"/>
                    <a:pt x="6603893" y="2500454"/>
                    <a:pt x="6632595" y="2501748"/>
                  </a:cubicBezTo>
                  <a:lnTo>
                    <a:pt x="6632468" y="2503159"/>
                  </a:lnTo>
                  <a:lnTo>
                    <a:pt x="6630944" y="2503662"/>
                  </a:lnTo>
                  <a:cubicBezTo>
                    <a:pt x="6526169" y="2232604"/>
                    <a:pt x="6580525" y="1771600"/>
                    <a:pt x="6630944" y="1611972"/>
                  </a:cubicBezTo>
                  <a:lnTo>
                    <a:pt x="6632468" y="1612442"/>
                  </a:lnTo>
                  <a:lnTo>
                    <a:pt x="6630944" y="1612442"/>
                  </a:lnTo>
                  <a:cubicBezTo>
                    <a:pt x="6631960" y="1532805"/>
                    <a:pt x="6630690" y="1453755"/>
                    <a:pt x="6629293" y="1366472"/>
                  </a:cubicBezTo>
                  <a:cubicBezTo>
                    <a:pt x="6627007" y="1220607"/>
                    <a:pt x="6624213" y="1051803"/>
                    <a:pt x="6630944" y="819713"/>
                  </a:cubicBezTo>
                  <a:cubicBezTo>
                    <a:pt x="6649867" y="440700"/>
                    <a:pt x="6653296" y="329654"/>
                    <a:pt x="6630944" y="51688"/>
                  </a:cubicBezTo>
                  <a:lnTo>
                    <a:pt x="6632468" y="51570"/>
                  </a:lnTo>
                  <a:lnTo>
                    <a:pt x="6632595" y="52982"/>
                  </a:lnTo>
                  <a:cubicBezTo>
                    <a:pt x="6563380" y="56040"/>
                    <a:pt x="6485275" y="62627"/>
                    <a:pt x="6400820" y="69685"/>
                  </a:cubicBezTo>
                  <a:cubicBezTo>
                    <a:pt x="6124722" y="92859"/>
                    <a:pt x="5778901" y="122032"/>
                    <a:pt x="5441081" y="52982"/>
                  </a:cubicBezTo>
                  <a:lnTo>
                    <a:pt x="5440954" y="52982"/>
                  </a:lnTo>
                  <a:cubicBezTo>
                    <a:pt x="5422031" y="47760"/>
                    <a:pt x="5403235" y="42934"/>
                    <a:pt x="5384566" y="38616"/>
                  </a:cubicBezTo>
                  <a:cubicBezTo>
                    <a:pt x="5112786" y="-24630"/>
                    <a:pt x="4869454" y="9660"/>
                    <a:pt x="4639965" y="41918"/>
                  </a:cubicBezTo>
                  <a:cubicBezTo>
                    <a:pt x="4436003" y="69215"/>
                    <a:pt x="4242963" y="94388"/>
                    <a:pt x="4051193" y="52982"/>
                  </a:cubicBezTo>
                  <a:lnTo>
                    <a:pt x="4051574" y="51570"/>
                  </a:lnTo>
                  <a:lnTo>
                    <a:pt x="4051447" y="52982"/>
                  </a:lnTo>
                  <a:cubicBezTo>
                    <a:pt x="4027444" y="50935"/>
                    <a:pt x="4004076" y="49157"/>
                    <a:pt x="3981089" y="47633"/>
                  </a:cubicBezTo>
                  <a:cubicBezTo>
                    <a:pt x="3787541" y="34806"/>
                    <a:pt x="3628029" y="42934"/>
                    <a:pt x="3459246" y="51443"/>
                  </a:cubicBezTo>
                  <a:cubicBezTo>
                    <a:pt x="3269762" y="60392"/>
                    <a:pt x="3068467" y="69803"/>
                    <a:pt x="2794147" y="52982"/>
                  </a:cubicBezTo>
                  <a:lnTo>
                    <a:pt x="2794274" y="51570"/>
                  </a:lnTo>
                  <a:lnTo>
                    <a:pt x="2794401" y="52982"/>
                  </a:lnTo>
                  <a:cubicBezTo>
                    <a:pt x="2680482" y="58510"/>
                    <a:pt x="2569738" y="67215"/>
                    <a:pt x="2459375" y="76038"/>
                  </a:cubicBezTo>
                  <a:cubicBezTo>
                    <a:pt x="2110379" y="103681"/>
                    <a:pt x="1765066" y="131090"/>
                    <a:pt x="1338219" y="52982"/>
                  </a:cubicBezTo>
                  <a:lnTo>
                    <a:pt x="1338473" y="51570"/>
                  </a:lnTo>
                  <a:lnTo>
                    <a:pt x="1338473" y="52982"/>
                  </a:lnTo>
                  <a:cubicBezTo>
                    <a:pt x="1314343" y="52158"/>
                    <a:pt x="1291102" y="51443"/>
                    <a:pt x="1268496" y="50681"/>
                  </a:cubicBezTo>
                  <a:cubicBezTo>
                    <a:pt x="1027196" y="43315"/>
                    <a:pt x="870351" y="47760"/>
                    <a:pt x="706013" y="52276"/>
                  </a:cubicBezTo>
                  <a:cubicBezTo>
                    <a:pt x="525419" y="57099"/>
                    <a:pt x="335808" y="62039"/>
                    <a:pt x="15006" y="52982"/>
                  </a:cubicBezTo>
                  <a:close/>
                </a:path>
              </a:pathLst>
            </a:custGeom>
            <a:solidFill>
              <a:srgbClr val="000000"/>
            </a:solidFill>
          </p:spPr>
          <p:txBody>
            <a:bodyPr/>
            <a:lstStyle/>
            <a:p>
              <a:endParaRPr lang="fr-CA"/>
            </a:p>
          </p:txBody>
        </p:sp>
        <p:sp>
          <p:nvSpPr>
            <p:cNvPr id="46" name="Freeform 46"/>
            <p:cNvSpPr/>
            <p:nvPr/>
          </p:nvSpPr>
          <p:spPr>
            <a:xfrm>
              <a:off x="-25322" y="-69565"/>
              <a:ext cx="6647623" cy="2592761"/>
            </a:xfrm>
            <a:custGeom>
              <a:avLst/>
              <a:gdLst/>
              <a:ahLst/>
              <a:cxnLst/>
              <a:rect l="l" t="t" r="r" b="b"/>
              <a:pathLst>
                <a:path w="6647623" h="2592761">
                  <a:moveTo>
                    <a:pt x="25322" y="68041"/>
                  </a:moveTo>
                  <a:cubicBezTo>
                    <a:pt x="264590" y="70271"/>
                    <a:pt x="436675" y="64231"/>
                    <a:pt x="592123" y="58897"/>
                  </a:cubicBezTo>
                  <a:cubicBezTo>
                    <a:pt x="720266" y="54452"/>
                    <a:pt x="837106" y="50388"/>
                    <a:pt x="971091" y="51658"/>
                  </a:cubicBezTo>
                  <a:cubicBezTo>
                    <a:pt x="1080438" y="52674"/>
                    <a:pt x="1201215" y="57246"/>
                    <a:pt x="1348916" y="68168"/>
                  </a:cubicBezTo>
                  <a:lnTo>
                    <a:pt x="1349043" y="68168"/>
                  </a:lnTo>
                  <a:cubicBezTo>
                    <a:pt x="1873680" y="128852"/>
                    <a:pt x="2331261" y="136145"/>
                    <a:pt x="2804463" y="68168"/>
                  </a:cubicBezTo>
                  <a:lnTo>
                    <a:pt x="2804590" y="68168"/>
                  </a:lnTo>
                  <a:cubicBezTo>
                    <a:pt x="3129456" y="46324"/>
                    <a:pt x="3357548" y="54452"/>
                    <a:pt x="3578401" y="62326"/>
                  </a:cubicBezTo>
                  <a:cubicBezTo>
                    <a:pt x="3732833" y="67787"/>
                    <a:pt x="3883836" y="72976"/>
                    <a:pt x="4062017" y="68168"/>
                  </a:cubicBezTo>
                  <a:lnTo>
                    <a:pt x="4062017" y="69683"/>
                  </a:lnTo>
                  <a:lnTo>
                    <a:pt x="4061890" y="68168"/>
                  </a:lnTo>
                  <a:cubicBezTo>
                    <a:pt x="4105070" y="63215"/>
                    <a:pt x="4149774" y="57754"/>
                    <a:pt x="4195875" y="52166"/>
                  </a:cubicBezTo>
                  <a:cubicBezTo>
                    <a:pt x="4244897" y="46197"/>
                    <a:pt x="4295570" y="39974"/>
                    <a:pt x="4347513" y="34132"/>
                  </a:cubicBezTo>
                  <a:cubicBezTo>
                    <a:pt x="4676570" y="-3460"/>
                    <a:pt x="5060872" y="-30511"/>
                    <a:pt x="5452032" y="68041"/>
                  </a:cubicBezTo>
                  <a:lnTo>
                    <a:pt x="5451651" y="69565"/>
                  </a:lnTo>
                  <a:lnTo>
                    <a:pt x="5451651" y="68041"/>
                  </a:lnTo>
                  <a:cubicBezTo>
                    <a:pt x="5542710" y="69800"/>
                    <a:pt x="5632118" y="71918"/>
                    <a:pt x="5719621" y="73917"/>
                  </a:cubicBezTo>
                  <a:cubicBezTo>
                    <a:pt x="5803314" y="75917"/>
                    <a:pt x="5885356" y="77799"/>
                    <a:pt x="5965366" y="79211"/>
                  </a:cubicBezTo>
                  <a:cubicBezTo>
                    <a:pt x="6211746" y="83681"/>
                    <a:pt x="6439330" y="84034"/>
                    <a:pt x="6642657" y="67914"/>
                  </a:cubicBezTo>
                  <a:cubicBezTo>
                    <a:pt x="6643165" y="67914"/>
                    <a:pt x="6643673" y="68041"/>
                    <a:pt x="6643927" y="68422"/>
                  </a:cubicBezTo>
                  <a:cubicBezTo>
                    <a:pt x="6644181" y="68803"/>
                    <a:pt x="6644435" y="69311"/>
                    <a:pt x="6644308" y="69800"/>
                  </a:cubicBezTo>
                  <a:cubicBezTo>
                    <a:pt x="6622464" y="181316"/>
                    <a:pt x="6629449" y="299067"/>
                    <a:pt x="6637577" y="437521"/>
                  </a:cubicBezTo>
                  <a:cubicBezTo>
                    <a:pt x="6644435" y="553742"/>
                    <a:pt x="6652182" y="684315"/>
                    <a:pt x="6644308" y="837826"/>
                  </a:cubicBezTo>
                  <a:lnTo>
                    <a:pt x="6642784" y="837708"/>
                  </a:lnTo>
                  <a:lnTo>
                    <a:pt x="6644308" y="837708"/>
                  </a:lnTo>
                  <a:cubicBezTo>
                    <a:pt x="6630465" y="1171316"/>
                    <a:pt x="6635672" y="1343530"/>
                    <a:pt x="6641260" y="1524803"/>
                  </a:cubicBezTo>
                  <a:cubicBezTo>
                    <a:pt x="6642276" y="1559269"/>
                    <a:pt x="6643419" y="1593971"/>
                    <a:pt x="6644308" y="1630320"/>
                  </a:cubicBezTo>
                  <a:lnTo>
                    <a:pt x="6644308" y="1630555"/>
                  </a:lnTo>
                  <a:cubicBezTo>
                    <a:pt x="6605192" y="1846882"/>
                    <a:pt x="6614844" y="2284124"/>
                    <a:pt x="6644308" y="2520919"/>
                  </a:cubicBezTo>
                  <a:cubicBezTo>
                    <a:pt x="6644308" y="2521276"/>
                    <a:pt x="6644181" y="2521784"/>
                    <a:pt x="6643927" y="2522165"/>
                  </a:cubicBezTo>
                  <a:cubicBezTo>
                    <a:pt x="6643673" y="2522546"/>
                    <a:pt x="6643165" y="2522673"/>
                    <a:pt x="6642784" y="2522673"/>
                  </a:cubicBezTo>
                  <a:cubicBezTo>
                    <a:pt x="6396023" y="2528515"/>
                    <a:pt x="6169074" y="2523562"/>
                    <a:pt x="5967144" y="2519272"/>
                  </a:cubicBezTo>
                  <a:cubicBezTo>
                    <a:pt x="5805219" y="2515978"/>
                    <a:pt x="5659296" y="2513038"/>
                    <a:pt x="5532169" y="2515861"/>
                  </a:cubicBezTo>
                  <a:cubicBezTo>
                    <a:pt x="5480099" y="2517037"/>
                    <a:pt x="5431204" y="2519155"/>
                    <a:pt x="5385611" y="2522673"/>
                  </a:cubicBezTo>
                  <a:lnTo>
                    <a:pt x="5385484" y="2521154"/>
                  </a:lnTo>
                  <a:lnTo>
                    <a:pt x="5385738" y="2522673"/>
                  </a:lnTo>
                  <a:cubicBezTo>
                    <a:pt x="5251118" y="2545152"/>
                    <a:pt x="4992546" y="2533468"/>
                    <a:pt x="4721274" y="2521154"/>
                  </a:cubicBezTo>
                  <a:cubicBezTo>
                    <a:pt x="4424475" y="2508685"/>
                    <a:pt x="4112436" y="2495628"/>
                    <a:pt x="3929810" y="2522673"/>
                  </a:cubicBezTo>
                  <a:lnTo>
                    <a:pt x="3929556" y="2521154"/>
                  </a:lnTo>
                  <a:lnTo>
                    <a:pt x="3929937" y="2522673"/>
                  </a:lnTo>
                  <a:cubicBezTo>
                    <a:pt x="3730420" y="2570171"/>
                    <a:pt x="3435526" y="2554169"/>
                    <a:pt x="3138346" y="2537913"/>
                  </a:cubicBezTo>
                  <a:cubicBezTo>
                    <a:pt x="2954704" y="2527880"/>
                    <a:pt x="2770046" y="2518096"/>
                    <a:pt x="2606089" y="2522673"/>
                  </a:cubicBezTo>
                  <a:lnTo>
                    <a:pt x="2606089" y="2521154"/>
                  </a:lnTo>
                  <a:lnTo>
                    <a:pt x="2606216" y="2522673"/>
                  </a:lnTo>
                  <a:cubicBezTo>
                    <a:pt x="2451022" y="2537532"/>
                    <a:pt x="2305734" y="2527753"/>
                    <a:pt x="2151048" y="2517508"/>
                  </a:cubicBezTo>
                  <a:cubicBezTo>
                    <a:pt x="1974264" y="2506450"/>
                    <a:pt x="1784907" y="2494569"/>
                    <a:pt x="1553767" y="2515155"/>
                  </a:cubicBezTo>
                  <a:cubicBezTo>
                    <a:pt x="1530145" y="2517272"/>
                    <a:pt x="1506015" y="2519743"/>
                    <a:pt x="1481377" y="2522673"/>
                  </a:cubicBezTo>
                  <a:lnTo>
                    <a:pt x="1481123" y="2521154"/>
                  </a:lnTo>
                  <a:lnTo>
                    <a:pt x="1481631" y="2522673"/>
                  </a:lnTo>
                  <a:cubicBezTo>
                    <a:pt x="1164639" y="2623384"/>
                    <a:pt x="920164" y="2595444"/>
                    <a:pt x="628064" y="2562170"/>
                  </a:cubicBezTo>
                  <a:cubicBezTo>
                    <a:pt x="452931" y="2542231"/>
                    <a:pt x="260780" y="2520331"/>
                    <a:pt x="25322" y="2522800"/>
                  </a:cubicBezTo>
                  <a:cubicBezTo>
                    <a:pt x="24941" y="2522800"/>
                    <a:pt x="24433" y="2522673"/>
                    <a:pt x="24179" y="2522292"/>
                  </a:cubicBezTo>
                  <a:cubicBezTo>
                    <a:pt x="23925" y="2521911"/>
                    <a:pt x="23671" y="2521530"/>
                    <a:pt x="23671" y="2521154"/>
                  </a:cubicBezTo>
                  <a:cubicBezTo>
                    <a:pt x="26084" y="2382112"/>
                    <a:pt x="21639" y="2258245"/>
                    <a:pt x="17702" y="2145905"/>
                  </a:cubicBezTo>
                  <a:cubicBezTo>
                    <a:pt x="14400" y="2052975"/>
                    <a:pt x="11479" y="1967926"/>
                    <a:pt x="12749" y="1888877"/>
                  </a:cubicBezTo>
                  <a:cubicBezTo>
                    <a:pt x="13638" y="1832531"/>
                    <a:pt x="16813" y="1779243"/>
                    <a:pt x="23671" y="1728308"/>
                  </a:cubicBezTo>
                  <a:lnTo>
                    <a:pt x="25195" y="1728543"/>
                  </a:lnTo>
                  <a:lnTo>
                    <a:pt x="23671" y="1728661"/>
                  </a:lnTo>
                  <a:cubicBezTo>
                    <a:pt x="20750" y="1669609"/>
                    <a:pt x="16940" y="1613381"/>
                    <a:pt x="13130" y="1558681"/>
                  </a:cubicBezTo>
                  <a:cubicBezTo>
                    <a:pt x="9574" y="1506923"/>
                    <a:pt x="6145" y="1456576"/>
                    <a:pt x="3605" y="1406699"/>
                  </a:cubicBezTo>
                  <a:cubicBezTo>
                    <a:pt x="-3126" y="1270598"/>
                    <a:pt x="-2491" y="1137084"/>
                    <a:pt x="23671" y="984750"/>
                  </a:cubicBezTo>
                  <a:lnTo>
                    <a:pt x="25195" y="984985"/>
                  </a:lnTo>
                  <a:lnTo>
                    <a:pt x="23671" y="984750"/>
                  </a:lnTo>
                  <a:cubicBezTo>
                    <a:pt x="70153" y="685021"/>
                    <a:pt x="59485" y="218135"/>
                    <a:pt x="23798" y="69918"/>
                  </a:cubicBezTo>
                  <a:cubicBezTo>
                    <a:pt x="23671" y="69438"/>
                    <a:pt x="23798" y="68930"/>
                    <a:pt x="24052" y="68549"/>
                  </a:cubicBezTo>
                  <a:cubicBezTo>
                    <a:pt x="24306" y="68168"/>
                    <a:pt x="24814" y="67914"/>
                    <a:pt x="25322" y="67914"/>
                  </a:cubicBezTo>
                  <a:moveTo>
                    <a:pt x="25322" y="70977"/>
                  </a:moveTo>
                  <a:lnTo>
                    <a:pt x="25322" y="69565"/>
                  </a:lnTo>
                  <a:lnTo>
                    <a:pt x="26846" y="69184"/>
                  </a:lnTo>
                  <a:cubicBezTo>
                    <a:pt x="62660" y="217900"/>
                    <a:pt x="73328" y="685139"/>
                    <a:pt x="26846" y="984985"/>
                  </a:cubicBezTo>
                  <a:cubicBezTo>
                    <a:pt x="811" y="1136967"/>
                    <a:pt x="176" y="1270363"/>
                    <a:pt x="6907" y="1406346"/>
                  </a:cubicBezTo>
                  <a:cubicBezTo>
                    <a:pt x="9320" y="1456340"/>
                    <a:pt x="12876" y="1506570"/>
                    <a:pt x="16432" y="1558328"/>
                  </a:cubicBezTo>
                  <a:cubicBezTo>
                    <a:pt x="20242" y="1613027"/>
                    <a:pt x="24052" y="1669256"/>
                    <a:pt x="26973" y="1728426"/>
                  </a:cubicBezTo>
                  <a:lnTo>
                    <a:pt x="26973" y="1728661"/>
                  </a:lnTo>
                  <a:cubicBezTo>
                    <a:pt x="20115" y="1779478"/>
                    <a:pt x="17067" y="1832766"/>
                    <a:pt x="16051" y="1888995"/>
                  </a:cubicBezTo>
                  <a:cubicBezTo>
                    <a:pt x="14654" y="1967926"/>
                    <a:pt x="17702" y="2052975"/>
                    <a:pt x="21004" y="2145905"/>
                  </a:cubicBezTo>
                  <a:cubicBezTo>
                    <a:pt x="24941" y="2258127"/>
                    <a:pt x="29386" y="2382112"/>
                    <a:pt x="26973" y="2521276"/>
                  </a:cubicBezTo>
                  <a:lnTo>
                    <a:pt x="25449" y="2521276"/>
                  </a:lnTo>
                  <a:lnTo>
                    <a:pt x="25449" y="2519860"/>
                  </a:lnTo>
                  <a:cubicBezTo>
                    <a:pt x="261034" y="2517508"/>
                    <a:pt x="453439" y="2539183"/>
                    <a:pt x="628572" y="2559122"/>
                  </a:cubicBezTo>
                  <a:cubicBezTo>
                    <a:pt x="920672" y="2592523"/>
                    <a:pt x="1164512" y="2620336"/>
                    <a:pt x="1480869" y="2519860"/>
                  </a:cubicBezTo>
                  <a:lnTo>
                    <a:pt x="1481123" y="2519860"/>
                  </a:lnTo>
                  <a:cubicBezTo>
                    <a:pt x="1505761" y="2517037"/>
                    <a:pt x="1529891" y="2514567"/>
                    <a:pt x="1553640" y="2512449"/>
                  </a:cubicBezTo>
                  <a:cubicBezTo>
                    <a:pt x="1785161" y="2491864"/>
                    <a:pt x="1974645" y="2503745"/>
                    <a:pt x="2151429" y="2514802"/>
                  </a:cubicBezTo>
                  <a:cubicBezTo>
                    <a:pt x="2306242" y="2524832"/>
                    <a:pt x="2451149" y="2534611"/>
                    <a:pt x="2606089" y="2519860"/>
                  </a:cubicBezTo>
                  <a:lnTo>
                    <a:pt x="2606216" y="2519860"/>
                  </a:lnTo>
                  <a:cubicBezTo>
                    <a:pt x="2770173" y="2515390"/>
                    <a:pt x="2954958" y="2524959"/>
                    <a:pt x="3138727" y="2534992"/>
                  </a:cubicBezTo>
                  <a:cubicBezTo>
                    <a:pt x="3436161" y="2551121"/>
                    <a:pt x="3730547" y="2567123"/>
                    <a:pt x="3929429" y="2519860"/>
                  </a:cubicBezTo>
                  <a:lnTo>
                    <a:pt x="3929556" y="2519860"/>
                  </a:lnTo>
                  <a:cubicBezTo>
                    <a:pt x="4112563" y="2492922"/>
                    <a:pt x="4424983" y="2505980"/>
                    <a:pt x="4721655" y="2518449"/>
                  </a:cubicBezTo>
                  <a:cubicBezTo>
                    <a:pt x="4993054" y="2530547"/>
                    <a:pt x="5251245" y="2542104"/>
                    <a:pt x="5385357" y="2519860"/>
                  </a:cubicBezTo>
                  <a:lnTo>
                    <a:pt x="5385484" y="2519860"/>
                  </a:lnTo>
                  <a:cubicBezTo>
                    <a:pt x="5431204" y="2516331"/>
                    <a:pt x="5480099" y="2514214"/>
                    <a:pt x="5532169" y="2513155"/>
                  </a:cubicBezTo>
                  <a:cubicBezTo>
                    <a:pt x="5659423" y="2510332"/>
                    <a:pt x="5805346" y="2513273"/>
                    <a:pt x="5967271" y="2516567"/>
                  </a:cubicBezTo>
                  <a:cubicBezTo>
                    <a:pt x="6169201" y="2520684"/>
                    <a:pt x="6396150" y="2525594"/>
                    <a:pt x="6642784" y="2519860"/>
                  </a:cubicBezTo>
                  <a:lnTo>
                    <a:pt x="6642784" y="2521276"/>
                  </a:lnTo>
                  <a:lnTo>
                    <a:pt x="6641260" y="2521403"/>
                  </a:lnTo>
                  <a:cubicBezTo>
                    <a:pt x="6611669" y="2284477"/>
                    <a:pt x="6602017" y="1846882"/>
                    <a:pt x="6641260" y="1630202"/>
                  </a:cubicBezTo>
                  <a:lnTo>
                    <a:pt x="6642784" y="1630437"/>
                  </a:lnTo>
                  <a:lnTo>
                    <a:pt x="6641260" y="1630437"/>
                  </a:lnTo>
                  <a:cubicBezTo>
                    <a:pt x="6640371" y="1594206"/>
                    <a:pt x="6639228" y="1559387"/>
                    <a:pt x="6638212" y="1524920"/>
                  </a:cubicBezTo>
                  <a:cubicBezTo>
                    <a:pt x="6632624" y="1343530"/>
                    <a:pt x="6627417" y="1171316"/>
                    <a:pt x="6641260" y="837591"/>
                  </a:cubicBezTo>
                  <a:cubicBezTo>
                    <a:pt x="6649007" y="684315"/>
                    <a:pt x="6641387" y="553742"/>
                    <a:pt x="6634529" y="437521"/>
                  </a:cubicBezTo>
                  <a:cubicBezTo>
                    <a:pt x="6626401" y="299185"/>
                    <a:pt x="6619416" y="181081"/>
                    <a:pt x="6641260" y="69184"/>
                  </a:cubicBezTo>
                  <a:lnTo>
                    <a:pt x="6642784" y="69438"/>
                  </a:lnTo>
                  <a:lnTo>
                    <a:pt x="6642911" y="70859"/>
                  </a:lnTo>
                  <a:cubicBezTo>
                    <a:pt x="6439330" y="86739"/>
                    <a:pt x="6211619" y="86504"/>
                    <a:pt x="5965239" y="82034"/>
                  </a:cubicBezTo>
                  <a:cubicBezTo>
                    <a:pt x="5885229" y="80622"/>
                    <a:pt x="5803314" y="78623"/>
                    <a:pt x="5719494" y="76741"/>
                  </a:cubicBezTo>
                  <a:cubicBezTo>
                    <a:pt x="5631991" y="74741"/>
                    <a:pt x="5542710" y="72623"/>
                    <a:pt x="5451524" y="70977"/>
                  </a:cubicBezTo>
                  <a:lnTo>
                    <a:pt x="5451143" y="70977"/>
                  </a:lnTo>
                  <a:cubicBezTo>
                    <a:pt x="5060618" y="-27209"/>
                    <a:pt x="4676824" y="-412"/>
                    <a:pt x="4347767" y="37053"/>
                  </a:cubicBezTo>
                  <a:cubicBezTo>
                    <a:pt x="4295824" y="43022"/>
                    <a:pt x="4245151" y="49118"/>
                    <a:pt x="4196129" y="55087"/>
                  </a:cubicBezTo>
                  <a:cubicBezTo>
                    <a:pt x="4150028" y="60675"/>
                    <a:pt x="4105324" y="66136"/>
                    <a:pt x="4062017" y="70977"/>
                  </a:cubicBezTo>
                  <a:lnTo>
                    <a:pt x="4061890" y="70977"/>
                  </a:lnTo>
                  <a:cubicBezTo>
                    <a:pt x="3883582" y="75682"/>
                    <a:pt x="3732579" y="70741"/>
                    <a:pt x="3578147" y="65247"/>
                  </a:cubicBezTo>
                  <a:cubicBezTo>
                    <a:pt x="3357294" y="57373"/>
                    <a:pt x="3129329" y="49245"/>
                    <a:pt x="2804717" y="70977"/>
                  </a:cubicBezTo>
                  <a:lnTo>
                    <a:pt x="2804590" y="69565"/>
                  </a:lnTo>
                  <a:lnTo>
                    <a:pt x="2804844" y="70977"/>
                  </a:lnTo>
                  <a:cubicBezTo>
                    <a:pt x="2331388" y="138968"/>
                    <a:pt x="1873426" y="131558"/>
                    <a:pt x="1348662" y="70977"/>
                  </a:cubicBezTo>
                  <a:lnTo>
                    <a:pt x="1348916" y="69565"/>
                  </a:lnTo>
                  <a:lnTo>
                    <a:pt x="1348789" y="70977"/>
                  </a:lnTo>
                  <a:cubicBezTo>
                    <a:pt x="1201088" y="60294"/>
                    <a:pt x="1080438" y="55722"/>
                    <a:pt x="971091" y="54706"/>
                  </a:cubicBezTo>
                  <a:cubicBezTo>
                    <a:pt x="837233" y="53436"/>
                    <a:pt x="720393" y="57500"/>
                    <a:pt x="592250" y="61945"/>
                  </a:cubicBezTo>
                  <a:cubicBezTo>
                    <a:pt x="436802" y="67406"/>
                    <a:pt x="264717" y="73094"/>
                    <a:pt x="25322" y="70977"/>
                  </a:cubicBezTo>
                  <a:close/>
                </a:path>
              </a:pathLst>
            </a:custGeom>
            <a:solidFill>
              <a:srgbClr val="000000"/>
            </a:solidFill>
          </p:spPr>
          <p:txBody>
            <a:bodyPr/>
            <a:lstStyle/>
            <a:p>
              <a:endParaRPr lang="fr-CA"/>
            </a:p>
          </p:txBody>
        </p:sp>
        <p:sp>
          <p:nvSpPr>
            <p:cNvPr id="47" name="TextBox 47"/>
            <p:cNvSpPr txBox="1"/>
            <p:nvPr/>
          </p:nvSpPr>
          <p:spPr>
            <a:xfrm>
              <a:off x="0" y="-57150"/>
              <a:ext cx="6617400" cy="2508805"/>
            </a:xfrm>
            <a:prstGeom prst="rect">
              <a:avLst/>
            </a:prstGeom>
          </p:spPr>
          <p:txBody>
            <a:bodyPr lIns="50800" tIns="50800" rIns="50800" bIns="50800" rtlCol="0" anchor="t"/>
            <a:lstStyle/>
            <a:p>
              <a:pPr algn="ctr">
                <a:lnSpc>
                  <a:spcPts val="3599"/>
                </a:lnSpc>
              </a:pPr>
              <a:r>
                <a:rPr lang="en-US" sz="2999" b="1">
                  <a:solidFill>
                    <a:srgbClr val="A2C617"/>
                  </a:solidFill>
                  <a:latin typeface="Arial MT Pro Bold"/>
                  <a:ea typeface="Arial MT Pro Bold"/>
                  <a:cs typeface="Arial MT Pro Bold"/>
                  <a:sym typeface="Arial MT Pro Bold"/>
                </a:rPr>
                <a:t>Combien de membres de la communauté avaient des cartes Champs d'intérêt correspondantes? </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a:off x="0" y="10039350"/>
            <a:ext cx="18288000" cy="247650"/>
            <a:chOff x="0" y="0"/>
            <a:chExt cx="24384000" cy="330200"/>
          </a:xfrm>
        </p:grpSpPr>
        <p:sp>
          <p:nvSpPr>
            <p:cNvPr id="5" name="Freeform 5"/>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6" name="Group 6"/>
          <p:cNvGrpSpPr/>
          <p:nvPr/>
        </p:nvGrpSpPr>
        <p:grpSpPr>
          <a:xfrm rot="5400000">
            <a:off x="-49657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grpSp>
        <p:nvGrpSpPr>
          <p:cNvPr id="8" name="Group 8"/>
          <p:cNvGrpSpPr/>
          <p:nvPr/>
        </p:nvGrpSpPr>
        <p:grpSpPr>
          <a:xfrm rot="5400000">
            <a:off x="12992100" y="4991100"/>
            <a:ext cx="10287000" cy="304800"/>
            <a:chOff x="0" y="0"/>
            <a:chExt cx="13716000" cy="406400"/>
          </a:xfrm>
        </p:grpSpPr>
        <p:sp>
          <p:nvSpPr>
            <p:cNvPr id="9" name="Freeform 9"/>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10" name="TextBox 10"/>
          <p:cNvSpPr txBox="1"/>
          <p:nvPr/>
        </p:nvSpPr>
        <p:spPr>
          <a:xfrm>
            <a:off x="2394625" y="7273203"/>
            <a:ext cx="13498750" cy="1438275"/>
          </a:xfrm>
          <a:prstGeom prst="rect">
            <a:avLst/>
          </a:prstGeom>
        </p:spPr>
        <p:txBody>
          <a:bodyPr lIns="0" tIns="0" rIns="0" bIns="0" rtlCol="0" anchor="t">
            <a:spAutoFit/>
          </a:bodyPr>
          <a:lstStyle/>
          <a:p>
            <a:pPr algn="ctr">
              <a:lnSpc>
                <a:spcPts val="5399"/>
              </a:lnSpc>
            </a:pPr>
            <a:r>
              <a:rPr lang="en-US" sz="4499">
                <a:solidFill>
                  <a:srgbClr val="A2C617"/>
                </a:solidFill>
                <a:latin typeface="Arial MT Pro"/>
                <a:ea typeface="Arial MT Pro"/>
                <a:cs typeface="Arial MT Pro"/>
                <a:sym typeface="Arial MT Pro"/>
              </a:rPr>
              <a:t>Qui est responsable d’effectuer les analyses et de prévenir la propagation de la maladie?</a:t>
            </a:r>
          </a:p>
        </p:txBody>
      </p:sp>
      <p:sp>
        <p:nvSpPr>
          <p:cNvPr id="11" name="Freeform 11"/>
          <p:cNvSpPr/>
          <p:nvPr/>
        </p:nvSpPr>
        <p:spPr>
          <a:xfrm>
            <a:off x="11082793" y="4645068"/>
            <a:ext cx="10176766" cy="6780270"/>
          </a:xfrm>
          <a:custGeom>
            <a:avLst/>
            <a:gdLst/>
            <a:ahLst/>
            <a:cxnLst/>
            <a:rect l="l" t="t" r="r" b="b"/>
            <a:pathLst>
              <a:path w="10176766" h="6780270">
                <a:moveTo>
                  <a:pt x="0" y="0"/>
                </a:moveTo>
                <a:lnTo>
                  <a:pt x="10176766" y="0"/>
                </a:lnTo>
                <a:lnTo>
                  <a:pt x="10176766" y="6780271"/>
                </a:lnTo>
                <a:lnTo>
                  <a:pt x="0" y="6780271"/>
                </a:lnTo>
                <a:lnTo>
                  <a:pt x="0" y="0"/>
                </a:lnTo>
                <a:close/>
              </a:path>
            </a:pathLst>
          </a:custGeom>
          <a:blipFill>
            <a:blip r:embed="rId2"/>
            <a:stretch>
              <a:fillRect/>
            </a:stretch>
          </a:blipFill>
        </p:spPr>
        <p:txBody>
          <a:bodyPr/>
          <a:lstStyle/>
          <a:p>
            <a:endParaRPr lang="fr-CA"/>
          </a:p>
        </p:txBody>
      </p:sp>
      <p:sp>
        <p:nvSpPr>
          <p:cNvPr id="12" name="TextBox 12"/>
          <p:cNvSpPr txBox="1"/>
          <p:nvPr/>
        </p:nvSpPr>
        <p:spPr>
          <a:xfrm>
            <a:off x="1028700" y="2367827"/>
            <a:ext cx="16230600" cy="3981450"/>
          </a:xfrm>
          <a:prstGeom prst="rect">
            <a:avLst/>
          </a:prstGeom>
        </p:spPr>
        <p:txBody>
          <a:bodyPr lIns="0" tIns="0" rIns="0" bIns="0" rtlCol="0" anchor="t">
            <a:spAutoFit/>
          </a:bodyPr>
          <a:lstStyle/>
          <a:p>
            <a:pPr algn="just">
              <a:lnSpc>
                <a:spcPts val="5249"/>
              </a:lnSpc>
            </a:pPr>
            <a:r>
              <a:rPr lang="en-US" sz="3499">
                <a:solidFill>
                  <a:srgbClr val="000000"/>
                </a:solidFill>
                <a:latin typeface="Arial MT Pro"/>
                <a:ea typeface="Arial MT Pro"/>
                <a:cs typeface="Arial MT Pro"/>
                <a:sym typeface="Arial MT Pro"/>
              </a:rPr>
              <a:t>Au Québec, une région où le canola est cultivé année après année fait face à une diminution de la croissance et des rendements. Les agriculteurs utilisent les mêmes pratiques que d’habitude, mais la culture est dans un piètre état. En effectuant différentes analyses, il a été possible de déterminer que le sol est infesté par la hernie des crucifères (une maladie terrible qui se transmet par le sol).</a:t>
            </a:r>
          </a:p>
        </p:txBody>
      </p:sp>
      <p:sp>
        <p:nvSpPr>
          <p:cNvPr id="13" name="TextBox 13"/>
          <p:cNvSpPr txBox="1"/>
          <p:nvPr/>
        </p:nvSpPr>
        <p:spPr>
          <a:xfrm>
            <a:off x="2712194" y="312040"/>
            <a:ext cx="12863612" cy="1456563"/>
          </a:xfrm>
          <a:prstGeom prst="rect">
            <a:avLst/>
          </a:prstGeom>
        </p:spPr>
        <p:txBody>
          <a:bodyPr lIns="0" tIns="0" rIns="0" bIns="0" rtlCol="0" anchor="t">
            <a:spAutoFit/>
          </a:bodyPr>
          <a:lstStyle/>
          <a:p>
            <a:pPr algn="ctr">
              <a:lnSpc>
                <a:spcPts val="11556"/>
              </a:lnSpc>
            </a:pPr>
            <a:r>
              <a:rPr lang="en-US" sz="9000">
                <a:solidFill>
                  <a:srgbClr val="A2C617"/>
                </a:solidFill>
                <a:latin typeface="Marykate"/>
                <a:ea typeface="Marykate"/>
                <a:cs typeface="Marykate"/>
                <a:sym typeface="Marykate"/>
              </a:rPr>
              <a:t>Problèmes de croissance  </a:t>
            </a:r>
          </a:p>
        </p:txBody>
      </p:sp>
      <p:sp>
        <p:nvSpPr>
          <p:cNvPr id="14" name="TextBox 14"/>
          <p:cNvSpPr txBox="1"/>
          <p:nvPr/>
        </p:nvSpPr>
        <p:spPr>
          <a:xfrm>
            <a:off x="2712194" y="8867775"/>
            <a:ext cx="12792456" cy="695325"/>
          </a:xfrm>
          <a:prstGeom prst="rect">
            <a:avLst/>
          </a:prstGeom>
        </p:spPr>
        <p:txBody>
          <a:bodyPr lIns="0" tIns="0" rIns="0" bIns="0" rtlCol="0" anchor="t">
            <a:spAutoFit/>
          </a:bodyPr>
          <a:lstStyle/>
          <a:p>
            <a:pPr algn="ctr">
              <a:lnSpc>
                <a:spcPts val="4800"/>
              </a:lnSpc>
            </a:pPr>
            <a:r>
              <a:rPr lang="en-US" sz="4000" b="1" i="1">
                <a:solidFill>
                  <a:srgbClr val="F7A600"/>
                </a:solidFill>
                <a:latin typeface="Arial MT Pro Bold Italics"/>
                <a:ea typeface="Arial MT Pro Bold Italics"/>
                <a:cs typeface="Arial MT Pro Bold Italics"/>
                <a:sym typeface="Arial MT Pro Bold Italics"/>
              </a:rPr>
              <a:t>4 cartes Carrières requises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93614" y="693844"/>
            <a:ext cx="6978536" cy="1280160"/>
          </a:xfrm>
          <a:prstGeom prst="rect">
            <a:avLst/>
          </a:prstGeom>
        </p:spPr>
        <p:txBody>
          <a:bodyPr lIns="0" tIns="0" rIns="0" bIns="0" rtlCol="0" anchor="t">
            <a:spAutoFit/>
          </a:bodyPr>
          <a:lstStyle/>
          <a:p>
            <a:pPr algn="l">
              <a:lnSpc>
                <a:spcPts val="9720"/>
              </a:lnSpc>
            </a:pPr>
            <a:r>
              <a:rPr lang="en-US" sz="9000">
                <a:solidFill>
                  <a:srgbClr val="A2C617"/>
                </a:solidFill>
                <a:latin typeface="Marykate"/>
                <a:ea typeface="Marykate"/>
                <a:cs typeface="Marykate"/>
                <a:sym typeface="Marykate"/>
              </a:rPr>
              <a:t>Étapes du jeu :</a:t>
            </a:r>
          </a:p>
        </p:txBody>
      </p:sp>
      <p:sp>
        <p:nvSpPr>
          <p:cNvPr id="3" name="TextBox 3"/>
          <p:cNvSpPr txBox="1"/>
          <p:nvPr/>
        </p:nvSpPr>
        <p:spPr>
          <a:xfrm>
            <a:off x="1028700" y="2589373"/>
            <a:ext cx="15868815" cy="5495925"/>
          </a:xfrm>
          <a:prstGeom prst="rect">
            <a:avLst/>
          </a:prstGeom>
        </p:spPr>
        <p:txBody>
          <a:bodyPr lIns="0" tIns="0" rIns="0" bIns="0" rtlCol="0" anchor="t">
            <a:spAutoFit/>
          </a:bodyPr>
          <a:lstStyle/>
          <a:p>
            <a:pPr marL="723901" lvl="1" indent="-361950" algn="l">
              <a:lnSpc>
                <a:spcPts val="7200"/>
              </a:lnSpc>
              <a:buAutoNum type="arabicPeriod"/>
            </a:pPr>
            <a:r>
              <a:rPr lang="en-US" sz="4000">
                <a:solidFill>
                  <a:srgbClr val="000000"/>
                </a:solidFill>
                <a:latin typeface="Arial MT Pro"/>
                <a:ea typeface="Arial MT Pro"/>
                <a:cs typeface="Arial MT Pro"/>
                <a:sym typeface="Arial MT Pro"/>
              </a:rPr>
              <a:t>Identifier vos champs d'intérêt</a:t>
            </a:r>
          </a:p>
          <a:p>
            <a:pPr marL="723901" lvl="1" indent="-361950" algn="l">
              <a:lnSpc>
                <a:spcPts val="7200"/>
              </a:lnSpc>
              <a:buAutoNum type="arabicPeriod"/>
            </a:pPr>
            <a:r>
              <a:rPr lang="en-US" sz="4000">
                <a:solidFill>
                  <a:srgbClr val="000000"/>
                </a:solidFill>
                <a:latin typeface="Arial MT Pro"/>
                <a:ea typeface="Arial MT Pro"/>
                <a:cs typeface="Arial MT Pro"/>
                <a:sym typeface="Arial MT Pro"/>
              </a:rPr>
              <a:t>Discussion avant le jeu</a:t>
            </a:r>
          </a:p>
          <a:p>
            <a:pPr marL="723901" lvl="1" indent="-361950" algn="l">
              <a:lnSpc>
                <a:spcPts val="7200"/>
              </a:lnSpc>
              <a:buAutoNum type="arabicPeriod"/>
            </a:pPr>
            <a:r>
              <a:rPr lang="en-US" sz="4000">
                <a:solidFill>
                  <a:srgbClr val="000000"/>
                </a:solidFill>
                <a:latin typeface="Arial MT Pro"/>
                <a:ea typeface="Arial MT Pro"/>
                <a:cs typeface="Arial MT Pro"/>
                <a:sym typeface="Arial MT Pro"/>
              </a:rPr>
              <a:t>Créer des groupes et se préparer pour le jeu</a:t>
            </a:r>
          </a:p>
          <a:p>
            <a:pPr marL="723901" lvl="1" indent="-361950" algn="l">
              <a:lnSpc>
                <a:spcPts val="7200"/>
              </a:lnSpc>
              <a:buAutoNum type="arabicPeriod"/>
            </a:pPr>
            <a:r>
              <a:rPr lang="en-US" sz="4000">
                <a:solidFill>
                  <a:srgbClr val="000000"/>
                </a:solidFill>
                <a:latin typeface="Arial MT Pro"/>
                <a:ea typeface="Arial MT Pro"/>
                <a:cs typeface="Arial MT Pro"/>
                <a:sym typeface="Arial MT Pro"/>
              </a:rPr>
              <a:t>Réviser les règles du jeu</a:t>
            </a:r>
          </a:p>
          <a:p>
            <a:pPr marL="723901" lvl="1" indent="-361950" algn="l">
              <a:lnSpc>
                <a:spcPts val="7200"/>
              </a:lnSpc>
              <a:buAutoNum type="arabicPeriod"/>
            </a:pPr>
            <a:r>
              <a:rPr lang="en-US" sz="4000">
                <a:solidFill>
                  <a:srgbClr val="000000"/>
                </a:solidFill>
                <a:latin typeface="Arial MT Pro"/>
                <a:ea typeface="Arial MT Pro"/>
                <a:cs typeface="Arial MT Pro"/>
                <a:sym typeface="Arial MT Pro"/>
              </a:rPr>
              <a:t>Jouer à Agri-Mission!</a:t>
            </a:r>
          </a:p>
          <a:p>
            <a:pPr marL="723901" lvl="1" indent="-361950" algn="l">
              <a:lnSpc>
                <a:spcPts val="7200"/>
              </a:lnSpc>
              <a:buAutoNum type="arabicPeriod"/>
            </a:pPr>
            <a:r>
              <a:rPr lang="en-US" sz="4000">
                <a:solidFill>
                  <a:srgbClr val="000000"/>
                </a:solidFill>
                <a:latin typeface="Arial MT Pro"/>
                <a:ea typeface="Arial MT Pro"/>
                <a:cs typeface="Arial MT Pro"/>
                <a:sym typeface="Arial MT Pro"/>
              </a:rPr>
              <a:t>Discussion post-jeu</a:t>
            </a:r>
          </a:p>
        </p:txBody>
      </p:sp>
      <p:sp>
        <p:nvSpPr>
          <p:cNvPr id="4" name="Freeform 4"/>
          <p:cNvSpPr/>
          <p:nvPr/>
        </p:nvSpPr>
        <p:spPr>
          <a:xfrm>
            <a:off x="10009360" y="8698844"/>
            <a:ext cx="4698414" cy="1086615"/>
          </a:xfrm>
          <a:custGeom>
            <a:avLst/>
            <a:gdLst/>
            <a:ahLst/>
            <a:cxnLst/>
            <a:rect l="l" t="t" r="r" b="b"/>
            <a:pathLst>
              <a:path w="4698414" h="1086615">
                <a:moveTo>
                  <a:pt x="0" y="0"/>
                </a:moveTo>
                <a:lnTo>
                  <a:pt x="4698415" y="0"/>
                </a:lnTo>
                <a:lnTo>
                  <a:pt x="4698415" y="1086615"/>
                </a:lnTo>
                <a:lnTo>
                  <a:pt x="0" y="1086615"/>
                </a:lnTo>
                <a:lnTo>
                  <a:pt x="0" y="0"/>
                </a:lnTo>
                <a:close/>
              </a:path>
            </a:pathLst>
          </a:custGeom>
          <a:blipFill>
            <a:blip r:embed="rId3"/>
            <a:stretch>
              <a:fillRect/>
            </a:stretch>
          </a:blipFill>
        </p:spPr>
        <p:txBody>
          <a:bodyPr/>
          <a:lstStyle/>
          <a:p>
            <a:endParaRPr lang="fr-CA"/>
          </a:p>
        </p:txBody>
      </p:sp>
      <p:sp>
        <p:nvSpPr>
          <p:cNvPr id="5" name="Freeform 5"/>
          <p:cNvSpPr/>
          <p:nvPr/>
        </p:nvSpPr>
        <p:spPr>
          <a:xfrm>
            <a:off x="15173966" y="7909819"/>
            <a:ext cx="2342856" cy="1875639"/>
          </a:xfrm>
          <a:custGeom>
            <a:avLst/>
            <a:gdLst/>
            <a:ahLst/>
            <a:cxnLst/>
            <a:rect l="l" t="t" r="r" b="b"/>
            <a:pathLst>
              <a:path w="2342856" h="1875639">
                <a:moveTo>
                  <a:pt x="0" y="0"/>
                </a:moveTo>
                <a:lnTo>
                  <a:pt x="2342856" y="0"/>
                </a:lnTo>
                <a:lnTo>
                  <a:pt x="2342856" y="1875639"/>
                </a:lnTo>
                <a:lnTo>
                  <a:pt x="0" y="1875639"/>
                </a:lnTo>
                <a:lnTo>
                  <a:pt x="0" y="0"/>
                </a:lnTo>
                <a:close/>
              </a:path>
            </a:pathLst>
          </a:custGeom>
          <a:blipFill>
            <a:blip r:embed="rId4"/>
            <a:stretch>
              <a:fillRect/>
            </a:stretch>
          </a:blipFill>
        </p:spPr>
        <p:txBody>
          <a:bodyPr/>
          <a:lstStyle/>
          <a:p>
            <a:endParaRPr lang="fr-CA"/>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03935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rot="5400000">
            <a:off x="-4965700" y="4991100"/>
            <a:ext cx="10287000" cy="304800"/>
            <a:chOff x="0" y="0"/>
            <a:chExt cx="13716000" cy="406400"/>
          </a:xfrm>
        </p:grpSpPr>
        <p:sp>
          <p:nvSpPr>
            <p:cNvPr id="5" name="Freeform 5"/>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grpSp>
        <p:nvGrpSpPr>
          <p:cNvPr id="6" name="Group 6"/>
          <p:cNvGrpSpPr/>
          <p:nvPr/>
        </p:nvGrpSpPr>
        <p:grpSpPr>
          <a:xfrm rot="5400000">
            <a:off x="129921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8" name="TextBox 8"/>
          <p:cNvSpPr txBox="1"/>
          <p:nvPr/>
        </p:nvSpPr>
        <p:spPr>
          <a:xfrm>
            <a:off x="2655657" y="8630844"/>
            <a:ext cx="4134068" cy="781050"/>
          </a:xfrm>
          <a:prstGeom prst="rect">
            <a:avLst/>
          </a:prstGeom>
        </p:spPr>
        <p:txBody>
          <a:bodyPr lIns="0" tIns="0" rIns="0" bIns="0" rtlCol="0" anchor="t">
            <a:spAutoFit/>
          </a:bodyPr>
          <a:lstStyle/>
          <a:p>
            <a:pPr algn="l">
              <a:lnSpc>
                <a:spcPts val="5400"/>
              </a:lnSpc>
            </a:pPr>
            <a:r>
              <a:rPr lang="en-US" sz="4500" b="1">
                <a:solidFill>
                  <a:srgbClr val="A2C617"/>
                </a:solidFill>
                <a:latin typeface="Arial MT Pro Bold"/>
                <a:ea typeface="Arial MT Pro Bold"/>
                <a:cs typeface="Arial MT Pro Bold"/>
                <a:sym typeface="Arial MT Pro Bold"/>
              </a:rPr>
              <a:t>Persuader</a:t>
            </a:r>
          </a:p>
        </p:txBody>
      </p:sp>
      <p:sp>
        <p:nvSpPr>
          <p:cNvPr id="9" name="Freeform 9"/>
          <p:cNvSpPr/>
          <p:nvPr/>
        </p:nvSpPr>
        <p:spPr>
          <a:xfrm>
            <a:off x="718744" y="7682314"/>
            <a:ext cx="1619928" cy="1920616"/>
          </a:xfrm>
          <a:custGeom>
            <a:avLst/>
            <a:gdLst/>
            <a:ahLst/>
            <a:cxnLst/>
            <a:rect l="l" t="t" r="r" b="b"/>
            <a:pathLst>
              <a:path w="1619928" h="1920616">
                <a:moveTo>
                  <a:pt x="0" y="0"/>
                </a:moveTo>
                <a:lnTo>
                  <a:pt x="1619929" y="0"/>
                </a:lnTo>
                <a:lnTo>
                  <a:pt x="1619929" y="1920616"/>
                </a:lnTo>
                <a:lnTo>
                  <a:pt x="0" y="1920616"/>
                </a:lnTo>
                <a:lnTo>
                  <a:pt x="0" y="0"/>
                </a:lnTo>
                <a:close/>
              </a:path>
            </a:pathLst>
          </a:custGeom>
          <a:blipFill>
            <a:blip r:embed="rId3"/>
            <a:stretch>
              <a:fillRect/>
            </a:stretch>
          </a:blipFill>
        </p:spPr>
        <p:txBody>
          <a:bodyPr/>
          <a:lstStyle/>
          <a:p>
            <a:endParaRPr lang="fr-CA"/>
          </a:p>
        </p:txBody>
      </p:sp>
      <p:sp>
        <p:nvSpPr>
          <p:cNvPr id="10" name="Freeform 10"/>
          <p:cNvSpPr/>
          <p:nvPr/>
        </p:nvSpPr>
        <p:spPr>
          <a:xfrm>
            <a:off x="300141" y="2604686"/>
            <a:ext cx="4656823" cy="4132901"/>
          </a:xfrm>
          <a:custGeom>
            <a:avLst/>
            <a:gdLst/>
            <a:ahLst/>
            <a:cxnLst/>
            <a:rect l="l" t="t" r="r" b="b"/>
            <a:pathLst>
              <a:path w="4907368" h="4105424">
                <a:moveTo>
                  <a:pt x="0" y="0"/>
                </a:moveTo>
                <a:lnTo>
                  <a:pt x="4907368" y="0"/>
                </a:lnTo>
                <a:lnTo>
                  <a:pt x="4907368" y="4105425"/>
                </a:lnTo>
                <a:lnTo>
                  <a:pt x="0" y="4105425"/>
                </a:lnTo>
                <a:lnTo>
                  <a:pt x="0" y="0"/>
                </a:lnTo>
                <a:close/>
              </a:path>
            </a:pathLst>
          </a:custGeom>
          <a:blipFill>
            <a:blip r:embed="rId4"/>
            <a:stretch>
              <a:fillRect l="-1171" r="-1171"/>
            </a:stretch>
          </a:blipFill>
        </p:spPr>
        <p:txBody>
          <a:bodyPr/>
          <a:lstStyle/>
          <a:p>
            <a:endParaRPr lang="fr-CA"/>
          </a:p>
        </p:txBody>
      </p:sp>
      <p:sp>
        <p:nvSpPr>
          <p:cNvPr id="11" name="Freeform 11"/>
          <p:cNvSpPr/>
          <p:nvPr/>
        </p:nvSpPr>
        <p:spPr>
          <a:xfrm>
            <a:off x="5077034" y="3661860"/>
            <a:ext cx="5167199" cy="4353954"/>
          </a:xfrm>
          <a:custGeom>
            <a:avLst/>
            <a:gdLst/>
            <a:ahLst/>
            <a:cxnLst/>
            <a:rect l="l" t="t" r="r" b="b"/>
            <a:pathLst>
              <a:path w="5167199" h="4353954">
                <a:moveTo>
                  <a:pt x="0" y="0"/>
                </a:moveTo>
                <a:lnTo>
                  <a:pt x="5167199" y="0"/>
                </a:lnTo>
                <a:lnTo>
                  <a:pt x="5167199" y="4353954"/>
                </a:lnTo>
                <a:lnTo>
                  <a:pt x="0" y="4353954"/>
                </a:lnTo>
                <a:lnTo>
                  <a:pt x="0" y="0"/>
                </a:lnTo>
                <a:close/>
              </a:path>
            </a:pathLst>
          </a:custGeom>
          <a:blipFill>
            <a:blip r:embed="rId5"/>
            <a:stretch>
              <a:fillRect l="-807" r="-807"/>
            </a:stretch>
          </a:blipFill>
        </p:spPr>
        <p:txBody>
          <a:bodyPr/>
          <a:lstStyle/>
          <a:p>
            <a:endParaRPr lang="fr-CA"/>
          </a:p>
        </p:txBody>
      </p:sp>
      <p:sp>
        <p:nvSpPr>
          <p:cNvPr id="13" name="Freeform 13"/>
          <p:cNvSpPr/>
          <p:nvPr/>
        </p:nvSpPr>
        <p:spPr>
          <a:xfrm>
            <a:off x="10376773" y="4305301"/>
            <a:ext cx="4253628" cy="4070600"/>
          </a:xfrm>
          <a:custGeom>
            <a:avLst/>
            <a:gdLst/>
            <a:ahLst/>
            <a:cxnLst/>
            <a:rect l="l" t="t" r="r" b="b"/>
            <a:pathLst>
              <a:path w="4889803" h="4117362">
                <a:moveTo>
                  <a:pt x="0" y="0"/>
                </a:moveTo>
                <a:lnTo>
                  <a:pt x="4889804" y="0"/>
                </a:lnTo>
                <a:lnTo>
                  <a:pt x="4889804" y="4117363"/>
                </a:lnTo>
                <a:lnTo>
                  <a:pt x="0" y="4117363"/>
                </a:lnTo>
                <a:lnTo>
                  <a:pt x="0" y="0"/>
                </a:lnTo>
                <a:close/>
              </a:path>
            </a:pathLst>
          </a:custGeom>
          <a:blipFill>
            <a:blip r:embed="rId6"/>
            <a:stretch>
              <a:fillRect t="-1762" b="-1762"/>
            </a:stretch>
          </a:blipFill>
        </p:spPr>
        <p:txBody>
          <a:bodyPr/>
          <a:lstStyle/>
          <a:p>
            <a:endParaRPr lang="fr-CA"/>
          </a:p>
        </p:txBody>
      </p:sp>
      <p:sp>
        <p:nvSpPr>
          <p:cNvPr id="14" name="TextBox 14"/>
          <p:cNvSpPr txBox="1"/>
          <p:nvPr/>
        </p:nvSpPr>
        <p:spPr>
          <a:xfrm>
            <a:off x="13200375" y="8817100"/>
            <a:ext cx="2557134" cy="781050"/>
          </a:xfrm>
          <a:prstGeom prst="rect">
            <a:avLst/>
          </a:prstGeom>
        </p:spPr>
        <p:txBody>
          <a:bodyPr lIns="0" tIns="0" rIns="0" bIns="0" rtlCol="0" anchor="t">
            <a:spAutoFit/>
          </a:bodyPr>
          <a:lstStyle/>
          <a:p>
            <a:pPr algn="ctr">
              <a:lnSpc>
                <a:spcPts val="5400"/>
              </a:lnSpc>
            </a:pPr>
            <a:r>
              <a:rPr lang="en-US" sz="4500" b="1">
                <a:solidFill>
                  <a:srgbClr val="A2C617"/>
                </a:solidFill>
                <a:latin typeface="Arial MT Pro Bold"/>
                <a:ea typeface="Arial MT Pro Bold"/>
                <a:cs typeface="Arial MT Pro Bold"/>
                <a:sym typeface="Arial MT Pro Bold"/>
              </a:rPr>
              <a:t>Réfléchir</a:t>
            </a:r>
          </a:p>
        </p:txBody>
      </p:sp>
      <p:sp>
        <p:nvSpPr>
          <p:cNvPr id="15" name="Freeform 15"/>
          <p:cNvSpPr/>
          <p:nvPr/>
        </p:nvSpPr>
        <p:spPr>
          <a:xfrm flipH="1">
            <a:off x="16014684" y="7707557"/>
            <a:ext cx="1708141" cy="2037074"/>
          </a:xfrm>
          <a:custGeom>
            <a:avLst/>
            <a:gdLst/>
            <a:ahLst/>
            <a:cxnLst/>
            <a:rect l="l" t="t" r="r" b="b"/>
            <a:pathLst>
              <a:path w="1708141" h="2037074">
                <a:moveTo>
                  <a:pt x="1708140" y="0"/>
                </a:moveTo>
                <a:lnTo>
                  <a:pt x="0" y="0"/>
                </a:lnTo>
                <a:lnTo>
                  <a:pt x="0" y="2037074"/>
                </a:lnTo>
                <a:lnTo>
                  <a:pt x="1708140" y="2037074"/>
                </a:lnTo>
                <a:lnTo>
                  <a:pt x="1708140" y="0"/>
                </a:lnTo>
                <a:close/>
              </a:path>
            </a:pathLst>
          </a:custGeom>
          <a:blipFill>
            <a:blip r:embed="rId7">
              <a:extLst>
                <a:ext uri="{96DAC541-7B7A-43D3-8B79-37D633B846F1}">
                  <asvg:svgBlip xmlns:asvg="http://schemas.microsoft.com/office/drawing/2016/SVG/main" r:embed="rId8"/>
                </a:ext>
              </a:extLst>
            </a:blip>
            <a:stretch>
              <a:fillRect l="-122" r="-122"/>
            </a:stretch>
          </a:blipFill>
        </p:spPr>
        <p:txBody>
          <a:bodyPr/>
          <a:lstStyle/>
          <a:p>
            <a:endParaRPr lang="fr-CA"/>
          </a:p>
        </p:txBody>
      </p:sp>
      <p:sp>
        <p:nvSpPr>
          <p:cNvPr id="16" name="TextBox 16"/>
          <p:cNvSpPr txBox="1"/>
          <p:nvPr/>
        </p:nvSpPr>
        <p:spPr>
          <a:xfrm>
            <a:off x="2712194" y="312040"/>
            <a:ext cx="12863612" cy="1456563"/>
          </a:xfrm>
          <a:prstGeom prst="rect">
            <a:avLst/>
          </a:prstGeom>
        </p:spPr>
        <p:txBody>
          <a:bodyPr lIns="0" tIns="0" rIns="0" bIns="0" rtlCol="0" anchor="t">
            <a:spAutoFit/>
          </a:bodyPr>
          <a:lstStyle/>
          <a:p>
            <a:pPr algn="ctr">
              <a:lnSpc>
                <a:spcPts val="11556"/>
              </a:lnSpc>
            </a:pPr>
            <a:r>
              <a:rPr lang="en-US" sz="9000">
                <a:solidFill>
                  <a:srgbClr val="A2C617"/>
                </a:solidFill>
                <a:latin typeface="Marykate"/>
                <a:ea typeface="Marykate"/>
                <a:cs typeface="Marykate"/>
                <a:sym typeface="Marykate"/>
              </a:rPr>
              <a:t>Problèmes de croissance  </a:t>
            </a:r>
          </a:p>
        </p:txBody>
      </p:sp>
      <p:sp>
        <p:nvSpPr>
          <p:cNvPr id="12" name="Freeform 12"/>
          <p:cNvSpPr/>
          <p:nvPr/>
        </p:nvSpPr>
        <p:spPr>
          <a:xfrm>
            <a:off x="13962505" y="1503657"/>
            <a:ext cx="3760320" cy="3338141"/>
          </a:xfrm>
          <a:custGeom>
            <a:avLst/>
            <a:gdLst/>
            <a:ahLst/>
            <a:cxnLst/>
            <a:rect l="l" t="t" r="r" b="b"/>
            <a:pathLst>
              <a:path w="4656823" h="4098617">
                <a:moveTo>
                  <a:pt x="0" y="0"/>
                </a:moveTo>
                <a:lnTo>
                  <a:pt x="4656823" y="0"/>
                </a:lnTo>
                <a:lnTo>
                  <a:pt x="4656823" y="4098617"/>
                </a:lnTo>
                <a:lnTo>
                  <a:pt x="0" y="4098617"/>
                </a:lnTo>
                <a:lnTo>
                  <a:pt x="0" y="0"/>
                </a:lnTo>
                <a:close/>
              </a:path>
            </a:pathLst>
          </a:custGeom>
          <a:blipFill>
            <a:blip r:embed="rId9"/>
            <a:stretch>
              <a:fillRect/>
            </a:stretch>
          </a:blipFill>
        </p:spPr>
        <p:txBody>
          <a:bodyPr/>
          <a:lstStyle/>
          <a:p>
            <a:endParaRPr lang="fr-CA"/>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a:off x="0" y="10039350"/>
            <a:ext cx="18288000" cy="247650"/>
            <a:chOff x="0" y="0"/>
            <a:chExt cx="24384000" cy="330200"/>
          </a:xfrm>
        </p:grpSpPr>
        <p:sp>
          <p:nvSpPr>
            <p:cNvPr id="5" name="Freeform 5"/>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6" name="Group 6"/>
          <p:cNvGrpSpPr/>
          <p:nvPr/>
        </p:nvGrpSpPr>
        <p:grpSpPr>
          <a:xfrm rot="5400000">
            <a:off x="-49657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grpSp>
        <p:nvGrpSpPr>
          <p:cNvPr id="8" name="Group 8"/>
          <p:cNvGrpSpPr/>
          <p:nvPr/>
        </p:nvGrpSpPr>
        <p:grpSpPr>
          <a:xfrm rot="5400000">
            <a:off x="12992100" y="4991100"/>
            <a:ext cx="10287000" cy="304800"/>
            <a:chOff x="0" y="0"/>
            <a:chExt cx="13716000" cy="406400"/>
          </a:xfrm>
        </p:grpSpPr>
        <p:sp>
          <p:nvSpPr>
            <p:cNvPr id="9" name="Freeform 9"/>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10" name="TextBox 10"/>
          <p:cNvSpPr txBox="1"/>
          <p:nvPr/>
        </p:nvSpPr>
        <p:spPr>
          <a:xfrm>
            <a:off x="1005840" y="2322197"/>
            <a:ext cx="16276320" cy="1038225"/>
          </a:xfrm>
          <a:prstGeom prst="rect">
            <a:avLst/>
          </a:prstGeom>
        </p:spPr>
        <p:txBody>
          <a:bodyPr lIns="0" tIns="0" rIns="0" bIns="0" rtlCol="0" anchor="t">
            <a:spAutoFit/>
          </a:bodyPr>
          <a:lstStyle/>
          <a:p>
            <a:pPr algn="ctr">
              <a:lnSpc>
                <a:spcPts val="7200"/>
              </a:lnSpc>
            </a:pPr>
            <a:r>
              <a:rPr lang="en-US" sz="6000">
                <a:solidFill>
                  <a:srgbClr val="F7A600"/>
                </a:solidFill>
                <a:latin typeface="Arial MT Pro"/>
                <a:ea typeface="Arial MT Pro"/>
                <a:cs typeface="Arial MT Pro"/>
                <a:sym typeface="Arial MT Pro"/>
              </a:rPr>
              <a:t>Bonus !</a:t>
            </a:r>
          </a:p>
        </p:txBody>
      </p:sp>
      <p:sp>
        <p:nvSpPr>
          <p:cNvPr id="11" name="Freeform 11"/>
          <p:cNvSpPr/>
          <p:nvPr/>
        </p:nvSpPr>
        <p:spPr>
          <a:xfrm rot="2745774">
            <a:off x="-669271" y="6859140"/>
            <a:ext cx="2510504" cy="3503358"/>
          </a:xfrm>
          <a:custGeom>
            <a:avLst/>
            <a:gdLst/>
            <a:ahLst/>
            <a:cxnLst/>
            <a:rect l="l" t="t" r="r" b="b"/>
            <a:pathLst>
              <a:path w="2510504" h="3503358">
                <a:moveTo>
                  <a:pt x="0" y="0"/>
                </a:moveTo>
                <a:lnTo>
                  <a:pt x="2510503" y="0"/>
                </a:lnTo>
                <a:lnTo>
                  <a:pt x="2510503" y="3503358"/>
                </a:lnTo>
                <a:lnTo>
                  <a:pt x="0" y="3503358"/>
                </a:lnTo>
                <a:lnTo>
                  <a:pt x="0" y="0"/>
                </a:lnTo>
                <a:close/>
              </a:path>
            </a:pathLst>
          </a:custGeom>
          <a:blipFill>
            <a:blip r:embed="rId3"/>
            <a:stretch>
              <a:fillRect/>
            </a:stretch>
          </a:blipFill>
        </p:spPr>
        <p:txBody>
          <a:bodyPr/>
          <a:lstStyle/>
          <a:p>
            <a:endParaRPr lang="fr-CA"/>
          </a:p>
        </p:txBody>
      </p:sp>
      <p:sp>
        <p:nvSpPr>
          <p:cNvPr id="12" name="Freeform 12"/>
          <p:cNvSpPr/>
          <p:nvPr/>
        </p:nvSpPr>
        <p:spPr>
          <a:xfrm>
            <a:off x="5744984" y="3702724"/>
            <a:ext cx="6798033" cy="5994324"/>
          </a:xfrm>
          <a:custGeom>
            <a:avLst/>
            <a:gdLst/>
            <a:ahLst/>
            <a:cxnLst/>
            <a:rect l="l" t="t" r="r" b="b"/>
            <a:pathLst>
              <a:path w="6798033" h="5994324">
                <a:moveTo>
                  <a:pt x="0" y="0"/>
                </a:moveTo>
                <a:lnTo>
                  <a:pt x="6798032" y="0"/>
                </a:lnTo>
                <a:lnTo>
                  <a:pt x="6798032" y="5994324"/>
                </a:lnTo>
                <a:lnTo>
                  <a:pt x="0" y="5994324"/>
                </a:lnTo>
                <a:lnTo>
                  <a:pt x="0" y="0"/>
                </a:lnTo>
                <a:close/>
              </a:path>
            </a:pathLst>
          </a:custGeom>
          <a:blipFill>
            <a:blip r:embed="rId4"/>
            <a:stretch>
              <a:fillRect/>
            </a:stretch>
          </a:blipFill>
        </p:spPr>
        <p:txBody>
          <a:bodyPr/>
          <a:lstStyle/>
          <a:p>
            <a:endParaRPr lang="fr-CA"/>
          </a:p>
        </p:txBody>
      </p:sp>
      <p:sp>
        <p:nvSpPr>
          <p:cNvPr id="13" name="TextBox 13"/>
          <p:cNvSpPr txBox="1"/>
          <p:nvPr/>
        </p:nvSpPr>
        <p:spPr>
          <a:xfrm>
            <a:off x="2712194" y="312040"/>
            <a:ext cx="12863612" cy="1456563"/>
          </a:xfrm>
          <a:prstGeom prst="rect">
            <a:avLst/>
          </a:prstGeom>
        </p:spPr>
        <p:txBody>
          <a:bodyPr lIns="0" tIns="0" rIns="0" bIns="0" rtlCol="0" anchor="t">
            <a:spAutoFit/>
          </a:bodyPr>
          <a:lstStyle/>
          <a:p>
            <a:pPr algn="ctr">
              <a:lnSpc>
                <a:spcPts val="11556"/>
              </a:lnSpc>
            </a:pPr>
            <a:r>
              <a:rPr lang="en-US" sz="9000">
                <a:solidFill>
                  <a:srgbClr val="A2C617"/>
                </a:solidFill>
                <a:latin typeface="Marykate"/>
                <a:ea typeface="Marykate"/>
                <a:cs typeface="Marykate"/>
                <a:sym typeface="Marykate"/>
              </a:rPr>
              <a:t>Problèmes de croissance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a:off x="0" y="10039350"/>
            <a:ext cx="18288000" cy="247650"/>
            <a:chOff x="0" y="0"/>
            <a:chExt cx="24384000" cy="330200"/>
          </a:xfrm>
        </p:grpSpPr>
        <p:sp>
          <p:nvSpPr>
            <p:cNvPr id="5" name="Freeform 5"/>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6" name="Group 6"/>
          <p:cNvGrpSpPr/>
          <p:nvPr/>
        </p:nvGrpSpPr>
        <p:grpSpPr>
          <a:xfrm rot="5400000">
            <a:off x="-49657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8" name="TextBox 8"/>
          <p:cNvSpPr txBox="1"/>
          <p:nvPr/>
        </p:nvSpPr>
        <p:spPr>
          <a:xfrm>
            <a:off x="1028700" y="2312352"/>
            <a:ext cx="16179817" cy="8705850"/>
          </a:xfrm>
          <a:prstGeom prst="rect">
            <a:avLst/>
          </a:prstGeom>
        </p:spPr>
        <p:txBody>
          <a:bodyPr lIns="0" tIns="0" rIns="0" bIns="0" rtlCol="0" anchor="t">
            <a:spAutoFit/>
          </a:bodyPr>
          <a:lstStyle/>
          <a:p>
            <a:pPr algn="just">
              <a:lnSpc>
                <a:spcPts val="5250"/>
              </a:lnSpc>
            </a:pPr>
            <a:r>
              <a:rPr lang="en-US" sz="3500">
                <a:solidFill>
                  <a:srgbClr val="000000"/>
                </a:solidFill>
                <a:latin typeface="Arial MT Pro"/>
                <a:ea typeface="Arial MT Pro"/>
                <a:cs typeface="Arial MT Pro"/>
                <a:sym typeface="Arial MT Pro"/>
              </a:rPr>
              <a:t>Les Fruits de Fabien est une ferme qui produit principalement des fraises pour le marché frais. Ces petits fruits délicats doivent être récoltés à la main. Chaque printemps, Fabien embauche 40 travailleurs étrangers temporaires pour l’aider à effectuer les tâches agricoles. À cause des restrictions liées à la COVID-19, seuls 20 travailleurs ont obtenu le droit d’entrer au Canada, et ils sont arrivés trois semaines plus tard que prévu. Fabien s’inquiète de la diminution des récoltes et des ventes.</a:t>
            </a:r>
          </a:p>
          <a:p>
            <a:pPr algn="just">
              <a:lnSpc>
                <a:spcPts val="5250"/>
              </a:lnSpc>
            </a:pPr>
            <a:endParaRPr lang="en-US" sz="3500">
              <a:solidFill>
                <a:srgbClr val="000000"/>
              </a:solidFill>
              <a:latin typeface="Arial MT Pro"/>
              <a:ea typeface="Arial MT Pro"/>
              <a:cs typeface="Arial MT Pro"/>
              <a:sym typeface="Arial MT Pro"/>
            </a:endParaRPr>
          </a:p>
          <a:p>
            <a:pPr algn="just">
              <a:lnSpc>
                <a:spcPts val="5250"/>
              </a:lnSpc>
            </a:pPr>
            <a:endParaRPr lang="en-US" sz="3500">
              <a:solidFill>
                <a:srgbClr val="000000"/>
              </a:solidFill>
              <a:latin typeface="Arial MT Pro"/>
              <a:ea typeface="Arial MT Pro"/>
              <a:cs typeface="Arial MT Pro"/>
              <a:sym typeface="Arial MT Pro"/>
            </a:endParaRPr>
          </a:p>
          <a:p>
            <a:pPr algn="just">
              <a:lnSpc>
                <a:spcPts val="5250"/>
              </a:lnSpc>
            </a:pPr>
            <a:endParaRPr lang="en-US" sz="3500">
              <a:solidFill>
                <a:srgbClr val="000000"/>
              </a:solidFill>
              <a:latin typeface="Arial MT Pro"/>
              <a:ea typeface="Arial MT Pro"/>
              <a:cs typeface="Arial MT Pro"/>
              <a:sym typeface="Arial MT Pro"/>
            </a:endParaRPr>
          </a:p>
          <a:p>
            <a:pPr algn="just">
              <a:lnSpc>
                <a:spcPts val="5250"/>
              </a:lnSpc>
            </a:pPr>
            <a:endParaRPr lang="en-US" sz="3500">
              <a:solidFill>
                <a:srgbClr val="000000"/>
              </a:solidFill>
              <a:latin typeface="Arial MT Pro"/>
              <a:ea typeface="Arial MT Pro"/>
              <a:cs typeface="Arial MT Pro"/>
              <a:sym typeface="Arial MT Pro"/>
            </a:endParaRPr>
          </a:p>
          <a:p>
            <a:pPr algn="just">
              <a:lnSpc>
                <a:spcPts val="5250"/>
              </a:lnSpc>
            </a:pPr>
            <a:endParaRPr lang="en-US" sz="3500">
              <a:solidFill>
                <a:srgbClr val="000000"/>
              </a:solidFill>
              <a:latin typeface="Arial MT Pro"/>
              <a:ea typeface="Arial MT Pro"/>
              <a:cs typeface="Arial MT Pro"/>
              <a:sym typeface="Arial MT Pro"/>
            </a:endParaRPr>
          </a:p>
          <a:p>
            <a:pPr algn="just">
              <a:lnSpc>
                <a:spcPts val="5250"/>
              </a:lnSpc>
            </a:pPr>
            <a:endParaRPr lang="en-US" sz="3500">
              <a:solidFill>
                <a:srgbClr val="000000"/>
              </a:solidFill>
              <a:latin typeface="Arial MT Pro"/>
              <a:ea typeface="Arial MT Pro"/>
              <a:cs typeface="Arial MT Pro"/>
              <a:sym typeface="Arial MT Pro"/>
            </a:endParaRPr>
          </a:p>
        </p:txBody>
      </p:sp>
      <p:sp>
        <p:nvSpPr>
          <p:cNvPr id="9" name="Freeform 9"/>
          <p:cNvSpPr/>
          <p:nvPr/>
        </p:nvSpPr>
        <p:spPr>
          <a:xfrm>
            <a:off x="15318681" y="6854815"/>
            <a:ext cx="2777550" cy="2897054"/>
          </a:xfrm>
          <a:custGeom>
            <a:avLst/>
            <a:gdLst/>
            <a:ahLst/>
            <a:cxnLst/>
            <a:rect l="l" t="t" r="r" b="b"/>
            <a:pathLst>
              <a:path w="2777550" h="2897054">
                <a:moveTo>
                  <a:pt x="0" y="0"/>
                </a:moveTo>
                <a:lnTo>
                  <a:pt x="2777550" y="0"/>
                </a:lnTo>
                <a:lnTo>
                  <a:pt x="2777550" y="2897053"/>
                </a:lnTo>
                <a:lnTo>
                  <a:pt x="0" y="2897053"/>
                </a:lnTo>
                <a:lnTo>
                  <a:pt x="0" y="0"/>
                </a:lnTo>
                <a:close/>
              </a:path>
            </a:pathLst>
          </a:custGeom>
          <a:blipFill>
            <a:blip r:embed="rId3"/>
            <a:stretch>
              <a:fillRect/>
            </a:stretch>
          </a:blipFill>
        </p:spPr>
        <p:txBody>
          <a:bodyPr/>
          <a:lstStyle/>
          <a:p>
            <a:endParaRPr lang="fr-CA"/>
          </a:p>
        </p:txBody>
      </p:sp>
      <p:sp>
        <p:nvSpPr>
          <p:cNvPr id="10" name="TextBox 10"/>
          <p:cNvSpPr txBox="1"/>
          <p:nvPr/>
        </p:nvSpPr>
        <p:spPr>
          <a:xfrm>
            <a:off x="2832467" y="22860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Petits fruits récoltés à la main </a:t>
            </a:r>
          </a:p>
        </p:txBody>
      </p:sp>
      <p:sp>
        <p:nvSpPr>
          <p:cNvPr id="11" name="TextBox 11"/>
          <p:cNvSpPr txBox="1"/>
          <p:nvPr/>
        </p:nvSpPr>
        <p:spPr>
          <a:xfrm>
            <a:off x="2640698" y="7350653"/>
            <a:ext cx="12869752" cy="1466850"/>
          </a:xfrm>
          <a:prstGeom prst="rect">
            <a:avLst/>
          </a:prstGeom>
        </p:spPr>
        <p:txBody>
          <a:bodyPr lIns="0" tIns="0" rIns="0" bIns="0" rtlCol="0" anchor="t">
            <a:spAutoFit/>
          </a:bodyPr>
          <a:lstStyle/>
          <a:p>
            <a:pPr algn="ctr">
              <a:lnSpc>
                <a:spcPts val="5400"/>
              </a:lnSpc>
            </a:pPr>
            <a:r>
              <a:rPr lang="en-US" sz="4500">
                <a:solidFill>
                  <a:srgbClr val="A2C617"/>
                </a:solidFill>
                <a:latin typeface="Arial MT Pro"/>
                <a:ea typeface="Arial MT Pro"/>
                <a:cs typeface="Arial MT Pro"/>
                <a:sym typeface="Arial MT Pro"/>
              </a:rPr>
              <a:t>Qui est impliqué pour s’assurer que Fabien peut maintenir sa récolte et payer ses factures?</a:t>
            </a:r>
          </a:p>
        </p:txBody>
      </p:sp>
      <p:sp>
        <p:nvSpPr>
          <p:cNvPr id="12" name="TextBox 12"/>
          <p:cNvSpPr txBox="1"/>
          <p:nvPr/>
        </p:nvSpPr>
        <p:spPr>
          <a:xfrm>
            <a:off x="3443222" y="8749839"/>
            <a:ext cx="11264703" cy="1002029"/>
          </a:xfrm>
          <a:prstGeom prst="rect">
            <a:avLst/>
          </a:prstGeom>
        </p:spPr>
        <p:txBody>
          <a:bodyPr lIns="0" tIns="0" rIns="0" bIns="0" rtlCol="0" anchor="t">
            <a:spAutoFit/>
          </a:bodyPr>
          <a:lstStyle/>
          <a:p>
            <a:pPr algn="ctr">
              <a:lnSpc>
                <a:spcPts val="8160"/>
              </a:lnSpc>
            </a:pPr>
            <a:r>
              <a:rPr lang="en-US" sz="4000" b="1" i="1">
                <a:solidFill>
                  <a:srgbClr val="FFC000"/>
                </a:solidFill>
                <a:latin typeface="Arial MT Pro Bold Italics"/>
                <a:ea typeface="Arial MT Pro Bold Italics"/>
                <a:cs typeface="Arial MT Pro Bold Italics"/>
                <a:sym typeface="Arial MT Pro Bold Italics"/>
              </a:rPr>
              <a:t>5 cartes Carrières requises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rot="5400000">
            <a:off x="-4965700" y="4991100"/>
            <a:ext cx="10287000" cy="304800"/>
            <a:chOff x="0" y="0"/>
            <a:chExt cx="13716000" cy="406400"/>
          </a:xfrm>
        </p:grpSpPr>
        <p:sp>
          <p:nvSpPr>
            <p:cNvPr id="5" name="Freeform 5"/>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grpSp>
        <p:nvGrpSpPr>
          <p:cNvPr id="6" name="Group 6"/>
          <p:cNvGrpSpPr/>
          <p:nvPr/>
        </p:nvGrpSpPr>
        <p:grpSpPr>
          <a:xfrm rot="5400000">
            <a:off x="129921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8" name="TextBox 8"/>
          <p:cNvSpPr txBox="1"/>
          <p:nvPr/>
        </p:nvSpPr>
        <p:spPr>
          <a:xfrm>
            <a:off x="6527882" y="8861369"/>
            <a:ext cx="2547692" cy="693865"/>
          </a:xfrm>
          <a:prstGeom prst="rect">
            <a:avLst/>
          </a:prstGeom>
        </p:spPr>
        <p:txBody>
          <a:bodyPr lIns="0" tIns="0" rIns="0" bIns="0" rtlCol="0" anchor="t">
            <a:spAutoFit/>
          </a:bodyPr>
          <a:lstStyle/>
          <a:p>
            <a:pPr algn="l">
              <a:lnSpc>
                <a:spcPts val="4370"/>
              </a:lnSpc>
            </a:pPr>
            <a:r>
              <a:rPr lang="en-US" sz="3642" b="1">
                <a:solidFill>
                  <a:srgbClr val="A2C617"/>
                </a:solidFill>
                <a:latin typeface="Arial MT Pro Bold"/>
                <a:ea typeface="Arial MT Pro Bold"/>
                <a:cs typeface="Arial MT Pro Bold"/>
                <a:sym typeface="Arial MT Pro Bold"/>
              </a:rPr>
              <a:t>Aider</a:t>
            </a:r>
          </a:p>
        </p:txBody>
      </p:sp>
      <p:sp>
        <p:nvSpPr>
          <p:cNvPr id="9" name="Freeform 9"/>
          <p:cNvSpPr/>
          <p:nvPr/>
        </p:nvSpPr>
        <p:spPr>
          <a:xfrm>
            <a:off x="5271080" y="8285629"/>
            <a:ext cx="1139795" cy="1348375"/>
          </a:xfrm>
          <a:custGeom>
            <a:avLst/>
            <a:gdLst/>
            <a:ahLst/>
            <a:cxnLst/>
            <a:rect l="l" t="t" r="r" b="b"/>
            <a:pathLst>
              <a:path w="1139795" h="1348375">
                <a:moveTo>
                  <a:pt x="0" y="0"/>
                </a:moveTo>
                <a:lnTo>
                  <a:pt x="1139796" y="0"/>
                </a:lnTo>
                <a:lnTo>
                  <a:pt x="1139796" y="1348376"/>
                </a:lnTo>
                <a:lnTo>
                  <a:pt x="0" y="1348376"/>
                </a:lnTo>
                <a:lnTo>
                  <a:pt x="0" y="0"/>
                </a:lnTo>
                <a:close/>
              </a:path>
            </a:pathLst>
          </a:custGeom>
          <a:blipFill>
            <a:blip r:embed="rId3"/>
            <a:stretch>
              <a:fillRect/>
            </a:stretch>
          </a:blipFill>
        </p:spPr>
        <p:txBody>
          <a:bodyPr/>
          <a:lstStyle/>
          <a:p>
            <a:endParaRPr lang="fr-CA"/>
          </a:p>
        </p:txBody>
      </p:sp>
      <p:sp>
        <p:nvSpPr>
          <p:cNvPr id="10" name="TextBox 10"/>
          <p:cNvSpPr txBox="1"/>
          <p:nvPr/>
        </p:nvSpPr>
        <p:spPr>
          <a:xfrm>
            <a:off x="11053515" y="9275937"/>
            <a:ext cx="2885062" cy="640639"/>
          </a:xfrm>
          <a:prstGeom prst="rect">
            <a:avLst/>
          </a:prstGeom>
        </p:spPr>
        <p:txBody>
          <a:bodyPr lIns="0" tIns="0" rIns="0" bIns="0" rtlCol="0" anchor="t">
            <a:spAutoFit/>
          </a:bodyPr>
          <a:lstStyle/>
          <a:p>
            <a:pPr algn="l">
              <a:lnSpc>
                <a:spcPts val="4061"/>
              </a:lnSpc>
            </a:pPr>
            <a:r>
              <a:rPr lang="en-US" sz="3384" b="1">
                <a:solidFill>
                  <a:srgbClr val="A2C617"/>
                </a:solidFill>
                <a:latin typeface="Arial MT Pro Bold"/>
                <a:ea typeface="Arial MT Pro Bold"/>
                <a:cs typeface="Arial MT Pro Bold"/>
                <a:sym typeface="Arial MT Pro Bold"/>
              </a:rPr>
              <a:t>Persuader</a:t>
            </a:r>
          </a:p>
        </p:txBody>
      </p:sp>
      <p:sp>
        <p:nvSpPr>
          <p:cNvPr id="11" name="Freeform 11"/>
          <p:cNvSpPr/>
          <p:nvPr/>
        </p:nvSpPr>
        <p:spPr>
          <a:xfrm>
            <a:off x="9751558" y="8576227"/>
            <a:ext cx="1130507" cy="1340350"/>
          </a:xfrm>
          <a:custGeom>
            <a:avLst/>
            <a:gdLst/>
            <a:ahLst/>
            <a:cxnLst/>
            <a:rect l="l" t="t" r="r" b="b"/>
            <a:pathLst>
              <a:path w="1130507" h="1340350">
                <a:moveTo>
                  <a:pt x="0" y="0"/>
                </a:moveTo>
                <a:lnTo>
                  <a:pt x="1130507" y="0"/>
                </a:lnTo>
                <a:lnTo>
                  <a:pt x="1130507" y="1340350"/>
                </a:lnTo>
                <a:lnTo>
                  <a:pt x="0" y="1340350"/>
                </a:lnTo>
                <a:lnTo>
                  <a:pt x="0" y="0"/>
                </a:lnTo>
                <a:close/>
              </a:path>
            </a:pathLst>
          </a:custGeom>
          <a:blipFill>
            <a:blip r:embed="rId4"/>
            <a:stretch>
              <a:fillRect/>
            </a:stretch>
          </a:blipFill>
        </p:spPr>
        <p:txBody>
          <a:bodyPr/>
          <a:lstStyle/>
          <a:p>
            <a:endParaRPr lang="fr-CA"/>
          </a:p>
        </p:txBody>
      </p:sp>
      <p:sp>
        <p:nvSpPr>
          <p:cNvPr id="12" name="TextBox 12"/>
          <p:cNvSpPr txBox="1"/>
          <p:nvPr/>
        </p:nvSpPr>
        <p:spPr>
          <a:xfrm>
            <a:off x="15187349" y="8668187"/>
            <a:ext cx="2795851" cy="632416"/>
          </a:xfrm>
          <a:prstGeom prst="rect">
            <a:avLst/>
          </a:prstGeom>
        </p:spPr>
        <p:txBody>
          <a:bodyPr lIns="0" tIns="0" rIns="0" bIns="0" rtlCol="0" anchor="t">
            <a:spAutoFit/>
          </a:bodyPr>
          <a:lstStyle/>
          <a:p>
            <a:pPr algn="ctr">
              <a:lnSpc>
                <a:spcPts val="3936"/>
              </a:lnSpc>
            </a:pPr>
            <a:r>
              <a:rPr lang="en-US" sz="3280" b="1">
                <a:solidFill>
                  <a:srgbClr val="A2C617"/>
                </a:solidFill>
                <a:latin typeface="Arial MT Pro Bold"/>
                <a:ea typeface="Arial MT Pro Bold"/>
                <a:cs typeface="Arial MT Pro Bold"/>
                <a:sym typeface="Arial MT Pro Bold"/>
              </a:rPr>
              <a:t>Construire</a:t>
            </a:r>
          </a:p>
        </p:txBody>
      </p:sp>
      <p:sp>
        <p:nvSpPr>
          <p:cNvPr id="13" name="Freeform 13"/>
          <p:cNvSpPr/>
          <p:nvPr/>
        </p:nvSpPr>
        <p:spPr>
          <a:xfrm>
            <a:off x="14332289" y="8077314"/>
            <a:ext cx="1098692" cy="1298366"/>
          </a:xfrm>
          <a:custGeom>
            <a:avLst/>
            <a:gdLst/>
            <a:ahLst/>
            <a:cxnLst/>
            <a:rect l="l" t="t" r="r" b="b"/>
            <a:pathLst>
              <a:path w="1098692" h="1298366">
                <a:moveTo>
                  <a:pt x="0" y="0"/>
                </a:moveTo>
                <a:lnTo>
                  <a:pt x="1098693" y="0"/>
                </a:lnTo>
                <a:lnTo>
                  <a:pt x="1098693" y="1298366"/>
                </a:lnTo>
                <a:lnTo>
                  <a:pt x="0" y="1298366"/>
                </a:lnTo>
                <a:lnTo>
                  <a:pt x="0" y="0"/>
                </a:lnTo>
                <a:close/>
              </a:path>
            </a:pathLst>
          </a:custGeom>
          <a:blipFill>
            <a:blip r:embed="rId5"/>
            <a:stretch>
              <a:fillRect/>
            </a:stretch>
          </a:blipFill>
        </p:spPr>
        <p:txBody>
          <a:bodyPr/>
          <a:lstStyle/>
          <a:p>
            <a:endParaRPr lang="fr-CA"/>
          </a:p>
        </p:txBody>
      </p:sp>
      <p:sp>
        <p:nvSpPr>
          <p:cNvPr id="14" name="TextBox 14"/>
          <p:cNvSpPr txBox="1"/>
          <p:nvPr/>
        </p:nvSpPr>
        <p:spPr>
          <a:xfrm>
            <a:off x="1938134" y="8650297"/>
            <a:ext cx="2767399" cy="716224"/>
          </a:xfrm>
          <a:prstGeom prst="rect">
            <a:avLst/>
          </a:prstGeom>
        </p:spPr>
        <p:txBody>
          <a:bodyPr lIns="0" tIns="0" rIns="0" bIns="0" rtlCol="0" anchor="t">
            <a:spAutoFit/>
          </a:bodyPr>
          <a:lstStyle/>
          <a:p>
            <a:pPr algn="l">
              <a:lnSpc>
                <a:spcPts val="4529"/>
              </a:lnSpc>
            </a:pPr>
            <a:r>
              <a:rPr lang="en-US" sz="3774" b="1">
                <a:solidFill>
                  <a:srgbClr val="A2C617"/>
                </a:solidFill>
                <a:latin typeface="Arial MT Pro Bold"/>
                <a:ea typeface="Arial MT Pro Bold"/>
                <a:cs typeface="Arial MT Pro Bold"/>
                <a:sym typeface="Arial MT Pro Bold"/>
              </a:rPr>
              <a:t>Organiser</a:t>
            </a:r>
          </a:p>
        </p:txBody>
      </p:sp>
      <p:sp>
        <p:nvSpPr>
          <p:cNvPr id="15" name="Freeform 15"/>
          <p:cNvSpPr/>
          <p:nvPr/>
        </p:nvSpPr>
        <p:spPr>
          <a:xfrm>
            <a:off x="503055" y="7799559"/>
            <a:ext cx="1263629" cy="1596629"/>
          </a:xfrm>
          <a:custGeom>
            <a:avLst/>
            <a:gdLst/>
            <a:ahLst/>
            <a:cxnLst/>
            <a:rect l="l" t="t" r="r" b="b"/>
            <a:pathLst>
              <a:path w="1263629" h="1596629">
                <a:moveTo>
                  <a:pt x="0" y="0"/>
                </a:moveTo>
                <a:lnTo>
                  <a:pt x="1263629" y="0"/>
                </a:lnTo>
                <a:lnTo>
                  <a:pt x="1263629" y="1596629"/>
                </a:lnTo>
                <a:lnTo>
                  <a:pt x="0" y="1596629"/>
                </a:lnTo>
                <a:lnTo>
                  <a:pt x="0" y="0"/>
                </a:lnTo>
                <a:close/>
              </a:path>
            </a:pathLst>
          </a:custGeom>
          <a:blipFill>
            <a:blip r:embed="rId6">
              <a:extLst>
                <a:ext uri="{96DAC541-7B7A-43D3-8B79-37D633B846F1}">
                  <asvg:svgBlip xmlns:asvg="http://schemas.microsoft.com/office/drawing/2016/SVG/main" r:embed="rId7"/>
                </a:ext>
              </a:extLst>
            </a:blip>
            <a:stretch>
              <a:fillRect t="-24" b="-24"/>
            </a:stretch>
          </a:blipFill>
        </p:spPr>
        <p:txBody>
          <a:bodyPr/>
          <a:lstStyle/>
          <a:p>
            <a:endParaRPr lang="fr-CA"/>
          </a:p>
        </p:txBody>
      </p:sp>
      <p:sp>
        <p:nvSpPr>
          <p:cNvPr id="16" name="Freeform 16"/>
          <p:cNvSpPr/>
          <p:nvPr/>
        </p:nvSpPr>
        <p:spPr>
          <a:xfrm>
            <a:off x="430136" y="1714003"/>
            <a:ext cx="3608464" cy="3414950"/>
          </a:xfrm>
          <a:custGeom>
            <a:avLst/>
            <a:gdLst/>
            <a:ahLst/>
            <a:cxnLst/>
            <a:rect l="l" t="t" r="r" b="b"/>
            <a:pathLst>
              <a:path w="3783170" h="3553322">
                <a:moveTo>
                  <a:pt x="0" y="0"/>
                </a:moveTo>
                <a:lnTo>
                  <a:pt x="3783169" y="0"/>
                </a:lnTo>
                <a:lnTo>
                  <a:pt x="3783169" y="3553321"/>
                </a:lnTo>
                <a:lnTo>
                  <a:pt x="0" y="3553321"/>
                </a:lnTo>
                <a:lnTo>
                  <a:pt x="0" y="0"/>
                </a:lnTo>
                <a:close/>
              </a:path>
            </a:pathLst>
          </a:custGeom>
          <a:blipFill>
            <a:blip r:embed="rId8"/>
            <a:stretch>
              <a:fillRect/>
            </a:stretch>
          </a:blipFill>
        </p:spPr>
        <p:txBody>
          <a:bodyPr/>
          <a:lstStyle/>
          <a:p>
            <a:endParaRPr lang="fr-CA"/>
          </a:p>
        </p:txBody>
      </p:sp>
      <p:sp>
        <p:nvSpPr>
          <p:cNvPr id="17" name="Freeform 17"/>
          <p:cNvSpPr/>
          <p:nvPr/>
        </p:nvSpPr>
        <p:spPr>
          <a:xfrm>
            <a:off x="3071736" y="5158047"/>
            <a:ext cx="3608464" cy="3127582"/>
          </a:xfrm>
          <a:custGeom>
            <a:avLst/>
            <a:gdLst/>
            <a:ahLst/>
            <a:cxnLst/>
            <a:rect l="l" t="t" r="r" b="b"/>
            <a:pathLst>
              <a:path w="4363621" h="3614747">
                <a:moveTo>
                  <a:pt x="0" y="0"/>
                </a:moveTo>
                <a:lnTo>
                  <a:pt x="4363621" y="0"/>
                </a:lnTo>
                <a:lnTo>
                  <a:pt x="4363621" y="3614747"/>
                </a:lnTo>
                <a:lnTo>
                  <a:pt x="0" y="3614747"/>
                </a:lnTo>
                <a:lnTo>
                  <a:pt x="0" y="0"/>
                </a:lnTo>
                <a:close/>
              </a:path>
            </a:pathLst>
          </a:custGeom>
          <a:blipFill>
            <a:blip r:embed="rId9"/>
            <a:stretch>
              <a:fillRect/>
            </a:stretch>
          </a:blipFill>
        </p:spPr>
        <p:txBody>
          <a:bodyPr/>
          <a:lstStyle/>
          <a:p>
            <a:endParaRPr lang="fr-CA"/>
          </a:p>
        </p:txBody>
      </p:sp>
      <p:sp>
        <p:nvSpPr>
          <p:cNvPr id="18" name="Freeform 18"/>
          <p:cNvSpPr/>
          <p:nvPr/>
        </p:nvSpPr>
        <p:spPr>
          <a:xfrm>
            <a:off x="6858000" y="1731042"/>
            <a:ext cx="3709925" cy="3414950"/>
          </a:xfrm>
          <a:custGeom>
            <a:avLst/>
            <a:gdLst/>
            <a:ahLst/>
            <a:cxnLst/>
            <a:rect l="l" t="t" r="r" b="b"/>
            <a:pathLst>
              <a:path w="4060539" h="3755040">
                <a:moveTo>
                  <a:pt x="0" y="0"/>
                </a:moveTo>
                <a:lnTo>
                  <a:pt x="4060539" y="0"/>
                </a:lnTo>
                <a:lnTo>
                  <a:pt x="4060539" y="3755040"/>
                </a:lnTo>
                <a:lnTo>
                  <a:pt x="0" y="3755040"/>
                </a:lnTo>
                <a:lnTo>
                  <a:pt x="0" y="0"/>
                </a:lnTo>
                <a:close/>
              </a:path>
            </a:pathLst>
          </a:custGeom>
          <a:blipFill>
            <a:blip r:embed="rId10"/>
            <a:stretch>
              <a:fillRect l="-2232" r="-2232"/>
            </a:stretch>
          </a:blipFill>
        </p:spPr>
        <p:txBody>
          <a:bodyPr/>
          <a:lstStyle/>
          <a:p>
            <a:endParaRPr lang="fr-CA"/>
          </a:p>
        </p:txBody>
      </p:sp>
      <p:sp>
        <p:nvSpPr>
          <p:cNvPr id="19" name="Freeform 19"/>
          <p:cNvSpPr/>
          <p:nvPr/>
        </p:nvSpPr>
        <p:spPr>
          <a:xfrm>
            <a:off x="13030200" y="1698570"/>
            <a:ext cx="4029198" cy="3414951"/>
          </a:xfrm>
          <a:custGeom>
            <a:avLst/>
            <a:gdLst/>
            <a:ahLst/>
            <a:cxnLst/>
            <a:rect l="l" t="t" r="r" b="b"/>
            <a:pathLst>
              <a:path w="4506738" h="3749428">
                <a:moveTo>
                  <a:pt x="0" y="0"/>
                </a:moveTo>
                <a:lnTo>
                  <a:pt x="4506738" y="0"/>
                </a:lnTo>
                <a:lnTo>
                  <a:pt x="4506738" y="3749428"/>
                </a:lnTo>
                <a:lnTo>
                  <a:pt x="0" y="3749428"/>
                </a:lnTo>
                <a:lnTo>
                  <a:pt x="0" y="0"/>
                </a:lnTo>
                <a:close/>
              </a:path>
            </a:pathLst>
          </a:custGeom>
          <a:blipFill>
            <a:blip r:embed="rId11"/>
            <a:stretch>
              <a:fillRect/>
            </a:stretch>
          </a:blipFill>
        </p:spPr>
        <p:txBody>
          <a:bodyPr/>
          <a:lstStyle/>
          <a:p>
            <a:endParaRPr lang="fr-CA"/>
          </a:p>
        </p:txBody>
      </p:sp>
      <p:sp>
        <p:nvSpPr>
          <p:cNvPr id="20" name="Freeform 20"/>
          <p:cNvSpPr/>
          <p:nvPr/>
        </p:nvSpPr>
        <p:spPr>
          <a:xfrm>
            <a:off x="9915271" y="5225313"/>
            <a:ext cx="4245569" cy="3127583"/>
          </a:xfrm>
          <a:custGeom>
            <a:avLst/>
            <a:gdLst/>
            <a:ahLst/>
            <a:cxnLst/>
            <a:rect l="l" t="t" r="r" b="b"/>
            <a:pathLst>
              <a:path w="4802995" h="3926132">
                <a:moveTo>
                  <a:pt x="0" y="0"/>
                </a:moveTo>
                <a:lnTo>
                  <a:pt x="4802994" y="0"/>
                </a:lnTo>
                <a:lnTo>
                  <a:pt x="4802994" y="3926132"/>
                </a:lnTo>
                <a:lnTo>
                  <a:pt x="0" y="3926132"/>
                </a:lnTo>
                <a:lnTo>
                  <a:pt x="0" y="0"/>
                </a:lnTo>
                <a:close/>
              </a:path>
            </a:pathLst>
          </a:custGeom>
          <a:blipFill>
            <a:blip r:embed="rId12"/>
            <a:stretch>
              <a:fillRect/>
            </a:stretch>
          </a:blipFill>
        </p:spPr>
        <p:txBody>
          <a:bodyPr/>
          <a:lstStyle/>
          <a:p>
            <a:endParaRPr lang="fr-CA"/>
          </a:p>
        </p:txBody>
      </p:sp>
      <p:sp>
        <p:nvSpPr>
          <p:cNvPr id="21" name="TextBox 21"/>
          <p:cNvSpPr txBox="1"/>
          <p:nvPr/>
        </p:nvSpPr>
        <p:spPr>
          <a:xfrm>
            <a:off x="2832467" y="22860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Petits fruits récoltés à la main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a:off x="0" y="10039350"/>
            <a:ext cx="18288000" cy="247650"/>
            <a:chOff x="0" y="0"/>
            <a:chExt cx="24384000" cy="330200"/>
          </a:xfrm>
        </p:grpSpPr>
        <p:sp>
          <p:nvSpPr>
            <p:cNvPr id="5" name="Freeform 5"/>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6" name="Group 6"/>
          <p:cNvGrpSpPr/>
          <p:nvPr/>
        </p:nvGrpSpPr>
        <p:grpSpPr>
          <a:xfrm rot="5400000">
            <a:off x="-49657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grpSp>
        <p:nvGrpSpPr>
          <p:cNvPr id="8" name="Group 8"/>
          <p:cNvGrpSpPr/>
          <p:nvPr/>
        </p:nvGrpSpPr>
        <p:grpSpPr>
          <a:xfrm rot="5400000">
            <a:off x="12992100" y="4991100"/>
            <a:ext cx="10287000" cy="304800"/>
            <a:chOff x="0" y="0"/>
            <a:chExt cx="13716000" cy="406400"/>
          </a:xfrm>
        </p:grpSpPr>
        <p:sp>
          <p:nvSpPr>
            <p:cNvPr id="9" name="Freeform 9"/>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10" name="Freeform 10"/>
          <p:cNvSpPr/>
          <p:nvPr/>
        </p:nvSpPr>
        <p:spPr>
          <a:xfrm>
            <a:off x="5623476" y="3579100"/>
            <a:ext cx="6904196" cy="6038324"/>
          </a:xfrm>
          <a:custGeom>
            <a:avLst/>
            <a:gdLst/>
            <a:ahLst/>
            <a:cxnLst/>
            <a:rect l="l" t="t" r="r" b="b"/>
            <a:pathLst>
              <a:path w="6904196" h="6038324">
                <a:moveTo>
                  <a:pt x="0" y="0"/>
                </a:moveTo>
                <a:lnTo>
                  <a:pt x="6904196" y="0"/>
                </a:lnTo>
                <a:lnTo>
                  <a:pt x="6904196" y="6038323"/>
                </a:lnTo>
                <a:lnTo>
                  <a:pt x="0" y="6038323"/>
                </a:lnTo>
                <a:lnTo>
                  <a:pt x="0" y="0"/>
                </a:lnTo>
                <a:close/>
              </a:path>
            </a:pathLst>
          </a:custGeom>
          <a:blipFill>
            <a:blip r:embed="rId3"/>
            <a:stretch>
              <a:fillRect/>
            </a:stretch>
          </a:blipFill>
        </p:spPr>
        <p:txBody>
          <a:bodyPr/>
          <a:lstStyle/>
          <a:p>
            <a:endParaRPr lang="fr-CA"/>
          </a:p>
        </p:txBody>
      </p:sp>
      <p:sp>
        <p:nvSpPr>
          <p:cNvPr id="11" name="TextBox 11"/>
          <p:cNvSpPr txBox="1"/>
          <p:nvPr/>
        </p:nvSpPr>
        <p:spPr>
          <a:xfrm>
            <a:off x="2832467" y="22860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Petits fruits récoltés à la main </a:t>
            </a:r>
          </a:p>
        </p:txBody>
      </p:sp>
      <p:sp>
        <p:nvSpPr>
          <p:cNvPr id="12" name="TextBox 12"/>
          <p:cNvSpPr txBox="1"/>
          <p:nvPr/>
        </p:nvSpPr>
        <p:spPr>
          <a:xfrm>
            <a:off x="1005840" y="2322197"/>
            <a:ext cx="16276320" cy="1038225"/>
          </a:xfrm>
          <a:prstGeom prst="rect">
            <a:avLst/>
          </a:prstGeom>
        </p:spPr>
        <p:txBody>
          <a:bodyPr lIns="0" tIns="0" rIns="0" bIns="0" rtlCol="0" anchor="t">
            <a:spAutoFit/>
          </a:bodyPr>
          <a:lstStyle/>
          <a:p>
            <a:pPr algn="ctr">
              <a:lnSpc>
                <a:spcPts val="7200"/>
              </a:lnSpc>
            </a:pPr>
            <a:r>
              <a:rPr lang="en-US" sz="6000">
                <a:solidFill>
                  <a:srgbClr val="F7A600"/>
                </a:solidFill>
                <a:latin typeface="Arial MT Pro"/>
                <a:ea typeface="Arial MT Pro"/>
                <a:cs typeface="Arial MT Pro"/>
                <a:sym typeface="Arial MT Pro"/>
              </a:rPr>
              <a:t>Bonus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a:off x="0" y="10039350"/>
            <a:ext cx="18288000" cy="247650"/>
            <a:chOff x="0" y="0"/>
            <a:chExt cx="24384000" cy="330200"/>
          </a:xfrm>
        </p:grpSpPr>
        <p:sp>
          <p:nvSpPr>
            <p:cNvPr id="5" name="Freeform 5"/>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6" name="Group 6"/>
          <p:cNvGrpSpPr/>
          <p:nvPr/>
        </p:nvGrpSpPr>
        <p:grpSpPr>
          <a:xfrm rot="5400000">
            <a:off x="-49657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8" name="Freeform 8"/>
          <p:cNvSpPr/>
          <p:nvPr/>
        </p:nvSpPr>
        <p:spPr>
          <a:xfrm>
            <a:off x="14500103" y="6925064"/>
            <a:ext cx="4617063" cy="5322262"/>
          </a:xfrm>
          <a:custGeom>
            <a:avLst/>
            <a:gdLst/>
            <a:ahLst/>
            <a:cxnLst/>
            <a:rect l="l" t="t" r="r" b="b"/>
            <a:pathLst>
              <a:path w="4617063" h="5322262">
                <a:moveTo>
                  <a:pt x="0" y="0"/>
                </a:moveTo>
                <a:lnTo>
                  <a:pt x="4617063" y="0"/>
                </a:lnTo>
                <a:lnTo>
                  <a:pt x="4617063" y="5322262"/>
                </a:lnTo>
                <a:lnTo>
                  <a:pt x="0" y="5322262"/>
                </a:lnTo>
                <a:lnTo>
                  <a:pt x="0" y="0"/>
                </a:lnTo>
                <a:close/>
              </a:path>
            </a:pathLst>
          </a:custGeom>
          <a:blipFill>
            <a:blip r:embed="rId3"/>
            <a:stretch>
              <a:fillRect/>
            </a:stretch>
          </a:blipFill>
        </p:spPr>
        <p:txBody>
          <a:bodyPr/>
          <a:lstStyle/>
          <a:p>
            <a:endParaRPr lang="fr-CA"/>
          </a:p>
        </p:txBody>
      </p:sp>
      <p:sp>
        <p:nvSpPr>
          <p:cNvPr id="9" name="TextBox 9"/>
          <p:cNvSpPr txBox="1"/>
          <p:nvPr/>
        </p:nvSpPr>
        <p:spPr>
          <a:xfrm>
            <a:off x="1028700" y="2312352"/>
            <a:ext cx="16179817" cy="3371850"/>
          </a:xfrm>
          <a:prstGeom prst="rect">
            <a:avLst/>
          </a:prstGeom>
        </p:spPr>
        <p:txBody>
          <a:bodyPr lIns="0" tIns="0" rIns="0" bIns="0" rtlCol="0" anchor="t">
            <a:spAutoFit/>
          </a:bodyPr>
          <a:lstStyle/>
          <a:p>
            <a:pPr algn="just">
              <a:lnSpc>
                <a:spcPts val="5250"/>
              </a:lnSpc>
            </a:pPr>
            <a:r>
              <a:rPr lang="en-US" sz="3500">
                <a:solidFill>
                  <a:srgbClr val="000000"/>
                </a:solidFill>
                <a:latin typeface="Arial MT Pro"/>
                <a:ea typeface="Arial MT Pro"/>
                <a:cs typeface="Arial MT Pro"/>
                <a:sym typeface="Arial MT Pro"/>
              </a:rPr>
              <a:t>Mohammed est propriétaire d’une serre et produit des légumes pour les commerces et les marchés locaux. Il souhaite élargir ses activités et construire deux nouvelles serres complètement autosuffisantes, équipées de systèmes automatisés d’irrigation, de contrôle de la température et de régulation de l’humidité, de détection des ravageurs et de surveillance des cultures.</a:t>
            </a:r>
          </a:p>
        </p:txBody>
      </p:sp>
      <p:sp>
        <p:nvSpPr>
          <p:cNvPr id="10" name="TextBox 10"/>
          <p:cNvSpPr txBox="1"/>
          <p:nvPr/>
        </p:nvSpPr>
        <p:spPr>
          <a:xfrm>
            <a:off x="2832467" y="22860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Nouvelle serre</a:t>
            </a:r>
          </a:p>
        </p:txBody>
      </p:sp>
      <p:sp>
        <p:nvSpPr>
          <p:cNvPr id="11" name="TextBox 11"/>
          <p:cNvSpPr txBox="1"/>
          <p:nvPr/>
        </p:nvSpPr>
        <p:spPr>
          <a:xfrm>
            <a:off x="2640698" y="7621458"/>
            <a:ext cx="12869752" cy="781050"/>
          </a:xfrm>
          <a:prstGeom prst="rect">
            <a:avLst/>
          </a:prstGeom>
        </p:spPr>
        <p:txBody>
          <a:bodyPr lIns="0" tIns="0" rIns="0" bIns="0" rtlCol="0" anchor="t">
            <a:spAutoFit/>
          </a:bodyPr>
          <a:lstStyle/>
          <a:p>
            <a:pPr algn="ctr">
              <a:lnSpc>
                <a:spcPts val="5400"/>
              </a:lnSpc>
            </a:pPr>
            <a:r>
              <a:rPr lang="en-US" sz="4500">
                <a:solidFill>
                  <a:srgbClr val="A2C617"/>
                </a:solidFill>
                <a:latin typeface="Arial MT Pro"/>
                <a:ea typeface="Arial MT Pro"/>
                <a:cs typeface="Arial MT Pro"/>
                <a:sym typeface="Arial MT Pro"/>
              </a:rPr>
              <a:t>Qui est impliqué dans la réalisation de ce projet?  </a:t>
            </a:r>
          </a:p>
        </p:txBody>
      </p:sp>
      <p:sp>
        <p:nvSpPr>
          <p:cNvPr id="12" name="TextBox 12"/>
          <p:cNvSpPr txBox="1"/>
          <p:nvPr/>
        </p:nvSpPr>
        <p:spPr>
          <a:xfrm>
            <a:off x="3235400" y="8351607"/>
            <a:ext cx="11264703" cy="1002029"/>
          </a:xfrm>
          <a:prstGeom prst="rect">
            <a:avLst/>
          </a:prstGeom>
        </p:spPr>
        <p:txBody>
          <a:bodyPr lIns="0" tIns="0" rIns="0" bIns="0" rtlCol="0" anchor="t">
            <a:spAutoFit/>
          </a:bodyPr>
          <a:lstStyle/>
          <a:p>
            <a:pPr algn="ctr">
              <a:lnSpc>
                <a:spcPts val="8160"/>
              </a:lnSpc>
            </a:pPr>
            <a:r>
              <a:rPr lang="en-US" sz="4000" b="1" i="1">
                <a:solidFill>
                  <a:srgbClr val="FFC000"/>
                </a:solidFill>
                <a:latin typeface="Arial MT Pro Bold Italics"/>
                <a:ea typeface="Arial MT Pro Bold Italics"/>
                <a:cs typeface="Arial MT Pro Bold Italics"/>
                <a:sym typeface="Arial MT Pro Bold Italics"/>
              </a:rPr>
              <a:t>4 cartes Carrières requises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rot="5400000">
            <a:off x="-4965700" y="4991100"/>
            <a:ext cx="10287000" cy="304800"/>
            <a:chOff x="0" y="0"/>
            <a:chExt cx="13716000" cy="406400"/>
          </a:xfrm>
        </p:grpSpPr>
        <p:sp>
          <p:nvSpPr>
            <p:cNvPr id="5" name="Freeform 5"/>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grpSp>
        <p:nvGrpSpPr>
          <p:cNvPr id="6" name="Group 6"/>
          <p:cNvGrpSpPr/>
          <p:nvPr/>
        </p:nvGrpSpPr>
        <p:grpSpPr>
          <a:xfrm rot="5400000">
            <a:off x="129921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8" name="TextBox 8"/>
          <p:cNvSpPr txBox="1"/>
          <p:nvPr/>
        </p:nvSpPr>
        <p:spPr>
          <a:xfrm>
            <a:off x="2832467" y="22860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Nouvelle serre </a:t>
            </a:r>
          </a:p>
        </p:txBody>
      </p:sp>
      <p:sp>
        <p:nvSpPr>
          <p:cNvPr id="9" name="Freeform 9"/>
          <p:cNvSpPr/>
          <p:nvPr/>
        </p:nvSpPr>
        <p:spPr>
          <a:xfrm>
            <a:off x="502093" y="1321217"/>
            <a:ext cx="3713249" cy="3129724"/>
          </a:xfrm>
          <a:custGeom>
            <a:avLst/>
            <a:gdLst/>
            <a:ahLst/>
            <a:cxnLst/>
            <a:rect l="l" t="t" r="r" b="b"/>
            <a:pathLst>
              <a:path w="4628967" h="4101906">
                <a:moveTo>
                  <a:pt x="0" y="0"/>
                </a:moveTo>
                <a:lnTo>
                  <a:pt x="4628967" y="0"/>
                </a:lnTo>
                <a:lnTo>
                  <a:pt x="4628967" y="4101906"/>
                </a:lnTo>
                <a:lnTo>
                  <a:pt x="0" y="4101906"/>
                </a:lnTo>
                <a:lnTo>
                  <a:pt x="0" y="0"/>
                </a:lnTo>
                <a:close/>
              </a:path>
            </a:pathLst>
          </a:custGeom>
          <a:blipFill>
            <a:blip r:embed="rId3"/>
            <a:stretch>
              <a:fillRect/>
            </a:stretch>
          </a:blipFill>
        </p:spPr>
        <p:txBody>
          <a:bodyPr/>
          <a:lstStyle/>
          <a:p>
            <a:endParaRPr lang="fr-CA"/>
          </a:p>
        </p:txBody>
      </p:sp>
      <p:sp>
        <p:nvSpPr>
          <p:cNvPr id="10" name="Freeform 10"/>
          <p:cNvSpPr/>
          <p:nvPr/>
        </p:nvSpPr>
        <p:spPr>
          <a:xfrm>
            <a:off x="3687801" y="4450941"/>
            <a:ext cx="3816922" cy="3217539"/>
          </a:xfrm>
          <a:custGeom>
            <a:avLst/>
            <a:gdLst/>
            <a:ahLst/>
            <a:cxnLst/>
            <a:rect l="l" t="t" r="r" b="b"/>
            <a:pathLst>
              <a:path w="4744408" h="3930186">
                <a:moveTo>
                  <a:pt x="0" y="0"/>
                </a:moveTo>
                <a:lnTo>
                  <a:pt x="4744408" y="0"/>
                </a:lnTo>
                <a:lnTo>
                  <a:pt x="4744408" y="3930186"/>
                </a:lnTo>
                <a:lnTo>
                  <a:pt x="0" y="3930186"/>
                </a:lnTo>
                <a:lnTo>
                  <a:pt x="0" y="0"/>
                </a:lnTo>
                <a:close/>
              </a:path>
            </a:pathLst>
          </a:custGeom>
          <a:blipFill>
            <a:blip r:embed="rId4"/>
            <a:stretch>
              <a:fillRect/>
            </a:stretch>
          </a:blipFill>
        </p:spPr>
        <p:txBody>
          <a:bodyPr/>
          <a:lstStyle/>
          <a:p>
            <a:endParaRPr lang="fr-CA"/>
          </a:p>
        </p:txBody>
      </p:sp>
      <p:sp>
        <p:nvSpPr>
          <p:cNvPr id="11" name="Freeform 11"/>
          <p:cNvSpPr/>
          <p:nvPr/>
        </p:nvSpPr>
        <p:spPr>
          <a:xfrm>
            <a:off x="12716966" y="1437018"/>
            <a:ext cx="4911571" cy="4050883"/>
          </a:xfrm>
          <a:custGeom>
            <a:avLst/>
            <a:gdLst/>
            <a:ahLst/>
            <a:cxnLst/>
            <a:rect l="l" t="t" r="r" b="b"/>
            <a:pathLst>
              <a:path w="5239367" h="4282837">
                <a:moveTo>
                  <a:pt x="0" y="0"/>
                </a:moveTo>
                <a:lnTo>
                  <a:pt x="5239367" y="0"/>
                </a:lnTo>
                <a:lnTo>
                  <a:pt x="5239367" y="4282837"/>
                </a:lnTo>
                <a:lnTo>
                  <a:pt x="0" y="4282837"/>
                </a:lnTo>
                <a:lnTo>
                  <a:pt x="0" y="0"/>
                </a:lnTo>
                <a:close/>
              </a:path>
            </a:pathLst>
          </a:custGeom>
          <a:blipFill>
            <a:blip r:embed="rId5"/>
            <a:stretch>
              <a:fillRect/>
            </a:stretch>
          </a:blipFill>
        </p:spPr>
        <p:txBody>
          <a:bodyPr/>
          <a:lstStyle/>
          <a:p>
            <a:endParaRPr lang="fr-CA"/>
          </a:p>
        </p:txBody>
      </p:sp>
      <p:sp>
        <p:nvSpPr>
          <p:cNvPr id="12" name="Freeform 12"/>
          <p:cNvSpPr/>
          <p:nvPr/>
        </p:nvSpPr>
        <p:spPr>
          <a:xfrm>
            <a:off x="8003655" y="3692688"/>
            <a:ext cx="4331175" cy="3722149"/>
          </a:xfrm>
          <a:custGeom>
            <a:avLst/>
            <a:gdLst/>
            <a:ahLst/>
            <a:cxnLst/>
            <a:rect l="l" t="t" r="r" b="b"/>
            <a:pathLst>
              <a:path w="4912502" h="4043934">
                <a:moveTo>
                  <a:pt x="0" y="0"/>
                </a:moveTo>
                <a:lnTo>
                  <a:pt x="4912501" y="0"/>
                </a:lnTo>
                <a:lnTo>
                  <a:pt x="4912501" y="4043934"/>
                </a:lnTo>
                <a:lnTo>
                  <a:pt x="0" y="4043934"/>
                </a:lnTo>
                <a:lnTo>
                  <a:pt x="0" y="0"/>
                </a:lnTo>
                <a:close/>
              </a:path>
            </a:pathLst>
          </a:custGeom>
          <a:blipFill>
            <a:blip r:embed="rId6"/>
            <a:stretch>
              <a:fillRect t="-4313" b="-4313"/>
            </a:stretch>
          </a:blipFill>
        </p:spPr>
        <p:txBody>
          <a:bodyPr/>
          <a:lstStyle/>
          <a:p>
            <a:endParaRPr lang="fr-CA"/>
          </a:p>
        </p:txBody>
      </p:sp>
      <p:sp>
        <p:nvSpPr>
          <p:cNvPr id="13" name="TextBox 13"/>
          <p:cNvSpPr txBox="1"/>
          <p:nvPr/>
        </p:nvSpPr>
        <p:spPr>
          <a:xfrm>
            <a:off x="2443456" y="7761998"/>
            <a:ext cx="3315269" cy="899007"/>
          </a:xfrm>
          <a:prstGeom prst="rect">
            <a:avLst/>
          </a:prstGeom>
        </p:spPr>
        <p:txBody>
          <a:bodyPr lIns="0" tIns="0" rIns="0" bIns="0" rtlCol="0" anchor="t">
            <a:spAutoFit/>
          </a:bodyPr>
          <a:lstStyle/>
          <a:p>
            <a:pPr algn="l">
              <a:lnSpc>
                <a:spcPts val="5687"/>
              </a:lnSpc>
            </a:pPr>
            <a:r>
              <a:rPr lang="en-US" sz="4739" b="1">
                <a:solidFill>
                  <a:srgbClr val="A2C617"/>
                </a:solidFill>
                <a:latin typeface="Arial MT Pro Bold"/>
                <a:ea typeface="Arial MT Pro Bold"/>
                <a:cs typeface="Arial MT Pro Bold"/>
                <a:sym typeface="Arial MT Pro Bold"/>
              </a:rPr>
              <a:t>Organiser</a:t>
            </a:r>
          </a:p>
        </p:txBody>
      </p:sp>
      <p:sp>
        <p:nvSpPr>
          <p:cNvPr id="14" name="Freeform 14"/>
          <p:cNvSpPr/>
          <p:nvPr/>
        </p:nvSpPr>
        <p:spPr>
          <a:xfrm>
            <a:off x="712091" y="7282631"/>
            <a:ext cx="1586895" cy="1894036"/>
          </a:xfrm>
          <a:custGeom>
            <a:avLst/>
            <a:gdLst/>
            <a:ahLst/>
            <a:cxnLst/>
            <a:rect l="l" t="t" r="r" b="b"/>
            <a:pathLst>
              <a:path w="1586895" h="1894036">
                <a:moveTo>
                  <a:pt x="0" y="0"/>
                </a:moveTo>
                <a:lnTo>
                  <a:pt x="1586895" y="0"/>
                </a:lnTo>
                <a:lnTo>
                  <a:pt x="1586895" y="1894036"/>
                </a:lnTo>
                <a:lnTo>
                  <a:pt x="0" y="1894036"/>
                </a:lnTo>
                <a:lnTo>
                  <a:pt x="0" y="0"/>
                </a:lnTo>
                <a:close/>
              </a:path>
            </a:pathLst>
          </a:custGeom>
          <a:blipFill>
            <a:blip r:embed="rId7">
              <a:extLst>
                <a:ext uri="{96DAC541-7B7A-43D3-8B79-37D633B846F1}">
                  <asvg:svgBlip xmlns:asvg="http://schemas.microsoft.com/office/drawing/2016/SVG/main" r:embed="rId8"/>
                </a:ext>
              </a:extLst>
            </a:blip>
            <a:stretch>
              <a:fillRect t="-2957" b="-2957"/>
            </a:stretch>
          </a:blipFill>
        </p:spPr>
        <p:txBody>
          <a:bodyPr/>
          <a:lstStyle/>
          <a:p>
            <a:endParaRPr lang="fr-CA"/>
          </a:p>
        </p:txBody>
      </p:sp>
      <p:sp>
        <p:nvSpPr>
          <p:cNvPr id="15" name="TextBox 15"/>
          <p:cNvSpPr txBox="1"/>
          <p:nvPr/>
        </p:nvSpPr>
        <p:spPr>
          <a:xfrm>
            <a:off x="15373289" y="6824540"/>
            <a:ext cx="3517818" cy="785572"/>
          </a:xfrm>
          <a:prstGeom prst="rect">
            <a:avLst/>
          </a:prstGeom>
        </p:spPr>
        <p:txBody>
          <a:bodyPr lIns="0" tIns="0" rIns="0" bIns="0" rtlCol="0" anchor="t">
            <a:spAutoFit/>
          </a:bodyPr>
          <a:lstStyle/>
          <a:p>
            <a:pPr algn="l">
              <a:lnSpc>
                <a:spcPts val="4952"/>
              </a:lnSpc>
            </a:pPr>
            <a:r>
              <a:rPr lang="en-US" sz="4127" b="1">
                <a:solidFill>
                  <a:srgbClr val="A2C617"/>
                </a:solidFill>
                <a:latin typeface="Arial MT Pro Bold"/>
                <a:ea typeface="Arial MT Pro Bold"/>
                <a:cs typeface="Arial MT Pro Bold"/>
                <a:sym typeface="Arial MT Pro Bold"/>
              </a:rPr>
              <a:t>Persuader</a:t>
            </a:r>
          </a:p>
        </p:txBody>
      </p:sp>
      <p:sp>
        <p:nvSpPr>
          <p:cNvPr id="16" name="Freeform 16"/>
          <p:cNvSpPr/>
          <p:nvPr/>
        </p:nvSpPr>
        <p:spPr>
          <a:xfrm>
            <a:off x="13993942" y="6465473"/>
            <a:ext cx="1378452" cy="1634317"/>
          </a:xfrm>
          <a:custGeom>
            <a:avLst/>
            <a:gdLst/>
            <a:ahLst/>
            <a:cxnLst/>
            <a:rect l="l" t="t" r="r" b="b"/>
            <a:pathLst>
              <a:path w="1378452" h="1634317">
                <a:moveTo>
                  <a:pt x="0" y="0"/>
                </a:moveTo>
                <a:lnTo>
                  <a:pt x="1378452" y="0"/>
                </a:lnTo>
                <a:lnTo>
                  <a:pt x="1378452" y="1634317"/>
                </a:lnTo>
                <a:lnTo>
                  <a:pt x="0" y="1634317"/>
                </a:lnTo>
                <a:lnTo>
                  <a:pt x="0" y="0"/>
                </a:lnTo>
                <a:close/>
              </a:path>
            </a:pathLst>
          </a:custGeom>
          <a:blipFill>
            <a:blip r:embed="rId9"/>
            <a:stretch>
              <a:fillRect/>
            </a:stretch>
          </a:blipFill>
        </p:spPr>
        <p:txBody>
          <a:bodyPr/>
          <a:lstStyle/>
          <a:p>
            <a:endParaRPr lang="fr-CA"/>
          </a:p>
        </p:txBody>
      </p:sp>
      <p:sp>
        <p:nvSpPr>
          <p:cNvPr id="17" name="TextBox 17"/>
          <p:cNvSpPr txBox="1"/>
          <p:nvPr/>
        </p:nvSpPr>
        <p:spPr>
          <a:xfrm>
            <a:off x="7889167" y="8786437"/>
            <a:ext cx="3820327" cy="845754"/>
          </a:xfrm>
          <a:prstGeom prst="rect">
            <a:avLst/>
          </a:prstGeom>
        </p:spPr>
        <p:txBody>
          <a:bodyPr lIns="0" tIns="0" rIns="0" bIns="0" rtlCol="0" anchor="t">
            <a:spAutoFit/>
          </a:bodyPr>
          <a:lstStyle/>
          <a:p>
            <a:pPr algn="ctr">
              <a:lnSpc>
                <a:spcPts val="5378"/>
              </a:lnSpc>
            </a:pPr>
            <a:r>
              <a:rPr lang="en-US" sz="4481" b="1">
                <a:solidFill>
                  <a:srgbClr val="A2C617"/>
                </a:solidFill>
                <a:latin typeface="Arial MT Pro Bold"/>
                <a:ea typeface="Arial MT Pro Bold"/>
                <a:cs typeface="Arial MT Pro Bold"/>
                <a:sym typeface="Arial MT Pro Bold"/>
              </a:rPr>
              <a:t>Réfléchir</a:t>
            </a:r>
          </a:p>
        </p:txBody>
      </p:sp>
      <p:sp>
        <p:nvSpPr>
          <p:cNvPr id="18" name="Freeform 18"/>
          <p:cNvSpPr/>
          <p:nvPr/>
        </p:nvSpPr>
        <p:spPr>
          <a:xfrm>
            <a:off x="6603905" y="8278761"/>
            <a:ext cx="1642738" cy="1959078"/>
          </a:xfrm>
          <a:custGeom>
            <a:avLst/>
            <a:gdLst/>
            <a:ahLst/>
            <a:cxnLst/>
            <a:rect l="l" t="t" r="r" b="b"/>
            <a:pathLst>
              <a:path w="1642738" h="1959078">
                <a:moveTo>
                  <a:pt x="0" y="0"/>
                </a:moveTo>
                <a:lnTo>
                  <a:pt x="1642739" y="0"/>
                </a:lnTo>
                <a:lnTo>
                  <a:pt x="1642739" y="1959078"/>
                </a:lnTo>
                <a:lnTo>
                  <a:pt x="0" y="1959078"/>
                </a:lnTo>
                <a:lnTo>
                  <a:pt x="0" y="0"/>
                </a:lnTo>
                <a:close/>
              </a:path>
            </a:pathLst>
          </a:custGeom>
          <a:blipFill>
            <a:blip r:embed="rId10">
              <a:extLst>
                <a:ext uri="{96DAC541-7B7A-43D3-8B79-37D633B846F1}">
                  <asvg:svgBlip xmlns:asvg="http://schemas.microsoft.com/office/drawing/2016/SVG/main" r:embed="rId11"/>
                </a:ext>
              </a:extLst>
            </a:blip>
            <a:stretch>
              <a:fillRect l="-122" r="-122"/>
            </a:stretch>
          </a:blipFill>
        </p:spPr>
        <p:txBody>
          <a:bodyPr/>
          <a:lstStyle/>
          <a:p>
            <a:endParaRPr lang="fr-CA"/>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a:off x="0" y="10039350"/>
            <a:ext cx="18288000" cy="247650"/>
            <a:chOff x="0" y="0"/>
            <a:chExt cx="24384000" cy="330200"/>
          </a:xfrm>
        </p:grpSpPr>
        <p:sp>
          <p:nvSpPr>
            <p:cNvPr id="5" name="Freeform 5"/>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6" name="Group 6"/>
          <p:cNvGrpSpPr/>
          <p:nvPr/>
        </p:nvGrpSpPr>
        <p:grpSpPr>
          <a:xfrm rot="5400000">
            <a:off x="-49657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grpSp>
        <p:nvGrpSpPr>
          <p:cNvPr id="8" name="Group 8"/>
          <p:cNvGrpSpPr/>
          <p:nvPr/>
        </p:nvGrpSpPr>
        <p:grpSpPr>
          <a:xfrm rot="5400000">
            <a:off x="12992100" y="4991100"/>
            <a:ext cx="10287000" cy="304800"/>
            <a:chOff x="0" y="0"/>
            <a:chExt cx="13716000" cy="406400"/>
          </a:xfrm>
        </p:grpSpPr>
        <p:sp>
          <p:nvSpPr>
            <p:cNvPr id="9" name="Freeform 9"/>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10" name="TextBox 10"/>
          <p:cNvSpPr txBox="1"/>
          <p:nvPr/>
        </p:nvSpPr>
        <p:spPr>
          <a:xfrm>
            <a:off x="1005840" y="2322197"/>
            <a:ext cx="16276320" cy="1038225"/>
          </a:xfrm>
          <a:prstGeom prst="rect">
            <a:avLst/>
          </a:prstGeom>
        </p:spPr>
        <p:txBody>
          <a:bodyPr lIns="0" tIns="0" rIns="0" bIns="0" rtlCol="0" anchor="t">
            <a:spAutoFit/>
          </a:bodyPr>
          <a:lstStyle/>
          <a:p>
            <a:pPr algn="ctr">
              <a:lnSpc>
                <a:spcPts val="7200"/>
              </a:lnSpc>
            </a:pPr>
            <a:r>
              <a:rPr lang="en-US" sz="6000">
                <a:solidFill>
                  <a:srgbClr val="F7A600"/>
                </a:solidFill>
                <a:latin typeface="Arial MT Pro"/>
                <a:ea typeface="Arial MT Pro"/>
                <a:cs typeface="Arial MT Pro"/>
                <a:sym typeface="Arial MT Pro"/>
              </a:rPr>
              <a:t>Bonus !</a:t>
            </a:r>
          </a:p>
        </p:txBody>
      </p:sp>
      <p:sp>
        <p:nvSpPr>
          <p:cNvPr id="11" name="TextBox 11"/>
          <p:cNvSpPr txBox="1"/>
          <p:nvPr/>
        </p:nvSpPr>
        <p:spPr>
          <a:xfrm>
            <a:off x="2586440" y="32385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Nouvelle serre </a:t>
            </a:r>
          </a:p>
        </p:txBody>
      </p:sp>
      <p:sp>
        <p:nvSpPr>
          <p:cNvPr id="12" name="Freeform 12"/>
          <p:cNvSpPr/>
          <p:nvPr/>
        </p:nvSpPr>
        <p:spPr>
          <a:xfrm>
            <a:off x="6068208" y="3895899"/>
            <a:ext cx="6151584" cy="5362401"/>
          </a:xfrm>
          <a:custGeom>
            <a:avLst/>
            <a:gdLst/>
            <a:ahLst/>
            <a:cxnLst/>
            <a:rect l="l" t="t" r="r" b="b"/>
            <a:pathLst>
              <a:path w="6151584" h="5362401">
                <a:moveTo>
                  <a:pt x="0" y="0"/>
                </a:moveTo>
                <a:lnTo>
                  <a:pt x="6151584" y="0"/>
                </a:lnTo>
                <a:lnTo>
                  <a:pt x="6151584" y="5362401"/>
                </a:lnTo>
                <a:lnTo>
                  <a:pt x="0" y="5362401"/>
                </a:lnTo>
                <a:lnTo>
                  <a:pt x="0" y="0"/>
                </a:lnTo>
                <a:close/>
              </a:path>
            </a:pathLst>
          </a:custGeom>
          <a:blipFill>
            <a:blip r:embed="rId3"/>
            <a:stretch>
              <a:fillRect/>
            </a:stretch>
          </a:blipFill>
        </p:spPr>
        <p:txBody>
          <a:bodyPr/>
          <a:lstStyle/>
          <a:p>
            <a:endParaRPr lang="fr-CA"/>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a:off x="0" y="10039350"/>
            <a:ext cx="18288000" cy="247650"/>
            <a:chOff x="0" y="0"/>
            <a:chExt cx="24384000" cy="330200"/>
          </a:xfrm>
        </p:grpSpPr>
        <p:sp>
          <p:nvSpPr>
            <p:cNvPr id="5" name="Freeform 5"/>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6" name="Group 6"/>
          <p:cNvGrpSpPr/>
          <p:nvPr/>
        </p:nvGrpSpPr>
        <p:grpSpPr>
          <a:xfrm rot="5400000">
            <a:off x="-49657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8" name="Freeform 8"/>
          <p:cNvSpPr/>
          <p:nvPr/>
        </p:nvSpPr>
        <p:spPr>
          <a:xfrm flipH="1">
            <a:off x="11369579" y="5684202"/>
            <a:ext cx="7898204" cy="5262178"/>
          </a:xfrm>
          <a:custGeom>
            <a:avLst/>
            <a:gdLst/>
            <a:ahLst/>
            <a:cxnLst/>
            <a:rect l="l" t="t" r="r" b="b"/>
            <a:pathLst>
              <a:path w="7898204" h="5262178">
                <a:moveTo>
                  <a:pt x="7898204" y="0"/>
                </a:moveTo>
                <a:lnTo>
                  <a:pt x="0" y="0"/>
                </a:lnTo>
                <a:lnTo>
                  <a:pt x="0" y="5262178"/>
                </a:lnTo>
                <a:lnTo>
                  <a:pt x="7898204" y="5262178"/>
                </a:lnTo>
                <a:lnTo>
                  <a:pt x="7898204" y="0"/>
                </a:lnTo>
                <a:close/>
              </a:path>
            </a:pathLst>
          </a:custGeom>
          <a:blipFill>
            <a:blip r:embed="rId3"/>
            <a:stretch>
              <a:fillRect/>
            </a:stretch>
          </a:blipFill>
        </p:spPr>
        <p:txBody>
          <a:bodyPr/>
          <a:lstStyle/>
          <a:p>
            <a:endParaRPr lang="fr-CA"/>
          </a:p>
        </p:txBody>
      </p:sp>
      <p:sp>
        <p:nvSpPr>
          <p:cNvPr id="9" name="TextBox 9"/>
          <p:cNvSpPr txBox="1"/>
          <p:nvPr/>
        </p:nvSpPr>
        <p:spPr>
          <a:xfrm>
            <a:off x="1028700" y="2312352"/>
            <a:ext cx="16179817" cy="3371850"/>
          </a:xfrm>
          <a:prstGeom prst="rect">
            <a:avLst/>
          </a:prstGeom>
        </p:spPr>
        <p:txBody>
          <a:bodyPr lIns="0" tIns="0" rIns="0" bIns="0" rtlCol="0" anchor="t">
            <a:spAutoFit/>
          </a:bodyPr>
          <a:lstStyle/>
          <a:p>
            <a:pPr algn="just">
              <a:lnSpc>
                <a:spcPts val="5250"/>
              </a:lnSpc>
            </a:pPr>
            <a:r>
              <a:rPr lang="en-US" sz="3500">
                <a:solidFill>
                  <a:srgbClr val="000000"/>
                </a:solidFill>
                <a:latin typeface="Arial MT Pro"/>
                <a:ea typeface="Arial MT Pro"/>
                <a:cs typeface="Arial MT Pro"/>
                <a:sym typeface="Arial MT Pro"/>
              </a:rPr>
              <a:t>Une toute nouvelle compagnie, nommée ProtéineC, a développé une barre protéinée fabriquée avec de la farine de grillon. Elle souhaite lancer une campagne de promotion pour informer les consommateurs des avantages de son produit pour la santé. En raison de la COVID-19, les événements en personne ne sont pas autorisés. </a:t>
            </a:r>
          </a:p>
        </p:txBody>
      </p:sp>
      <p:sp>
        <p:nvSpPr>
          <p:cNvPr id="10" name="TextBox 10"/>
          <p:cNvSpPr txBox="1"/>
          <p:nvPr/>
        </p:nvSpPr>
        <p:spPr>
          <a:xfrm>
            <a:off x="2832467" y="22860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Campagne numérique </a:t>
            </a:r>
          </a:p>
        </p:txBody>
      </p:sp>
      <p:sp>
        <p:nvSpPr>
          <p:cNvPr id="11" name="TextBox 11"/>
          <p:cNvSpPr txBox="1"/>
          <p:nvPr/>
        </p:nvSpPr>
        <p:spPr>
          <a:xfrm>
            <a:off x="2640698" y="7007759"/>
            <a:ext cx="12869752" cy="2838450"/>
          </a:xfrm>
          <a:prstGeom prst="rect">
            <a:avLst/>
          </a:prstGeom>
        </p:spPr>
        <p:txBody>
          <a:bodyPr lIns="0" tIns="0" rIns="0" bIns="0" rtlCol="0" anchor="t">
            <a:spAutoFit/>
          </a:bodyPr>
          <a:lstStyle/>
          <a:p>
            <a:pPr algn="ctr">
              <a:lnSpc>
                <a:spcPts val="5400"/>
              </a:lnSpc>
            </a:pPr>
            <a:r>
              <a:rPr lang="en-US" sz="4500">
                <a:solidFill>
                  <a:srgbClr val="A2C617"/>
                </a:solidFill>
                <a:latin typeface="Arial MT Pro"/>
                <a:ea typeface="Arial MT Pro"/>
                <a:cs typeface="Arial MT Pro"/>
                <a:sym typeface="Arial MT Pro"/>
              </a:rPr>
              <a:t>Qui pourra les aider à attirer leurs nouveaux clients?</a:t>
            </a:r>
          </a:p>
          <a:p>
            <a:pPr algn="ctr">
              <a:lnSpc>
                <a:spcPts val="5400"/>
              </a:lnSpc>
            </a:pPr>
            <a:r>
              <a:rPr lang="en-US" sz="4500">
                <a:solidFill>
                  <a:srgbClr val="A2C617"/>
                </a:solidFill>
                <a:latin typeface="Arial MT Pro"/>
                <a:ea typeface="Arial MT Pro"/>
                <a:cs typeface="Arial MT Pro"/>
                <a:sym typeface="Arial MT Pro"/>
              </a:rPr>
              <a:t> </a:t>
            </a:r>
          </a:p>
          <a:p>
            <a:pPr algn="ctr">
              <a:lnSpc>
                <a:spcPts val="5400"/>
              </a:lnSpc>
            </a:pPr>
            <a:endParaRPr lang="en-US" sz="4500">
              <a:solidFill>
                <a:srgbClr val="A2C617"/>
              </a:solidFill>
              <a:latin typeface="Arial MT Pro"/>
              <a:ea typeface="Arial MT Pro"/>
              <a:cs typeface="Arial MT Pro"/>
              <a:sym typeface="Arial MT Pro"/>
            </a:endParaRPr>
          </a:p>
        </p:txBody>
      </p:sp>
      <p:sp>
        <p:nvSpPr>
          <p:cNvPr id="12" name="TextBox 12"/>
          <p:cNvSpPr txBox="1"/>
          <p:nvPr/>
        </p:nvSpPr>
        <p:spPr>
          <a:xfrm>
            <a:off x="3235400" y="8351607"/>
            <a:ext cx="11264703" cy="1002029"/>
          </a:xfrm>
          <a:prstGeom prst="rect">
            <a:avLst/>
          </a:prstGeom>
        </p:spPr>
        <p:txBody>
          <a:bodyPr lIns="0" tIns="0" rIns="0" bIns="0" rtlCol="0" anchor="t">
            <a:spAutoFit/>
          </a:bodyPr>
          <a:lstStyle/>
          <a:p>
            <a:pPr algn="ctr">
              <a:lnSpc>
                <a:spcPts val="8160"/>
              </a:lnSpc>
            </a:pPr>
            <a:r>
              <a:rPr lang="en-US" sz="4000" b="1" i="1">
                <a:solidFill>
                  <a:srgbClr val="FFC000"/>
                </a:solidFill>
                <a:latin typeface="Arial MT Pro Bold Italics"/>
                <a:ea typeface="Arial MT Pro Bold Italics"/>
                <a:cs typeface="Arial MT Pro Bold Italics"/>
                <a:sym typeface="Arial MT Pro Bold Italics"/>
              </a:rPr>
              <a:t>5 cartes Carrières requises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rot="5400000">
            <a:off x="-4965700" y="4991100"/>
            <a:ext cx="10287000" cy="304800"/>
            <a:chOff x="0" y="0"/>
            <a:chExt cx="13716000" cy="406400"/>
          </a:xfrm>
        </p:grpSpPr>
        <p:sp>
          <p:nvSpPr>
            <p:cNvPr id="5" name="Freeform 5"/>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grpSp>
        <p:nvGrpSpPr>
          <p:cNvPr id="6" name="Group 6"/>
          <p:cNvGrpSpPr/>
          <p:nvPr/>
        </p:nvGrpSpPr>
        <p:grpSpPr>
          <a:xfrm rot="5400000">
            <a:off x="129921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8" name="TextBox 8"/>
          <p:cNvSpPr txBox="1"/>
          <p:nvPr/>
        </p:nvSpPr>
        <p:spPr>
          <a:xfrm>
            <a:off x="2844004" y="32385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Campagne numérique </a:t>
            </a:r>
          </a:p>
        </p:txBody>
      </p:sp>
      <p:sp>
        <p:nvSpPr>
          <p:cNvPr id="9" name="Freeform 9"/>
          <p:cNvSpPr/>
          <p:nvPr/>
        </p:nvSpPr>
        <p:spPr>
          <a:xfrm>
            <a:off x="330200" y="1912409"/>
            <a:ext cx="4210694" cy="3702626"/>
          </a:xfrm>
          <a:custGeom>
            <a:avLst/>
            <a:gdLst/>
            <a:ahLst/>
            <a:cxnLst/>
            <a:rect l="l" t="t" r="r" b="b"/>
            <a:pathLst>
              <a:path w="4210694" h="3702626">
                <a:moveTo>
                  <a:pt x="0" y="0"/>
                </a:moveTo>
                <a:lnTo>
                  <a:pt x="4210693" y="0"/>
                </a:lnTo>
                <a:lnTo>
                  <a:pt x="4210693" y="3702627"/>
                </a:lnTo>
                <a:lnTo>
                  <a:pt x="0" y="3702627"/>
                </a:lnTo>
                <a:lnTo>
                  <a:pt x="0" y="0"/>
                </a:lnTo>
                <a:close/>
              </a:path>
            </a:pathLst>
          </a:custGeom>
          <a:blipFill>
            <a:blip r:embed="rId3"/>
            <a:stretch>
              <a:fillRect/>
            </a:stretch>
          </a:blipFill>
        </p:spPr>
        <p:txBody>
          <a:bodyPr/>
          <a:lstStyle/>
          <a:p>
            <a:endParaRPr lang="fr-CA"/>
          </a:p>
        </p:txBody>
      </p:sp>
      <p:sp>
        <p:nvSpPr>
          <p:cNvPr id="10" name="Freeform 10"/>
          <p:cNvSpPr/>
          <p:nvPr/>
        </p:nvSpPr>
        <p:spPr>
          <a:xfrm>
            <a:off x="9446002" y="2340816"/>
            <a:ext cx="4220148" cy="3727334"/>
          </a:xfrm>
          <a:custGeom>
            <a:avLst/>
            <a:gdLst/>
            <a:ahLst/>
            <a:cxnLst/>
            <a:rect l="l" t="t" r="r" b="b"/>
            <a:pathLst>
              <a:path w="4220148" h="3727334">
                <a:moveTo>
                  <a:pt x="0" y="0"/>
                </a:moveTo>
                <a:lnTo>
                  <a:pt x="4220148" y="0"/>
                </a:lnTo>
                <a:lnTo>
                  <a:pt x="4220148" y="3727334"/>
                </a:lnTo>
                <a:lnTo>
                  <a:pt x="0" y="3727334"/>
                </a:lnTo>
                <a:lnTo>
                  <a:pt x="0" y="0"/>
                </a:lnTo>
                <a:close/>
              </a:path>
            </a:pathLst>
          </a:custGeom>
          <a:blipFill>
            <a:blip r:embed="rId4"/>
            <a:stretch>
              <a:fillRect/>
            </a:stretch>
          </a:blipFill>
        </p:spPr>
        <p:txBody>
          <a:bodyPr/>
          <a:lstStyle/>
          <a:p>
            <a:endParaRPr lang="fr-CA"/>
          </a:p>
        </p:txBody>
      </p:sp>
      <p:sp>
        <p:nvSpPr>
          <p:cNvPr id="11" name="Freeform 11"/>
          <p:cNvSpPr/>
          <p:nvPr/>
        </p:nvSpPr>
        <p:spPr>
          <a:xfrm>
            <a:off x="14038550" y="1912409"/>
            <a:ext cx="3716050" cy="3383491"/>
          </a:xfrm>
          <a:custGeom>
            <a:avLst/>
            <a:gdLst/>
            <a:ahLst/>
            <a:cxnLst/>
            <a:rect l="l" t="t" r="r" b="b"/>
            <a:pathLst>
              <a:path w="4102982" h="3552256">
                <a:moveTo>
                  <a:pt x="0" y="0"/>
                </a:moveTo>
                <a:lnTo>
                  <a:pt x="4102982" y="0"/>
                </a:lnTo>
                <a:lnTo>
                  <a:pt x="4102982" y="3552256"/>
                </a:lnTo>
                <a:lnTo>
                  <a:pt x="0" y="3552256"/>
                </a:lnTo>
                <a:lnTo>
                  <a:pt x="0" y="0"/>
                </a:lnTo>
                <a:close/>
              </a:path>
            </a:pathLst>
          </a:custGeom>
          <a:blipFill>
            <a:blip r:embed="rId5"/>
            <a:stretch>
              <a:fillRect l="-774" t="-496" b="-2072"/>
            </a:stretch>
          </a:blipFill>
        </p:spPr>
        <p:txBody>
          <a:bodyPr/>
          <a:lstStyle/>
          <a:p>
            <a:endParaRPr lang="fr-CA"/>
          </a:p>
        </p:txBody>
      </p:sp>
      <p:sp>
        <p:nvSpPr>
          <p:cNvPr id="12" name="Freeform 12"/>
          <p:cNvSpPr/>
          <p:nvPr/>
        </p:nvSpPr>
        <p:spPr>
          <a:xfrm>
            <a:off x="4783269" y="2340816"/>
            <a:ext cx="4222186" cy="3737673"/>
          </a:xfrm>
          <a:custGeom>
            <a:avLst/>
            <a:gdLst/>
            <a:ahLst/>
            <a:cxnLst/>
            <a:rect l="l" t="t" r="r" b="b"/>
            <a:pathLst>
              <a:path w="4222186" h="3737673">
                <a:moveTo>
                  <a:pt x="0" y="0"/>
                </a:moveTo>
                <a:lnTo>
                  <a:pt x="4222187" y="0"/>
                </a:lnTo>
                <a:lnTo>
                  <a:pt x="4222187" y="3737672"/>
                </a:lnTo>
                <a:lnTo>
                  <a:pt x="0" y="3737672"/>
                </a:lnTo>
                <a:lnTo>
                  <a:pt x="0" y="0"/>
                </a:lnTo>
                <a:close/>
              </a:path>
            </a:pathLst>
          </a:custGeom>
          <a:blipFill>
            <a:blip r:embed="rId6"/>
            <a:stretch>
              <a:fillRect/>
            </a:stretch>
          </a:blipFill>
        </p:spPr>
        <p:txBody>
          <a:bodyPr/>
          <a:lstStyle/>
          <a:p>
            <a:endParaRPr lang="fr-CA"/>
          </a:p>
        </p:txBody>
      </p:sp>
      <p:sp>
        <p:nvSpPr>
          <p:cNvPr id="13" name="Freeform 13"/>
          <p:cNvSpPr/>
          <p:nvPr/>
        </p:nvSpPr>
        <p:spPr>
          <a:xfrm>
            <a:off x="7176770" y="6305453"/>
            <a:ext cx="3957993" cy="3307590"/>
          </a:xfrm>
          <a:custGeom>
            <a:avLst/>
            <a:gdLst/>
            <a:ahLst/>
            <a:cxnLst/>
            <a:rect l="l" t="t" r="r" b="b"/>
            <a:pathLst>
              <a:path w="4274160" h="3690681">
                <a:moveTo>
                  <a:pt x="0" y="0"/>
                </a:moveTo>
                <a:lnTo>
                  <a:pt x="4274159" y="0"/>
                </a:lnTo>
                <a:lnTo>
                  <a:pt x="4274159" y="3690681"/>
                </a:lnTo>
                <a:lnTo>
                  <a:pt x="0" y="3690681"/>
                </a:lnTo>
                <a:lnTo>
                  <a:pt x="0" y="0"/>
                </a:lnTo>
                <a:close/>
              </a:path>
            </a:pathLst>
          </a:custGeom>
          <a:blipFill>
            <a:blip r:embed="rId7"/>
            <a:stretch>
              <a:fillRect/>
            </a:stretch>
          </a:blipFill>
        </p:spPr>
        <p:txBody>
          <a:bodyPr/>
          <a:lstStyle/>
          <a:p>
            <a:endParaRPr lang="fr-CA"/>
          </a:p>
        </p:txBody>
      </p:sp>
      <p:sp>
        <p:nvSpPr>
          <p:cNvPr id="14" name="TextBox 14"/>
          <p:cNvSpPr txBox="1"/>
          <p:nvPr/>
        </p:nvSpPr>
        <p:spPr>
          <a:xfrm>
            <a:off x="3148595" y="9129304"/>
            <a:ext cx="3603777" cy="802673"/>
          </a:xfrm>
          <a:prstGeom prst="rect">
            <a:avLst/>
          </a:prstGeom>
        </p:spPr>
        <p:txBody>
          <a:bodyPr lIns="0" tIns="0" rIns="0" bIns="0" rtlCol="0" anchor="t">
            <a:spAutoFit/>
          </a:bodyPr>
          <a:lstStyle/>
          <a:p>
            <a:pPr algn="l">
              <a:lnSpc>
                <a:spcPts val="5073"/>
              </a:lnSpc>
            </a:pPr>
            <a:r>
              <a:rPr lang="en-US" sz="4227" b="1" dirty="0">
                <a:solidFill>
                  <a:srgbClr val="A2C617"/>
                </a:solidFill>
                <a:latin typeface="Arial MT Pro Bold"/>
                <a:ea typeface="Arial MT Pro Bold"/>
                <a:cs typeface="Arial MT Pro Bold"/>
                <a:sym typeface="Arial MT Pro Bold"/>
              </a:rPr>
              <a:t>Persuader</a:t>
            </a:r>
          </a:p>
        </p:txBody>
      </p:sp>
      <p:sp>
        <p:nvSpPr>
          <p:cNvPr id="15" name="Freeform 15"/>
          <p:cNvSpPr/>
          <p:nvPr/>
        </p:nvSpPr>
        <p:spPr>
          <a:xfrm>
            <a:off x="1315681" y="8096128"/>
            <a:ext cx="1412134" cy="1674252"/>
          </a:xfrm>
          <a:custGeom>
            <a:avLst/>
            <a:gdLst/>
            <a:ahLst/>
            <a:cxnLst/>
            <a:rect l="l" t="t" r="r" b="b"/>
            <a:pathLst>
              <a:path w="1412134" h="1674252">
                <a:moveTo>
                  <a:pt x="0" y="0"/>
                </a:moveTo>
                <a:lnTo>
                  <a:pt x="1412134" y="0"/>
                </a:lnTo>
                <a:lnTo>
                  <a:pt x="1412134" y="1674252"/>
                </a:lnTo>
                <a:lnTo>
                  <a:pt x="0" y="1674252"/>
                </a:lnTo>
                <a:lnTo>
                  <a:pt x="0" y="0"/>
                </a:lnTo>
                <a:close/>
              </a:path>
            </a:pathLst>
          </a:custGeom>
          <a:blipFill>
            <a:blip r:embed="rId8"/>
            <a:stretch>
              <a:fillRect/>
            </a:stretch>
          </a:blipFill>
        </p:spPr>
        <p:txBody>
          <a:bodyPr/>
          <a:lstStyle/>
          <a:p>
            <a:endParaRPr lang="fr-CA"/>
          </a:p>
        </p:txBody>
      </p:sp>
      <p:sp>
        <p:nvSpPr>
          <p:cNvPr id="16" name="TextBox 16"/>
          <p:cNvSpPr txBox="1"/>
          <p:nvPr/>
        </p:nvSpPr>
        <p:spPr>
          <a:xfrm>
            <a:off x="2254661" y="6189450"/>
            <a:ext cx="3245443" cy="882078"/>
          </a:xfrm>
          <a:prstGeom prst="rect">
            <a:avLst/>
          </a:prstGeom>
        </p:spPr>
        <p:txBody>
          <a:bodyPr lIns="0" tIns="0" rIns="0" bIns="0" rtlCol="0" anchor="t">
            <a:spAutoFit/>
          </a:bodyPr>
          <a:lstStyle/>
          <a:p>
            <a:pPr algn="l">
              <a:lnSpc>
                <a:spcPts val="5567"/>
              </a:lnSpc>
            </a:pPr>
            <a:r>
              <a:rPr lang="en-US" sz="4639" b="1" dirty="0">
                <a:solidFill>
                  <a:srgbClr val="A2C617"/>
                </a:solidFill>
                <a:latin typeface="Arial MT Pro Bold"/>
                <a:ea typeface="Arial MT Pro Bold"/>
                <a:cs typeface="Arial MT Pro Bold"/>
                <a:sym typeface="Arial MT Pro Bold"/>
              </a:rPr>
              <a:t>Aider</a:t>
            </a:r>
          </a:p>
        </p:txBody>
      </p:sp>
      <p:sp>
        <p:nvSpPr>
          <p:cNvPr id="17" name="Freeform 17"/>
          <p:cNvSpPr/>
          <p:nvPr/>
        </p:nvSpPr>
        <p:spPr>
          <a:xfrm>
            <a:off x="470302" y="5812944"/>
            <a:ext cx="1451958" cy="1717663"/>
          </a:xfrm>
          <a:custGeom>
            <a:avLst/>
            <a:gdLst/>
            <a:ahLst/>
            <a:cxnLst/>
            <a:rect l="l" t="t" r="r" b="b"/>
            <a:pathLst>
              <a:path w="1451958" h="1717663">
                <a:moveTo>
                  <a:pt x="0" y="0"/>
                </a:moveTo>
                <a:lnTo>
                  <a:pt x="1451958" y="0"/>
                </a:lnTo>
                <a:lnTo>
                  <a:pt x="1451958" y="1717663"/>
                </a:lnTo>
                <a:lnTo>
                  <a:pt x="0" y="1717663"/>
                </a:lnTo>
                <a:lnTo>
                  <a:pt x="0" y="0"/>
                </a:lnTo>
                <a:close/>
              </a:path>
            </a:pathLst>
          </a:custGeom>
          <a:blipFill>
            <a:blip r:embed="rId9"/>
            <a:stretch>
              <a:fillRect/>
            </a:stretch>
          </a:blipFill>
        </p:spPr>
        <p:txBody>
          <a:bodyPr/>
          <a:lstStyle/>
          <a:p>
            <a:endParaRPr lang="fr-CA"/>
          </a:p>
        </p:txBody>
      </p:sp>
      <p:sp>
        <p:nvSpPr>
          <p:cNvPr id="18" name="Freeform 18"/>
          <p:cNvSpPr/>
          <p:nvPr/>
        </p:nvSpPr>
        <p:spPr>
          <a:xfrm>
            <a:off x="12256771" y="7034813"/>
            <a:ext cx="1515735" cy="1795038"/>
          </a:xfrm>
          <a:custGeom>
            <a:avLst/>
            <a:gdLst/>
            <a:ahLst/>
            <a:cxnLst/>
            <a:rect l="l" t="t" r="r" b="b"/>
            <a:pathLst>
              <a:path w="1515735" h="1795038">
                <a:moveTo>
                  <a:pt x="0" y="0"/>
                </a:moveTo>
                <a:lnTo>
                  <a:pt x="1515735" y="0"/>
                </a:lnTo>
                <a:lnTo>
                  <a:pt x="1515735" y="1795038"/>
                </a:lnTo>
                <a:lnTo>
                  <a:pt x="0" y="1795038"/>
                </a:lnTo>
                <a:lnTo>
                  <a:pt x="0" y="0"/>
                </a:lnTo>
                <a:close/>
              </a:path>
            </a:pathLst>
          </a:custGeom>
          <a:blipFill>
            <a:blip r:embed="rId10"/>
            <a:stretch>
              <a:fillRect/>
            </a:stretch>
          </a:blipFill>
        </p:spPr>
        <p:txBody>
          <a:bodyPr/>
          <a:lstStyle/>
          <a:p>
            <a:endParaRPr lang="fr-CA"/>
          </a:p>
        </p:txBody>
      </p:sp>
      <p:sp>
        <p:nvSpPr>
          <p:cNvPr id="19" name="TextBox 19"/>
          <p:cNvSpPr txBox="1"/>
          <p:nvPr/>
        </p:nvSpPr>
        <p:spPr>
          <a:xfrm>
            <a:off x="14311300" y="7599038"/>
            <a:ext cx="3170549" cy="863921"/>
          </a:xfrm>
          <a:prstGeom prst="rect">
            <a:avLst/>
          </a:prstGeom>
        </p:spPr>
        <p:txBody>
          <a:bodyPr lIns="0" tIns="0" rIns="0" bIns="0" rtlCol="0" anchor="t">
            <a:spAutoFit/>
          </a:bodyPr>
          <a:lstStyle/>
          <a:p>
            <a:pPr algn="l">
              <a:lnSpc>
                <a:spcPts val="5439"/>
              </a:lnSpc>
            </a:pPr>
            <a:r>
              <a:rPr lang="en-US" sz="4532" b="1" dirty="0">
                <a:solidFill>
                  <a:srgbClr val="A2C617"/>
                </a:solidFill>
                <a:latin typeface="Arial MT Pro Bold"/>
                <a:ea typeface="Arial MT Pro Bold"/>
                <a:cs typeface="Arial MT Pro Bold"/>
                <a:sym typeface="Arial MT Pro Bold"/>
              </a:rPr>
              <a:t>Créer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13670" y="280278"/>
            <a:ext cx="16276320"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ÉTAPE 1:</a:t>
            </a:r>
          </a:p>
        </p:txBody>
      </p:sp>
      <p:sp>
        <p:nvSpPr>
          <p:cNvPr id="3" name="TextBox 3"/>
          <p:cNvSpPr txBox="1"/>
          <p:nvPr/>
        </p:nvSpPr>
        <p:spPr>
          <a:xfrm>
            <a:off x="4796681" y="1510668"/>
            <a:ext cx="8694638" cy="914400"/>
          </a:xfrm>
          <a:prstGeom prst="rect">
            <a:avLst/>
          </a:prstGeom>
        </p:spPr>
        <p:txBody>
          <a:bodyPr lIns="0" tIns="0" rIns="0" bIns="0" rtlCol="0" anchor="t">
            <a:spAutoFit/>
          </a:bodyPr>
          <a:lstStyle/>
          <a:p>
            <a:pPr algn="ctr">
              <a:lnSpc>
                <a:spcPts val="7199"/>
              </a:lnSpc>
            </a:pPr>
            <a:r>
              <a:rPr lang="en-US" sz="5999">
                <a:solidFill>
                  <a:srgbClr val="A2C617"/>
                </a:solidFill>
                <a:latin typeface="Marykate"/>
                <a:ea typeface="Marykate"/>
                <a:cs typeface="Marykate"/>
                <a:sym typeface="Marykate"/>
              </a:rPr>
              <a:t>Identifier vos champs d'intérêt</a:t>
            </a:r>
          </a:p>
        </p:txBody>
      </p:sp>
      <p:sp>
        <p:nvSpPr>
          <p:cNvPr id="4" name="Freeform 4"/>
          <p:cNvSpPr/>
          <p:nvPr/>
        </p:nvSpPr>
        <p:spPr>
          <a:xfrm rot="4924240">
            <a:off x="2776122" y="5533704"/>
            <a:ext cx="1868270" cy="677942"/>
          </a:xfrm>
          <a:custGeom>
            <a:avLst/>
            <a:gdLst/>
            <a:ahLst/>
            <a:cxnLst/>
            <a:rect l="l" t="t" r="r" b="b"/>
            <a:pathLst>
              <a:path w="1868270" h="677942">
                <a:moveTo>
                  <a:pt x="0" y="0"/>
                </a:moveTo>
                <a:lnTo>
                  <a:pt x="1868270" y="0"/>
                </a:lnTo>
                <a:lnTo>
                  <a:pt x="1868270" y="677942"/>
                </a:lnTo>
                <a:lnTo>
                  <a:pt x="0" y="677942"/>
                </a:lnTo>
                <a:lnTo>
                  <a:pt x="0" y="0"/>
                </a:lnTo>
                <a:close/>
              </a:path>
            </a:pathLst>
          </a:custGeom>
          <a:blipFill>
            <a:blip r:embed="rId3"/>
            <a:stretch>
              <a:fillRect t="-89544" b="-86036"/>
            </a:stretch>
          </a:blipFill>
        </p:spPr>
        <p:txBody>
          <a:bodyPr/>
          <a:lstStyle/>
          <a:p>
            <a:endParaRPr lang="fr-CA"/>
          </a:p>
        </p:txBody>
      </p:sp>
      <p:sp>
        <p:nvSpPr>
          <p:cNvPr id="5" name="TextBox 5"/>
          <p:cNvSpPr txBox="1"/>
          <p:nvPr/>
        </p:nvSpPr>
        <p:spPr>
          <a:xfrm>
            <a:off x="10252656" y="6632199"/>
            <a:ext cx="5396415" cy="1695450"/>
          </a:xfrm>
          <a:prstGeom prst="rect">
            <a:avLst/>
          </a:prstGeom>
        </p:spPr>
        <p:txBody>
          <a:bodyPr lIns="0" tIns="0" rIns="0" bIns="0" rtlCol="0" anchor="t">
            <a:spAutoFit/>
          </a:bodyPr>
          <a:lstStyle/>
          <a:p>
            <a:pPr algn="ctr">
              <a:lnSpc>
                <a:spcPts val="3240"/>
              </a:lnSpc>
            </a:pPr>
            <a:r>
              <a:rPr lang="en-US" sz="2700">
                <a:solidFill>
                  <a:srgbClr val="000000"/>
                </a:solidFill>
                <a:latin typeface="Arial MT Pro"/>
                <a:ea typeface="Arial MT Pro"/>
                <a:cs typeface="Arial MT Pro"/>
                <a:sym typeface="Arial MT Pro"/>
              </a:rPr>
              <a:t>OPTION 2 :</a:t>
            </a:r>
          </a:p>
          <a:p>
            <a:pPr algn="ctr">
              <a:lnSpc>
                <a:spcPts val="3240"/>
              </a:lnSpc>
            </a:pPr>
            <a:r>
              <a:rPr lang="en-US" sz="2700">
                <a:solidFill>
                  <a:srgbClr val="000000"/>
                </a:solidFill>
                <a:latin typeface="Arial MT Pro"/>
                <a:ea typeface="Arial MT Pro"/>
                <a:cs typeface="Arial MT Pro"/>
                <a:sym typeface="Arial MT Pro"/>
              </a:rPr>
              <a:t>Remplir le questionnaire sur les </a:t>
            </a:r>
          </a:p>
          <a:p>
            <a:pPr algn="ctr">
              <a:lnSpc>
                <a:spcPts val="3240"/>
              </a:lnSpc>
            </a:pPr>
            <a:r>
              <a:rPr lang="en-US" sz="2700">
                <a:solidFill>
                  <a:srgbClr val="000000"/>
                </a:solidFill>
                <a:latin typeface="Arial MT Pro"/>
                <a:ea typeface="Arial MT Pro"/>
                <a:cs typeface="Arial MT Pro"/>
                <a:sym typeface="Arial MT Pro"/>
              </a:rPr>
              <a:t>champs d'intérêt</a:t>
            </a:r>
          </a:p>
          <a:p>
            <a:pPr algn="l">
              <a:lnSpc>
                <a:spcPts val="3240"/>
              </a:lnSpc>
            </a:pPr>
            <a:endParaRPr lang="en-US" sz="2700">
              <a:solidFill>
                <a:srgbClr val="000000"/>
              </a:solidFill>
              <a:latin typeface="Arial MT Pro"/>
              <a:ea typeface="Arial MT Pro"/>
              <a:cs typeface="Arial MT Pro"/>
              <a:sym typeface="Arial MT Pro"/>
            </a:endParaRPr>
          </a:p>
        </p:txBody>
      </p:sp>
      <p:grpSp>
        <p:nvGrpSpPr>
          <p:cNvPr id="6" name="Group 6"/>
          <p:cNvGrpSpPr/>
          <p:nvPr/>
        </p:nvGrpSpPr>
        <p:grpSpPr>
          <a:xfrm>
            <a:off x="11092911" y="3187068"/>
            <a:ext cx="3317546" cy="3238219"/>
            <a:chOff x="0" y="0"/>
            <a:chExt cx="4322266" cy="4218916"/>
          </a:xfrm>
        </p:grpSpPr>
        <p:sp>
          <p:nvSpPr>
            <p:cNvPr id="7" name="Freeform 7"/>
            <p:cNvSpPr/>
            <p:nvPr/>
          </p:nvSpPr>
          <p:spPr>
            <a:xfrm>
              <a:off x="0" y="0"/>
              <a:ext cx="4322318" cy="4218940"/>
            </a:xfrm>
            <a:custGeom>
              <a:avLst/>
              <a:gdLst/>
              <a:ahLst/>
              <a:cxnLst/>
              <a:rect l="l" t="t" r="r" b="b"/>
              <a:pathLst>
                <a:path w="4322318" h="4218940">
                  <a:moveTo>
                    <a:pt x="0" y="2109470"/>
                  </a:moveTo>
                  <a:cubicBezTo>
                    <a:pt x="0" y="944499"/>
                    <a:pt x="967613" y="0"/>
                    <a:pt x="2161159" y="0"/>
                  </a:cubicBezTo>
                  <a:cubicBezTo>
                    <a:pt x="3354705" y="0"/>
                    <a:pt x="4322318" y="944499"/>
                    <a:pt x="4322318" y="2109470"/>
                  </a:cubicBezTo>
                  <a:cubicBezTo>
                    <a:pt x="4322318" y="3274441"/>
                    <a:pt x="3354705" y="4218940"/>
                    <a:pt x="2161159" y="4218940"/>
                  </a:cubicBezTo>
                  <a:cubicBezTo>
                    <a:pt x="967613" y="4218940"/>
                    <a:pt x="0" y="3274441"/>
                    <a:pt x="0" y="2109470"/>
                  </a:cubicBezTo>
                  <a:close/>
                </a:path>
              </a:pathLst>
            </a:custGeom>
            <a:solidFill>
              <a:srgbClr val="00527F"/>
            </a:solidFill>
          </p:spPr>
          <p:txBody>
            <a:bodyPr/>
            <a:lstStyle/>
            <a:p>
              <a:endParaRPr lang="fr-CA"/>
            </a:p>
          </p:txBody>
        </p:sp>
      </p:grpSp>
      <p:sp>
        <p:nvSpPr>
          <p:cNvPr id="8" name="Freeform 8"/>
          <p:cNvSpPr/>
          <p:nvPr/>
        </p:nvSpPr>
        <p:spPr>
          <a:xfrm>
            <a:off x="11859374" y="3622437"/>
            <a:ext cx="1860468" cy="2441516"/>
          </a:xfrm>
          <a:custGeom>
            <a:avLst/>
            <a:gdLst/>
            <a:ahLst/>
            <a:cxnLst/>
            <a:rect l="l" t="t" r="r" b="b"/>
            <a:pathLst>
              <a:path w="1860468" h="2441516">
                <a:moveTo>
                  <a:pt x="0" y="0"/>
                </a:moveTo>
                <a:lnTo>
                  <a:pt x="1860468" y="0"/>
                </a:lnTo>
                <a:lnTo>
                  <a:pt x="1860468" y="2441515"/>
                </a:lnTo>
                <a:lnTo>
                  <a:pt x="0" y="2441515"/>
                </a:lnTo>
                <a:lnTo>
                  <a:pt x="0" y="0"/>
                </a:lnTo>
                <a:close/>
              </a:path>
            </a:pathLst>
          </a:custGeom>
          <a:blipFill>
            <a:blip r:embed="rId4"/>
            <a:stretch>
              <a:fillRect/>
            </a:stretch>
          </a:blipFill>
        </p:spPr>
        <p:txBody>
          <a:bodyPr/>
          <a:lstStyle/>
          <a:p>
            <a:endParaRPr lang="fr-CA"/>
          </a:p>
        </p:txBody>
      </p:sp>
      <p:sp>
        <p:nvSpPr>
          <p:cNvPr id="9" name="TextBox 9"/>
          <p:cNvSpPr txBox="1"/>
          <p:nvPr/>
        </p:nvSpPr>
        <p:spPr>
          <a:xfrm>
            <a:off x="3566271" y="6587757"/>
            <a:ext cx="4730004" cy="1695450"/>
          </a:xfrm>
          <a:prstGeom prst="rect">
            <a:avLst/>
          </a:prstGeom>
        </p:spPr>
        <p:txBody>
          <a:bodyPr lIns="0" tIns="0" rIns="0" bIns="0" rtlCol="0" anchor="t">
            <a:spAutoFit/>
          </a:bodyPr>
          <a:lstStyle/>
          <a:p>
            <a:pPr algn="ctr">
              <a:lnSpc>
                <a:spcPts val="3240"/>
              </a:lnSpc>
            </a:pPr>
            <a:r>
              <a:rPr lang="en-US" sz="2700">
                <a:solidFill>
                  <a:srgbClr val="000000"/>
                </a:solidFill>
                <a:latin typeface="Arial MT Pro"/>
                <a:ea typeface="Arial MT Pro"/>
                <a:cs typeface="Arial MT Pro"/>
                <a:sym typeface="Arial MT Pro"/>
              </a:rPr>
              <a:t>OPTION 1 :</a:t>
            </a:r>
          </a:p>
          <a:p>
            <a:pPr algn="ctr">
              <a:lnSpc>
                <a:spcPts val="3240"/>
              </a:lnSpc>
            </a:pPr>
            <a:r>
              <a:rPr lang="en-US" sz="2700">
                <a:solidFill>
                  <a:srgbClr val="000000"/>
                </a:solidFill>
                <a:latin typeface="Arial MT Pro"/>
                <a:ea typeface="Arial MT Pro"/>
                <a:cs typeface="Arial MT Pro"/>
                <a:sym typeface="Arial MT Pro"/>
              </a:rPr>
              <a:t>Scanner le code QR ou aller à</a:t>
            </a:r>
          </a:p>
          <a:p>
            <a:pPr algn="ctr">
              <a:lnSpc>
                <a:spcPts val="3240"/>
              </a:lnSpc>
            </a:pPr>
            <a:r>
              <a:rPr lang="en-US" sz="2700" u="sng">
                <a:solidFill>
                  <a:srgbClr val="000000"/>
                </a:solidFill>
                <a:latin typeface="Arial MT Pro"/>
                <a:ea typeface="Arial MT Pro"/>
                <a:cs typeface="Arial MT Pro"/>
                <a:sym typeface="Arial MT Pro"/>
                <a:hlinkClick r:id="rId5" tooltip="https://www.monemploi.com/riasec"/>
              </a:rPr>
              <a:t>www.monemploi.com/riasec</a:t>
            </a:r>
            <a:r>
              <a:rPr lang="en-US" sz="2700">
                <a:solidFill>
                  <a:srgbClr val="000000"/>
                </a:solidFill>
                <a:latin typeface="Arial MT Pro"/>
                <a:ea typeface="Arial MT Pro"/>
                <a:cs typeface="Arial MT Pro"/>
                <a:sym typeface="Arial MT Pro"/>
              </a:rPr>
              <a:t> </a:t>
            </a:r>
          </a:p>
          <a:p>
            <a:pPr algn="l">
              <a:lnSpc>
                <a:spcPts val="3240"/>
              </a:lnSpc>
            </a:pPr>
            <a:endParaRPr lang="en-US" sz="2700">
              <a:solidFill>
                <a:srgbClr val="000000"/>
              </a:solidFill>
              <a:latin typeface="Arial MT Pro"/>
              <a:ea typeface="Arial MT Pro"/>
              <a:cs typeface="Arial MT Pro"/>
              <a:sym typeface="Arial MT Pro"/>
            </a:endParaRPr>
          </a:p>
        </p:txBody>
      </p:sp>
      <p:sp>
        <p:nvSpPr>
          <p:cNvPr id="10" name="TextBox 10"/>
          <p:cNvSpPr txBox="1"/>
          <p:nvPr/>
        </p:nvSpPr>
        <p:spPr>
          <a:xfrm>
            <a:off x="2205226" y="8312677"/>
            <a:ext cx="13877547" cy="1438275"/>
          </a:xfrm>
          <a:prstGeom prst="rect">
            <a:avLst/>
          </a:prstGeom>
        </p:spPr>
        <p:txBody>
          <a:bodyPr lIns="0" tIns="0" rIns="0" bIns="0" rtlCol="0" anchor="t">
            <a:spAutoFit/>
          </a:bodyPr>
          <a:lstStyle/>
          <a:p>
            <a:pPr algn="ctr">
              <a:lnSpc>
                <a:spcPts val="5399"/>
              </a:lnSpc>
            </a:pPr>
            <a:r>
              <a:rPr lang="en-US" sz="4499">
                <a:solidFill>
                  <a:srgbClr val="F7A600"/>
                </a:solidFill>
                <a:latin typeface="Arial MT Pro"/>
                <a:ea typeface="Arial MT Pro"/>
                <a:cs typeface="Arial MT Pro"/>
                <a:sym typeface="Arial MT Pro"/>
              </a:rPr>
              <a:t>Ramassez la carte Champs d’intérêt qui correspond à votre plus haut pointage!</a:t>
            </a:r>
          </a:p>
        </p:txBody>
      </p:sp>
      <p:grpSp>
        <p:nvGrpSpPr>
          <p:cNvPr id="11" name="Group 11"/>
          <p:cNvGrpSpPr/>
          <p:nvPr/>
        </p:nvGrpSpPr>
        <p:grpSpPr>
          <a:xfrm>
            <a:off x="4305270" y="3187068"/>
            <a:ext cx="3241700" cy="3164187"/>
            <a:chOff x="0" y="0"/>
            <a:chExt cx="4322266" cy="4218916"/>
          </a:xfrm>
        </p:grpSpPr>
        <p:sp>
          <p:nvSpPr>
            <p:cNvPr id="12" name="Freeform 12"/>
            <p:cNvSpPr/>
            <p:nvPr/>
          </p:nvSpPr>
          <p:spPr>
            <a:xfrm>
              <a:off x="0" y="0"/>
              <a:ext cx="4322318" cy="4218940"/>
            </a:xfrm>
            <a:custGeom>
              <a:avLst/>
              <a:gdLst/>
              <a:ahLst/>
              <a:cxnLst/>
              <a:rect l="l" t="t" r="r" b="b"/>
              <a:pathLst>
                <a:path w="4322318" h="4218940">
                  <a:moveTo>
                    <a:pt x="0" y="2109470"/>
                  </a:moveTo>
                  <a:cubicBezTo>
                    <a:pt x="0" y="944499"/>
                    <a:pt x="967613" y="0"/>
                    <a:pt x="2161159" y="0"/>
                  </a:cubicBezTo>
                  <a:cubicBezTo>
                    <a:pt x="3354705" y="0"/>
                    <a:pt x="4322318" y="944499"/>
                    <a:pt x="4322318" y="2109470"/>
                  </a:cubicBezTo>
                  <a:cubicBezTo>
                    <a:pt x="4322318" y="3274441"/>
                    <a:pt x="3354705" y="4218940"/>
                    <a:pt x="2161159" y="4218940"/>
                  </a:cubicBezTo>
                  <a:cubicBezTo>
                    <a:pt x="967613" y="4218940"/>
                    <a:pt x="0" y="3274441"/>
                    <a:pt x="0" y="2109470"/>
                  </a:cubicBezTo>
                  <a:close/>
                </a:path>
              </a:pathLst>
            </a:custGeom>
            <a:solidFill>
              <a:srgbClr val="00527F"/>
            </a:solidFill>
          </p:spPr>
          <p:txBody>
            <a:bodyPr/>
            <a:lstStyle/>
            <a:p>
              <a:endParaRPr lang="fr-CA"/>
            </a:p>
          </p:txBody>
        </p:sp>
      </p:grpSp>
      <p:sp>
        <p:nvSpPr>
          <p:cNvPr id="13" name="Freeform 13"/>
          <p:cNvSpPr/>
          <p:nvPr/>
        </p:nvSpPr>
        <p:spPr>
          <a:xfrm>
            <a:off x="4823404" y="3668757"/>
            <a:ext cx="2258754" cy="2258754"/>
          </a:xfrm>
          <a:custGeom>
            <a:avLst/>
            <a:gdLst/>
            <a:ahLst/>
            <a:cxnLst/>
            <a:rect l="l" t="t" r="r" b="b"/>
            <a:pathLst>
              <a:path w="2258754" h="2258754">
                <a:moveTo>
                  <a:pt x="0" y="0"/>
                </a:moveTo>
                <a:lnTo>
                  <a:pt x="2258755" y="0"/>
                </a:lnTo>
                <a:lnTo>
                  <a:pt x="2258755" y="2258754"/>
                </a:lnTo>
                <a:lnTo>
                  <a:pt x="0" y="2258754"/>
                </a:lnTo>
                <a:lnTo>
                  <a:pt x="0" y="0"/>
                </a:lnTo>
                <a:close/>
              </a:path>
            </a:pathLst>
          </a:custGeom>
          <a:blipFill>
            <a:blip r:embed="rId6"/>
            <a:stretch>
              <a:fillRect/>
            </a:stretch>
          </a:blipFill>
        </p:spPr>
        <p:txBody>
          <a:bodyPr/>
          <a:lstStyle/>
          <a:p>
            <a:endParaRPr lang="fr-CA"/>
          </a:p>
        </p:txBody>
      </p:sp>
      <p:sp>
        <p:nvSpPr>
          <p:cNvPr id="14" name="Freeform 14"/>
          <p:cNvSpPr/>
          <p:nvPr/>
        </p:nvSpPr>
        <p:spPr>
          <a:xfrm rot="-4950084" flipH="1">
            <a:off x="13897397" y="5718918"/>
            <a:ext cx="1868270" cy="690069"/>
          </a:xfrm>
          <a:custGeom>
            <a:avLst/>
            <a:gdLst/>
            <a:ahLst/>
            <a:cxnLst/>
            <a:rect l="l" t="t" r="r" b="b"/>
            <a:pathLst>
              <a:path w="1868270" h="690069">
                <a:moveTo>
                  <a:pt x="1868269" y="0"/>
                </a:moveTo>
                <a:lnTo>
                  <a:pt x="0" y="0"/>
                </a:lnTo>
                <a:lnTo>
                  <a:pt x="0" y="690069"/>
                </a:lnTo>
                <a:lnTo>
                  <a:pt x="1868269" y="690069"/>
                </a:lnTo>
                <a:lnTo>
                  <a:pt x="1868269" y="0"/>
                </a:lnTo>
                <a:close/>
              </a:path>
            </a:pathLst>
          </a:custGeom>
          <a:blipFill>
            <a:blip r:embed="rId3"/>
            <a:stretch>
              <a:fillRect t="-87970" b="-82766"/>
            </a:stretch>
          </a:blipFill>
        </p:spPr>
        <p:txBody>
          <a:bodyPr/>
          <a:lstStyle/>
          <a:p>
            <a:endParaRPr lang="fr-CA"/>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rot="5400000">
            <a:off x="-4965700" y="4991100"/>
            <a:ext cx="10287000" cy="304800"/>
            <a:chOff x="0" y="0"/>
            <a:chExt cx="13716000" cy="406400"/>
          </a:xfrm>
        </p:grpSpPr>
        <p:sp>
          <p:nvSpPr>
            <p:cNvPr id="5" name="Freeform 5"/>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6" name="TextBox 6"/>
          <p:cNvSpPr txBox="1"/>
          <p:nvPr/>
        </p:nvSpPr>
        <p:spPr>
          <a:xfrm>
            <a:off x="1005840" y="2322197"/>
            <a:ext cx="16276320" cy="1038225"/>
          </a:xfrm>
          <a:prstGeom prst="rect">
            <a:avLst/>
          </a:prstGeom>
        </p:spPr>
        <p:txBody>
          <a:bodyPr lIns="0" tIns="0" rIns="0" bIns="0" rtlCol="0" anchor="t">
            <a:spAutoFit/>
          </a:bodyPr>
          <a:lstStyle/>
          <a:p>
            <a:pPr algn="ctr">
              <a:lnSpc>
                <a:spcPts val="7200"/>
              </a:lnSpc>
            </a:pPr>
            <a:r>
              <a:rPr lang="en-US" sz="6000">
                <a:solidFill>
                  <a:srgbClr val="F7A600"/>
                </a:solidFill>
                <a:latin typeface="Arial MT Pro"/>
                <a:ea typeface="Arial MT Pro"/>
                <a:cs typeface="Arial MT Pro"/>
                <a:sym typeface="Arial MT Pro"/>
              </a:rPr>
              <a:t>Bonus !</a:t>
            </a:r>
          </a:p>
        </p:txBody>
      </p:sp>
      <p:sp>
        <p:nvSpPr>
          <p:cNvPr id="7" name="TextBox 7"/>
          <p:cNvSpPr txBox="1"/>
          <p:nvPr/>
        </p:nvSpPr>
        <p:spPr>
          <a:xfrm>
            <a:off x="2891368" y="32385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Campagne numérique </a:t>
            </a:r>
          </a:p>
        </p:txBody>
      </p:sp>
      <p:sp>
        <p:nvSpPr>
          <p:cNvPr id="8" name="Freeform 8"/>
          <p:cNvSpPr/>
          <p:nvPr/>
        </p:nvSpPr>
        <p:spPr>
          <a:xfrm>
            <a:off x="3400008" y="4036665"/>
            <a:ext cx="5362547" cy="4761802"/>
          </a:xfrm>
          <a:custGeom>
            <a:avLst/>
            <a:gdLst/>
            <a:ahLst/>
            <a:cxnLst/>
            <a:rect l="l" t="t" r="r" b="b"/>
            <a:pathLst>
              <a:path w="5362547" h="4761802">
                <a:moveTo>
                  <a:pt x="0" y="0"/>
                </a:moveTo>
                <a:lnTo>
                  <a:pt x="5362546" y="0"/>
                </a:lnTo>
                <a:lnTo>
                  <a:pt x="5362546" y="4761802"/>
                </a:lnTo>
                <a:lnTo>
                  <a:pt x="0" y="4761802"/>
                </a:lnTo>
                <a:lnTo>
                  <a:pt x="0" y="0"/>
                </a:lnTo>
                <a:close/>
              </a:path>
            </a:pathLst>
          </a:custGeom>
          <a:blipFill>
            <a:blip r:embed="rId3"/>
            <a:stretch>
              <a:fillRect/>
            </a:stretch>
          </a:blipFill>
        </p:spPr>
        <p:txBody>
          <a:bodyPr/>
          <a:lstStyle/>
          <a:p>
            <a:endParaRPr lang="fr-CA"/>
          </a:p>
        </p:txBody>
      </p:sp>
      <p:sp>
        <p:nvSpPr>
          <p:cNvPr id="9" name="Freeform 9"/>
          <p:cNvSpPr/>
          <p:nvPr/>
        </p:nvSpPr>
        <p:spPr>
          <a:xfrm>
            <a:off x="9525447" y="4012132"/>
            <a:ext cx="5492069" cy="4786334"/>
          </a:xfrm>
          <a:custGeom>
            <a:avLst/>
            <a:gdLst/>
            <a:ahLst/>
            <a:cxnLst/>
            <a:rect l="l" t="t" r="r" b="b"/>
            <a:pathLst>
              <a:path w="5492069" h="4786334">
                <a:moveTo>
                  <a:pt x="0" y="0"/>
                </a:moveTo>
                <a:lnTo>
                  <a:pt x="5492069" y="0"/>
                </a:lnTo>
                <a:lnTo>
                  <a:pt x="5492069" y="4786335"/>
                </a:lnTo>
                <a:lnTo>
                  <a:pt x="0" y="4786335"/>
                </a:lnTo>
                <a:lnTo>
                  <a:pt x="0" y="0"/>
                </a:lnTo>
                <a:close/>
              </a:path>
            </a:pathLst>
          </a:custGeom>
          <a:blipFill>
            <a:blip r:embed="rId4"/>
            <a:stretch>
              <a:fillRect/>
            </a:stretch>
          </a:blipFill>
        </p:spPr>
        <p:txBody>
          <a:bodyPr/>
          <a:lstStyle/>
          <a:p>
            <a:endParaRPr lang="fr-CA"/>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a:off x="0" y="10039350"/>
            <a:ext cx="18288000" cy="247650"/>
            <a:chOff x="0" y="0"/>
            <a:chExt cx="24384000" cy="330200"/>
          </a:xfrm>
        </p:grpSpPr>
        <p:sp>
          <p:nvSpPr>
            <p:cNvPr id="5" name="Freeform 5"/>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6" name="Group 6"/>
          <p:cNvGrpSpPr/>
          <p:nvPr/>
        </p:nvGrpSpPr>
        <p:grpSpPr>
          <a:xfrm rot="5400000">
            <a:off x="-49657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8" name="Freeform 8"/>
          <p:cNvSpPr/>
          <p:nvPr/>
        </p:nvSpPr>
        <p:spPr>
          <a:xfrm>
            <a:off x="15302627" y="6980154"/>
            <a:ext cx="3338947" cy="2996705"/>
          </a:xfrm>
          <a:custGeom>
            <a:avLst/>
            <a:gdLst/>
            <a:ahLst/>
            <a:cxnLst/>
            <a:rect l="l" t="t" r="r" b="b"/>
            <a:pathLst>
              <a:path w="3338947" h="2996705">
                <a:moveTo>
                  <a:pt x="0" y="0"/>
                </a:moveTo>
                <a:lnTo>
                  <a:pt x="3338948" y="0"/>
                </a:lnTo>
                <a:lnTo>
                  <a:pt x="3338948" y="2996705"/>
                </a:lnTo>
                <a:lnTo>
                  <a:pt x="0" y="2996705"/>
                </a:lnTo>
                <a:lnTo>
                  <a:pt x="0" y="0"/>
                </a:lnTo>
                <a:close/>
              </a:path>
            </a:pathLst>
          </a:custGeom>
          <a:blipFill>
            <a:blip r:embed="rId3"/>
            <a:stretch>
              <a:fillRect/>
            </a:stretch>
          </a:blipFill>
        </p:spPr>
        <p:txBody>
          <a:bodyPr/>
          <a:lstStyle/>
          <a:p>
            <a:endParaRPr lang="fr-CA"/>
          </a:p>
        </p:txBody>
      </p:sp>
      <p:sp>
        <p:nvSpPr>
          <p:cNvPr id="9" name="TextBox 9"/>
          <p:cNvSpPr txBox="1"/>
          <p:nvPr/>
        </p:nvSpPr>
        <p:spPr>
          <a:xfrm>
            <a:off x="2832467" y="32385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Agrotourisme</a:t>
            </a:r>
          </a:p>
        </p:txBody>
      </p:sp>
      <p:sp>
        <p:nvSpPr>
          <p:cNvPr id="10" name="TextBox 10"/>
          <p:cNvSpPr txBox="1"/>
          <p:nvPr/>
        </p:nvSpPr>
        <p:spPr>
          <a:xfrm>
            <a:off x="2432876" y="7697457"/>
            <a:ext cx="12869752" cy="781050"/>
          </a:xfrm>
          <a:prstGeom prst="rect">
            <a:avLst/>
          </a:prstGeom>
        </p:spPr>
        <p:txBody>
          <a:bodyPr lIns="0" tIns="0" rIns="0" bIns="0" rtlCol="0" anchor="t">
            <a:spAutoFit/>
          </a:bodyPr>
          <a:lstStyle/>
          <a:p>
            <a:pPr algn="ctr">
              <a:lnSpc>
                <a:spcPts val="5400"/>
              </a:lnSpc>
            </a:pPr>
            <a:r>
              <a:rPr lang="en-US" sz="4500">
                <a:solidFill>
                  <a:srgbClr val="A2C617"/>
                </a:solidFill>
                <a:latin typeface="Arial MT Pro"/>
                <a:ea typeface="Arial MT Pro"/>
                <a:cs typeface="Arial MT Pro"/>
                <a:sym typeface="Arial MT Pro"/>
              </a:rPr>
              <a:t>Qui doivent-ils consulter pour lancer leur initiative? </a:t>
            </a:r>
          </a:p>
        </p:txBody>
      </p:sp>
      <p:sp>
        <p:nvSpPr>
          <p:cNvPr id="11" name="TextBox 11"/>
          <p:cNvSpPr txBox="1"/>
          <p:nvPr/>
        </p:nvSpPr>
        <p:spPr>
          <a:xfrm>
            <a:off x="3235400" y="8351607"/>
            <a:ext cx="11264703" cy="1002029"/>
          </a:xfrm>
          <a:prstGeom prst="rect">
            <a:avLst/>
          </a:prstGeom>
        </p:spPr>
        <p:txBody>
          <a:bodyPr lIns="0" tIns="0" rIns="0" bIns="0" rtlCol="0" anchor="t">
            <a:spAutoFit/>
          </a:bodyPr>
          <a:lstStyle/>
          <a:p>
            <a:pPr algn="ctr">
              <a:lnSpc>
                <a:spcPts val="8160"/>
              </a:lnSpc>
            </a:pPr>
            <a:r>
              <a:rPr lang="en-US" sz="4000" b="1" i="1">
                <a:solidFill>
                  <a:srgbClr val="FFC000"/>
                </a:solidFill>
                <a:latin typeface="Arial MT Pro Bold Italics"/>
                <a:ea typeface="Arial MT Pro Bold Italics"/>
                <a:cs typeface="Arial MT Pro Bold Italics"/>
                <a:sym typeface="Arial MT Pro Bold Italics"/>
              </a:rPr>
              <a:t>5 cartes Carrières requises</a:t>
            </a:r>
          </a:p>
        </p:txBody>
      </p:sp>
      <p:sp>
        <p:nvSpPr>
          <p:cNvPr id="12" name="TextBox 12"/>
          <p:cNvSpPr txBox="1"/>
          <p:nvPr/>
        </p:nvSpPr>
        <p:spPr>
          <a:xfrm>
            <a:off x="960274" y="2184664"/>
            <a:ext cx="16230600" cy="4638675"/>
          </a:xfrm>
          <a:prstGeom prst="rect">
            <a:avLst/>
          </a:prstGeom>
        </p:spPr>
        <p:txBody>
          <a:bodyPr lIns="0" tIns="0" rIns="0" bIns="0" rtlCol="0" anchor="t">
            <a:spAutoFit/>
          </a:bodyPr>
          <a:lstStyle/>
          <a:p>
            <a:pPr algn="just">
              <a:lnSpc>
                <a:spcPts val="5249"/>
              </a:lnSpc>
            </a:pPr>
            <a:r>
              <a:rPr lang="en-US" sz="3499">
                <a:solidFill>
                  <a:srgbClr val="000000"/>
                </a:solidFill>
                <a:latin typeface="Arial MT Pro"/>
                <a:ea typeface="Arial MT Pro"/>
                <a:cs typeface="Arial MT Pro"/>
                <a:sym typeface="Arial MT Pro"/>
              </a:rPr>
              <a:t>Oscar et Violette possèdent une petite fermette à proximité d’un grand centre urbain. En été et en automne, ils accueillent de nombreuses familles qui viennent cueillir des pommes, acheter des confitures et des pâtisseries maison et voir les chèvres et les moutons qui vivent dans les champs avoisinants. Après avoir passé une journée complète à répondre à des enfants curieux qui avaient une tonne de questions sur l’agriculture, Oscar et Violette ont l’idée de démarrer une visite de ferme éducative pour les écoles primaires des alentours.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rot="5400000">
            <a:off x="-4965700" y="4991100"/>
            <a:ext cx="10287000" cy="304800"/>
            <a:chOff x="0" y="0"/>
            <a:chExt cx="13716000" cy="406400"/>
          </a:xfrm>
        </p:grpSpPr>
        <p:sp>
          <p:nvSpPr>
            <p:cNvPr id="5" name="Freeform 5"/>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grpSp>
        <p:nvGrpSpPr>
          <p:cNvPr id="6" name="Group 6"/>
          <p:cNvGrpSpPr/>
          <p:nvPr/>
        </p:nvGrpSpPr>
        <p:grpSpPr>
          <a:xfrm rot="5400000">
            <a:off x="129921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8" name="TextBox 8"/>
          <p:cNvSpPr txBox="1"/>
          <p:nvPr/>
        </p:nvSpPr>
        <p:spPr>
          <a:xfrm>
            <a:off x="2848533" y="32385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Agrotourisme</a:t>
            </a:r>
          </a:p>
        </p:txBody>
      </p:sp>
      <p:sp>
        <p:nvSpPr>
          <p:cNvPr id="9" name="Freeform 9"/>
          <p:cNvSpPr/>
          <p:nvPr/>
        </p:nvSpPr>
        <p:spPr>
          <a:xfrm>
            <a:off x="177800" y="1858479"/>
            <a:ext cx="3851618" cy="3277770"/>
          </a:xfrm>
          <a:custGeom>
            <a:avLst/>
            <a:gdLst/>
            <a:ahLst/>
            <a:cxnLst/>
            <a:rect l="l" t="t" r="r" b="b"/>
            <a:pathLst>
              <a:path w="3977812" h="3277770">
                <a:moveTo>
                  <a:pt x="0" y="0"/>
                </a:moveTo>
                <a:lnTo>
                  <a:pt x="3977812" y="0"/>
                </a:lnTo>
                <a:lnTo>
                  <a:pt x="3977812" y="3277770"/>
                </a:lnTo>
                <a:lnTo>
                  <a:pt x="0" y="3277770"/>
                </a:lnTo>
                <a:lnTo>
                  <a:pt x="0" y="0"/>
                </a:lnTo>
                <a:close/>
              </a:path>
            </a:pathLst>
          </a:custGeom>
          <a:blipFill>
            <a:blip r:embed="rId3"/>
            <a:stretch>
              <a:fillRect/>
            </a:stretch>
          </a:blipFill>
        </p:spPr>
        <p:txBody>
          <a:bodyPr/>
          <a:lstStyle/>
          <a:p>
            <a:endParaRPr lang="fr-CA"/>
          </a:p>
        </p:txBody>
      </p:sp>
      <p:sp>
        <p:nvSpPr>
          <p:cNvPr id="10" name="Freeform 10"/>
          <p:cNvSpPr/>
          <p:nvPr/>
        </p:nvSpPr>
        <p:spPr>
          <a:xfrm>
            <a:off x="7811606" y="4305300"/>
            <a:ext cx="3665384" cy="3255846"/>
          </a:xfrm>
          <a:custGeom>
            <a:avLst/>
            <a:gdLst/>
            <a:ahLst/>
            <a:cxnLst/>
            <a:rect l="l" t="t" r="r" b="b"/>
            <a:pathLst>
              <a:path w="4297163" h="3531331">
                <a:moveTo>
                  <a:pt x="0" y="0"/>
                </a:moveTo>
                <a:lnTo>
                  <a:pt x="4297163" y="0"/>
                </a:lnTo>
                <a:lnTo>
                  <a:pt x="4297163" y="3531332"/>
                </a:lnTo>
                <a:lnTo>
                  <a:pt x="0" y="3531332"/>
                </a:lnTo>
                <a:lnTo>
                  <a:pt x="0" y="0"/>
                </a:lnTo>
                <a:close/>
              </a:path>
            </a:pathLst>
          </a:custGeom>
          <a:blipFill>
            <a:blip r:embed="rId4"/>
            <a:stretch>
              <a:fillRect/>
            </a:stretch>
          </a:blipFill>
        </p:spPr>
        <p:txBody>
          <a:bodyPr/>
          <a:lstStyle/>
          <a:p>
            <a:endParaRPr lang="fr-CA"/>
          </a:p>
        </p:txBody>
      </p:sp>
      <p:sp>
        <p:nvSpPr>
          <p:cNvPr id="11" name="Freeform 11"/>
          <p:cNvSpPr/>
          <p:nvPr/>
        </p:nvSpPr>
        <p:spPr>
          <a:xfrm>
            <a:off x="13526032" y="1171344"/>
            <a:ext cx="3956871" cy="3513597"/>
          </a:xfrm>
          <a:custGeom>
            <a:avLst/>
            <a:gdLst/>
            <a:ahLst/>
            <a:cxnLst/>
            <a:rect l="l" t="t" r="r" b="b"/>
            <a:pathLst>
              <a:path w="3956871" h="3513597">
                <a:moveTo>
                  <a:pt x="0" y="0"/>
                </a:moveTo>
                <a:lnTo>
                  <a:pt x="3956871" y="0"/>
                </a:lnTo>
                <a:lnTo>
                  <a:pt x="3956871" y="3513597"/>
                </a:lnTo>
                <a:lnTo>
                  <a:pt x="0" y="3513597"/>
                </a:lnTo>
                <a:lnTo>
                  <a:pt x="0" y="0"/>
                </a:lnTo>
                <a:close/>
              </a:path>
            </a:pathLst>
          </a:custGeom>
          <a:blipFill>
            <a:blip r:embed="rId5"/>
            <a:stretch>
              <a:fillRect/>
            </a:stretch>
          </a:blipFill>
        </p:spPr>
        <p:txBody>
          <a:bodyPr/>
          <a:lstStyle/>
          <a:p>
            <a:endParaRPr lang="fr-CA"/>
          </a:p>
        </p:txBody>
      </p:sp>
      <p:sp>
        <p:nvSpPr>
          <p:cNvPr id="12" name="Freeform 12"/>
          <p:cNvSpPr/>
          <p:nvPr/>
        </p:nvSpPr>
        <p:spPr>
          <a:xfrm>
            <a:off x="11792082" y="4764916"/>
            <a:ext cx="3542664" cy="3513597"/>
          </a:xfrm>
          <a:custGeom>
            <a:avLst/>
            <a:gdLst/>
            <a:ahLst/>
            <a:cxnLst/>
            <a:rect l="l" t="t" r="r" b="b"/>
            <a:pathLst>
              <a:path w="4175910" h="3679762">
                <a:moveTo>
                  <a:pt x="0" y="0"/>
                </a:moveTo>
                <a:lnTo>
                  <a:pt x="4175910" y="0"/>
                </a:lnTo>
                <a:lnTo>
                  <a:pt x="4175910" y="3679762"/>
                </a:lnTo>
                <a:lnTo>
                  <a:pt x="0" y="3679762"/>
                </a:lnTo>
                <a:lnTo>
                  <a:pt x="0" y="0"/>
                </a:lnTo>
                <a:close/>
              </a:path>
            </a:pathLst>
          </a:custGeom>
          <a:blipFill>
            <a:blip r:embed="rId6"/>
            <a:stretch>
              <a:fillRect/>
            </a:stretch>
          </a:blipFill>
        </p:spPr>
        <p:txBody>
          <a:bodyPr/>
          <a:lstStyle/>
          <a:p>
            <a:endParaRPr lang="fr-CA"/>
          </a:p>
        </p:txBody>
      </p:sp>
      <p:sp>
        <p:nvSpPr>
          <p:cNvPr id="13" name="Freeform 13"/>
          <p:cNvSpPr/>
          <p:nvPr/>
        </p:nvSpPr>
        <p:spPr>
          <a:xfrm>
            <a:off x="4181818" y="2950740"/>
            <a:ext cx="3424775" cy="3255846"/>
          </a:xfrm>
          <a:custGeom>
            <a:avLst/>
            <a:gdLst/>
            <a:ahLst/>
            <a:cxnLst/>
            <a:rect l="l" t="t" r="r" b="b"/>
            <a:pathLst>
              <a:path w="4098006" h="3531331">
                <a:moveTo>
                  <a:pt x="0" y="0"/>
                </a:moveTo>
                <a:lnTo>
                  <a:pt x="4098006" y="0"/>
                </a:lnTo>
                <a:lnTo>
                  <a:pt x="4098006" y="3531332"/>
                </a:lnTo>
                <a:lnTo>
                  <a:pt x="0" y="3531332"/>
                </a:lnTo>
                <a:lnTo>
                  <a:pt x="0" y="0"/>
                </a:lnTo>
                <a:close/>
              </a:path>
            </a:pathLst>
          </a:custGeom>
          <a:blipFill>
            <a:blip r:embed="rId7"/>
            <a:stretch>
              <a:fillRect t="-1650" b="-1650"/>
            </a:stretch>
          </a:blipFill>
        </p:spPr>
        <p:txBody>
          <a:bodyPr/>
          <a:lstStyle/>
          <a:p>
            <a:endParaRPr lang="fr-CA"/>
          </a:p>
        </p:txBody>
      </p:sp>
      <p:sp>
        <p:nvSpPr>
          <p:cNvPr id="14" name="TextBox 14"/>
          <p:cNvSpPr txBox="1"/>
          <p:nvPr/>
        </p:nvSpPr>
        <p:spPr>
          <a:xfrm>
            <a:off x="8487463" y="8549074"/>
            <a:ext cx="3445105" cy="761581"/>
          </a:xfrm>
          <a:prstGeom prst="rect">
            <a:avLst/>
          </a:prstGeom>
        </p:spPr>
        <p:txBody>
          <a:bodyPr lIns="0" tIns="0" rIns="0" bIns="0" rtlCol="0" anchor="t">
            <a:spAutoFit/>
          </a:bodyPr>
          <a:lstStyle/>
          <a:p>
            <a:pPr algn="l">
              <a:lnSpc>
                <a:spcPts val="4850"/>
              </a:lnSpc>
            </a:pPr>
            <a:r>
              <a:rPr lang="en-US" sz="4041" b="1">
                <a:solidFill>
                  <a:srgbClr val="A2C617"/>
                </a:solidFill>
                <a:latin typeface="Arial MT Pro Bold"/>
                <a:ea typeface="Arial MT Pro Bold"/>
                <a:cs typeface="Arial MT Pro Bold"/>
                <a:sym typeface="Arial MT Pro Bold"/>
              </a:rPr>
              <a:t>Persuader</a:t>
            </a:r>
          </a:p>
        </p:txBody>
      </p:sp>
      <p:sp>
        <p:nvSpPr>
          <p:cNvPr id="15" name="Freeform 15"/>
          <p:cNvSpPr/>
          <p:nvPr/>
        </p:nvSpPr>
        <p:spPr>
          <a:xfrm>
            <a:off x="7136627" y="8189676"/>
            <a:ext cx="1349959" cy="1600536"/>
          </a:xfrm>
          <a:custGeom>
            <a:avLst/>
            <a:gdLst/>
            <a:ahLst/>
            <a:cxnLst/>
            <a:rect l="l" t="t" r="r" b="b"/>
            <a:pathLst>
              <a:path w="1349959" h="1600536">
                <a:moveTo>
                  <a:pt x="0" y="0"/>
                </a:moveTo>
                <a:lnTo>
                  <a:pt x="1349959" y="0"/>
                </a:lnTo>
                <a:lnTo>
                  <a:pt x="1349959" y="1600536"/>
                </a:lnTo>
                <a:lnTo>
                  <a:pt x="0" y="1600536"/>
                </a:lnTo>
                <a:lnTo>
                  <a:pt x="0" y="0"/>
                </a:lnTo>
                <a:close/>
              </a:path>
            </a:pathLst>
          </a:custGeom>
          <a:blipFill>
            <a:blip r:embed="rId8"/>
            <a:stretch>
              <a:fillRect/>
            </a:stretch>
          </a:blipFill>
        </p:spPr>
        <p:txBody>
          <a:bodyPr/>
          <a:lstStyle/>
          <a:p>
            <a:endParaRPr lang="fr-CA"/>
          </a:p>
        </p:txBody>
      </p:sp>
      <p:sp>
        <p:nvSpPr>
          <p:cNvPr id="16" name="TextBox 16"/>
          <p:cNvSpPr txBox="1"/>
          <p:nvPr/>
        </p:nvSpPr>
        <p:spPr>
          <a:xfrm>
            <a:off x="2390032" y="8065628"/>
            <a:ext cx="3116303" cy="841244"/>
          </a:xfrm>
          <a:prstGeom prst="rect">
            <a:avLst/>
          </a:prstGeom>
        </p:spPr>
        <p:txBody>
          <a:bodyPr lIns="0" tIns="0" rIns="0" bIns="0" rtlCol="0" anchor="t">
            <a:spAutoFit/>
          </a:bodyPr>
          <a:lstStyle/>
          <a:p>
            <a:pPr algn="l">
              <a:lnSpc>
                <a:spcPts val="5346"/>
              </a:lnSpc>
            </a:pPr>
            <a:r>
              <a:rPr lang="en-US" sz="4455" b="1">
                <a:solidFill>
                  <a:srgbClr val="A2C617"/>
                </a:solidFill>
                <a:latin typeface="Arial MT Pro Bold"/>
                <a:ea typeface="Arial MT Pro Bold"/>
                <a:cs typeface="Arial MT Pro Bold"/>
                <a:sym typeface="Arial MT Pro Bold"/>
              </a:rPr>
              <a:t>Aider</a:t>
            </a:r>
          </a:p>
        </p:txBody>
      </p:sp>
      <p:sp>
        <p:nvSpPr>
          <p:cNvPr id="17" name="Freeform 17"/>
          <p:cNvSpPr/>
          <p:nvPr/>
        </p:nvSpPr>
        <p:spPr>
          <a:xfrm>
            <a:off x="633975" y="7907382"/>
            <a:ext cx="1394183" cy="1649315"/>
          </a:xfrm>
          <a:custGeom>
            <a:avLst/>
            <a:gdLst/>
            <a:ahLst/>
            <a:cxnLst/>
            <a:rect l="l" t="t" r="r" b="b"/>
            <a:pathLst>
              <a:path w="1394183" h="1649315">
                <a:moveTo>
                  <a:pt x="0" y="0"/>
                </a:moveTo>
                <a:lnTo>
                  <a:pt x="1394183" y="0"/>
                </a:lnTo>
                <a:lnTo>
                  <a:pt x="1394183" y="1649314"/>
                </a:lnTo>
                <a:lnTo>
                  <a:pt x="0" y="1649314"/>
                </a:lnTo>
                <a:lnTo>
                  <a:pt x="0" y="0"/>
                </a:lnTo>
                <a:close/>
              </a:path>
            </a:pathLst>
          </a:custGeom>
          <a:blipFill>
            <a:blip r:embed="rId9"/>
            <a:stretch>
              <a:fillRect/>
            </a:stretch>
          </a:blipFill>
        </p:spPr>
        <p:txBody>
          <a:bodyPr/>
          <a:lstStyle/>
          <a:p>
            <a:endParaRPr lang="fr-CA"/>
          </a:p>
        </p:txBody>
      </p:sp>
      <p:sp>
        <p:nvSpPr>
          <p:cNvPr id="18" name="Freeform 18"/>
          <p:cNvSpPr/>
          <p:nvPr/>
        </p:nvSpPr>
        <p:spPr>
          <a:xfrm>
            <a:off x="13561343" y="8438462"/>
            <a:ext cx="1384547" cy="1639677"/>
          </a:xfrm>
          <a:custGeom>
            <a:avLst/>
            <a:gdLst/>
            <a:ahLst/>
            <a:cxnLst/>
            <a:rect l="l" t="t" r="r" b="b"/>
            <a:pathLst>
              <a:path w="1384547" h="1639677">
                <a:moveTo>
                  <a:pt x="0" y="0"/>
                </a:moveTo>
                <a:lnTo>
                  <a:pt x="1384548" y="0"/>
                </a:lnTo>
                <a:lnTo>
                  <a:pt x="1384548" y="1639676"/>
                </a:lnTo>
                <a:lnTo>
                  <a:pt x="0" y="1639676"/>
                </a:lnTo>
                <a:lnTo>
                  <a:pt x="0" y="0"/>
                </a:lnTo>
                <a:close/>
              </a:path>
            </a:pathLst>
          </a:custGeom>
          <a:blipFill>
            <a:blip r:embed="rId10"/>
            <a:stretch>
              <a:fillRect/>
            </a:stretch>
          </a:blipFill>
        </p:spPr>
        <p:txBody>
          <a:bodyPr/>
          <a:lstStyle/>
          <a:p>
            <a:endParaRPr lang="fr-CA"/>
          </a:p>
        </p:txBody>
      </p:sp>
      <p:sp>
        <p:nvSpPr>
          <p:cNvPr id="19" name="TextBox 19"/>
          <p:cNvSpPr txBox="1"/>
          <p:nvPr/>
        </p:nvSpPr>
        <p:spPr>
          <a:xfrm>
            <a:off x="15282198" y="8588995"/>
            <a:ext cx="2896137" cy="778342"/>
          </a:xfrm>
          <a:prstGeom prst="rect">
            <a:avLst/>
          </a:prstGeom>
        </p:spPr>
        <p:txBody>
          <a:bodyPr lIns="0" tIns="0" rIns="0" bIns="0" rtlCol="0" anchor="t">
            <a:spAutoFit/>
          </a:bodyPr>
          <a:lstStyle/>
          <a:p>
            <a:pPr algn="l">
              <a:lnSpc>
                <a:spcPts val="4968"/>
              </a:lnSpc>
            </a:pPr>
            <a:r>
              <a:rPr lang="en-US" sz="4140" b="1">
                <a:solidFill>
                  <a:srgbClr val="A2C617"/>
                </a:solidFill>
                <a:latin typeface="Arial MT Pro Bold"/>
                <a:ea typeface="Arial MT Pro Bold"/>
                <a:cs typeface="Arial MT Pro Bold"/>
                <a:sym typeface="Arial MT Pro Bold"/>
              </a:rPr>
              <a:t>Créer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a:off x="0" y="10039350"/>
            <a:ext cx="18288000" cy="247650"/>
            <a:chOff x="0" y="0"/>
            <a:chExt cx="24384000" cy="330200"/>
          </a:xfrm>
        </p:grpSpPr>
        <p:sp>
          <p:nvSpPr>
            <p:cNvPr id="5" name="Freeform 5"/>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6" name="Group 6"/>
          <p:cNvGrpSpPr/>
          <p:nvPr/>
        </p:nvGrpSpPr>
        <p:grpSpPr>
          <a:xfrm rot="5400000">
            <a:off x="-49657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grpSp>
        <p:nvGrpSpPr>
          <p:cNvPr id="8" name="Group 8"/>
          <p:cNvGrpSpPr/>
          <p:nvPr/>
        </p:nvGrpSpPr>
        <p:grpSpPr>
          <a:xfrm rot="5400000">
            <a:off x="12992100" y="4991100"/>
            <a:ext cx="10287000" cy="304800"/>
            <a:chOff x="0" y="0"/>
            <a:chExt cx="13716000" cy="406400"/>
          </a:xfrm>
        </p:grpSpPr>
        <p:sp>
          <p:nvSpPr>
            <p:cNvPr id="9" name="Freeform 9"/>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10" name="TextBox 10"/>
          <p:cNvSpPr txBox="1"/>
          <p:nvPr/>
        </p:nvSpPr>
        <p:spPr>
          <a:xfrm>
            <a:off x="1005840" y="2322197"/>
            <a:ext cx="16276320" cy="1038225"/>
          </a:xfrm>
          <a:prstGeom prst="rect">
            <a:avLst/>
          </a:prstGeom>
        </p:spPr>
        <p:txBody>
          <a:bodyPr lIns="0" tIns="0" rIns="0" bIns="0" rtlCol="0" anchor="t">
            <a:spAutoFit/>
          </a:bodyPr>
          <a:lstStyle/>
          <a:p>
            <a:pPr algn="ctr">
              <a:lnSpc>
                <a:spcPts val="7200"/>
              </a:lnSpc>
            </a:pPr>
            <a:r>
              <a:rPr lang="en-US" sz="6000">
                <a:solidFill>
                  <a:srgbClr val="F7A600"/>
                </a:solidFill>
                <a:latin typeface="Arial MT Pro"/>
                <a:ea typeface="Arial MT Pro"/>
                <a:cs typeface="Arial MT Pro"/>
                <a:sym typeface="Arial MT Pro"/>
              </a:rPr>
              <a:t>Bonus !</a:t>
            </a:r>
          </a:p>
        </p:txBody>
      </p:sp>
      <p:sp>
        <p:nvSpPr>
          <p:cNvPr id="11" name="TextBox 11"/>
          <p:cNvSpPr txBox="1"/>
          <p:nvPr/>
        </p:nvSpPr>
        <p:spPr>
          <a:xfrm>
            <a:off x="2900893" y="32385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Agrotourisme</a:t>
            </a:r>
          </a:p>
        </p:txBody>
      </p:sp>
      <p:sp>
        <p:nvSpPr>
          <p:cNvPr id="12" name="Freeform 12"/>
          <p:cNvSpPr/>
          <p:nvPr/>
        </p:nvSpPr>
        <p:spPr>
          <a:xfrm>
            <a:off x="6026389" y="3738595"/>
            <a:ext cx="6235223" cy="5519704"/>
          </a:xfrm>
          <a:custGeom>
            <a:avLst/>
            <a:gdLst/>
            <a:ahLst/>
            <a:cxnLst/>
            <a:rect l="l" t="t" r="r" b="b"/>
            <a:pathLst>
              <a:path w="6235223" h="5519704">
                <a:moveTo>
                  <a:pt x="0" y="0"/>
                </a:moveTo>
                <a:lnTo>
                  <a:pt x="6235222" y="0"/>
                </a:lnTo>
                <a:lnTo>
                  <a:pt x="6235222" y="5519705"/>
                </a:lnTo>
                <a:lnTo>
                  <a:pt x="0" y="5519705"/>
                </a:lnTo>
                <a:lnTo>
                  <a:pt x="0" y="0"/>
                </a:lnTo>
                <a:close/>
              </a:path>
            </a:pathLst>
          </a:custGeom>
          <a:blipFill>
            <a:blip r:embed="rId3"/>
            <a:stretch>
              <a:fillRect/>
            </a:stretch>
          </a:blipFill>
        </p:spPr>
        <p:txBody>
          <a:bodyPr/>
          <a:lstStyle/>
          <a:p>
            <a:endParaRPr lang="fr-CA"/>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a:off x="0" y="10039350"/>
            <a:ext cx="18288000" cy="247650"/>
            <a:chOff x="0" y="0"/>
            <a:chExt cx="24384000" cy="330200"/>
          </a:xfrm>
        </p:grpSpPr>
        <p:sp>
          <p:nvSpPr>
            <p:cNvPr id="5" name="Freeform 5"/>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6" name="Group 6"/>
          <p:cNvGrpSpPr/>
          <p:nvPr/>
        </p:nvGrpSpPr>
        <p:grpSpPr>
          <a:xfrm rot="5400000">
            <a:off x="-49657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8" name="Freeform 8"/>
          <p:cNvSpPr/>
          <p:nvPr/>
        </p:nvSpPr>
        <p:spPr>
          <a:xfrm>
            <a:off x="12690862" y="3797106"/>
            <a:ext cx="8178165" cy="8229600"/>
          </a:xfrm>
          <a:custGeom>
            <a:avLst/>
            <a:gdLst/>
            <a:ahLst/>
            <a:cxnLst/>
            <a:rect l="l" t="t" r="r" b="b"/>
            <a:pathLst>
              <a:path w="8178165" h="8229600">
                <a:moveTo>
                  <a:pt x="0" y="0"/>
                </a:moveTo>
                <a:lnTo>
                  <a:pt x="8178165" y="0"/>
                </a:lnTo>
                <a:lnTo>
                  <a:pt x="8178165" y="8229600"/>
                </a:lnTo>
                <a:lnTo>
                  <a:pt x="0" y="8229600"/>
                </a:lnTo>
                <a:lnTo>
                  <a:pt x="0" y="0"/>
                </a:lnTo>
                <a:close/>
              </a:path>
            </a:pathLst>
          </a:custGeom>
          <a:blipFill>
            <a:blip r:embed="rId3"/>
            <a:stretch>
              <a:fillRect/>
            </a:stretch>
          </a:blipFill>
        </p:spPr>
        <p:txBody>
          <a:bodyPr/>
          <a:lstStyle/>
          <a:p>
            <a:endParaRPr lang="fr-CA"/>
          </a:p>
        </p:txBody>
      </p:sp>
      <p:sp>
        <p:nvSpPr>
          <p:cNvPr id="9" name="TextBox 9"/>
          <p:cNvSpPr txBox="1"/>
          <p:nvPr/>
        </p:nvSpPr>
        <p:spPr>
          <a:xfrm>
            <a:off x="2900893" y="32385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Nouvelle construction agricole </a:t>
            </a:r>
          </a:p>
        </p:txBody>
      </p:sp>
      <p:sp>
        <p:nvSpPr>
          <p:cNvPr id="10" name="TextBox 10"/>
          <p:cNvSpPr txBox="1"/>
          <p:nvPr/>
        </p:nvSpPr>
        <p:spPr>
          <a:xfrm>
            <a:off x="2432876" y="7130856"/>
            <a:ext cx="12869752" cy="1466850"/>
          </a:xfrm>
          <a:prstGeom prst="rect">
            <a:avLst/>
          </a:prstGeom>
        </p:spPr>
        <p:txBody>
          <a:bodyPr lIns="0" tIns="0" rIns="0" bIns="0" rtlCol="0" anchor="t">
            <a:spAutoFit/>
          </a:bodyPr>
          <a:lstStyle/>
          <a:p>
            <a:pPr algn="ctr">
              <a:lnSpc>
                <a:spcPts val="5400"/>
              </a:lnSpc>
            </a:pPr>
            <a:r>
              <a:rPr lang="en-US" sz="4500">
                <a:solidFill>
                  <a:srgbClr val="A2C617"/>
                </a:solidFill>
                <a:latin typeface="Arial MT Pro"/>
                <a:ea typeface="Arial MT Pro"/>
                <a:cs typeface="Arial MT Pro"/>
                <a:sym typeface="Arial MT Pro"/>
              </a:rPr>
              <a:t>Qui est impliqué dans l’évaluation, la planification et la construction de ce nouveau bâtiment?</a:t>
            </a:r>
          </a:p>
        </p:txBody>
      </p:sp>
      <p:sp>
        <p:nvSpPr>
          <p:cNvPr id="11" name="TextBox 11"/>
          <p:cNvSpPr txBox="1"/>
          <p:nvPr/>
        </p:nvSpPr>
        <p:spPr>
          <a:xfrm>
            <a:off x="3235400" y="8351607"/>
            <a:ext cx="11264703" cy="1002029"/>
          </a:xfrm>
          <a:prstGeom prst="rect">
            <a:avLst/>
          </a:prstGeom>
        </p:spPr>
        <p:txBody>
          <a:bodyPr lIns="0" tIns="0" rIns="0" bIns="0" rtlCol="0" anchor="t">
            <a:spAutoFit/>
          </a:bodyPr>
          <a:lstStyle/>
          <a:p>
            <a:pPr algn="ctr">
              <a:lnSpc>
                <a:spcPts val="8160"/>
              </a:lnSpc>
            </a:pPr>
            <a:r>
              <a:rPr lang="en-US" sz="4000" b="1" i="1">
                <a:solidFill>
                  <a:srgbClr val="FFC000"/>
                </a:solidFill>
                <a:latin typeface="Arial MT Pro Bold Italics"/>
                <a:ea typeface="Arial MT Pro Bold Italics"/>
                <a:cs typeface="Arial MT Pro Bold Italics"/>
                <a:sym typeface="Arial MT Pro Bold Italics"/>
              </a:rPr>
              <a:t>5 cartes Carrières requises</a:t>
            </a:r>
          </a:p>
        </p:txBody>
      </p:sp>
      <p:sp>
        <p:nvSpPr>
          <p:cNvPr id="12" name="TextBox 12"/>
          <p:cNvSpPr txBox="1"/>
          <p:nvPr/>
        </p:nvSpPr>
        <p:spPr>
          <a:xfrm>
            <a:off x="1028700" y="2460236"/>
            <a:ext cx="16230600" cy="3324225"/>
          </a:xfrm>
          <a:prstGeom prst="rect">
            <a:avLst/>
          </a:prstGeom>
        </p:spPr>
        <p:txBody>
          <a:bodyPr lIns="0" tIns="0" rIns="0" bIns="0" rtlCol="0" anchor="t">
            <a:spAutoFit/>
          </a:bodyPr>
          <a:lstStyle/>
          <a:p>
            <a:pPr algn="just">
              <a:lnSpc>
                <a:spcPts val="5249"/>
              </a:lnSpc>
            </a:pPr>
            <a:r>
              <a:rPr lang="en-US" sz="3499">
                <a:solidFill>
                  <a:srgbClr val="000000"/>
                </a:solidFill>
                <a:latin typeface="Arial MT Pro"/>
                <a:ea typeface="Arial MT Pro"/>
                <a:cs typeface="Arial MT Pro"/>
                <a:sym typeface="Arial MT Pro"/>
              </a:rPr>
              <a:t>Un incendie a ravagé un vieux poulailler de 60 ans. Heureusement, le bâtiment était vide puisque l’agriculteur devait le nettoyer et le désinfecter avant l’arrivée de nouveaux poussins. Le propriétaire souhaite reconstruire un poulailler dans les règles de l’art, efficace et conforme à tous les règlements environnementaux actuels.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rot="5400000">
            <a:off x="-4965700" y="4991100"/>
            <a:ext cx="10287000" cy="304800"/>
            <a:chOff x="0" y="0"/>
            <a:chExt cx="13716000" cy="406400"/>
          </a:xfrm>
        </p:grpSpPr>
        <p:sp>
          <p:nvSpPr>
            <p:cNvPr id="5" name="Freeform 5"/>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grpSp>
        <p:nvGrpSpPr>
          <p:cNvPr id="6" name="Group 6"/>
          <p:cNvGrpSpPr/>
          <p:nvPr/>
        </p:nvGrpSpPr>
        <p:grpSpPr>
          <a:xfrm rot="5400000">
            <a:off x="129921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8" name="TextBox 8"/>
          <p:cNvSpPr txBox="1"/>
          <p:nvPr/>
        </p:nvSpPr>
        <p:spPr>
          <a:xfrm>
            <a:off x="2900893" y="32385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Nouvelle construction agricole </a:t>
            </a:r>
          </a:p>
        </p:txBody>
      </p:sp>
      <p:sp>
        <p:nvSpPr>
          <p:cNvPr id="9" name="TextBox 9"/>
          <p:cNvSpPr txBox="1"/>
          <p:nvPr/>
        </p:nvSpPr>
        <p:spPr>
          <a:xfrm>
            <a:off x="1430702" y="8207023"/>
            <a:ext cx="3195341" cy="702367"/>
          </a:xfrm>
          <a:prstGeom prst="rect">
            <a:avLst/>
          </a:prstGeom>
        </p:spPr>
        <p:txBody>
          <a:bodyPr lIns="0" tIns="0" rIns="0" bIns="0" rtlCol="0" anchor="t">
            <a:spAutoFit/>
          </a:bodyPr>
          <a:lstStyle/>
          <a:p>
            <a:pPr algn="l">
              <a:lnSpc>
                <a:spcPts val="4498"/>
              </a:lnSpc>
            </a:pPr>
            <a:r>
              <a:rPr lang="en-US" sz="3748" b="1">
                <a:solidFill>
                  <a:srgbClr val="A2C617"/>
                </a:solidFill>
                <a:latin typeface="Arial MT Pro Bold"/>
                <a:ea typeface="Arial MT Pro Bold"/>
                <a:cs typeface="Arial MT Pro Bold"/>
                <a:sym typeface="Arial MT Pro Bold"/>
              </a:rPr>
              <a:t>Persuader</a:t>
            </a:r>
          </a:p>
        </p:txBody>
      </p:sp>
      <p:sp>
        <p:nvSpPr>
          <p:cNvPr id="10" name="Freeform 10"/>
          <p:cNvSpPr/>
          <p:nvPr/>
        </p:nvSpPr>
        <p:spPr>
          <a:xfrm>
            <a:off x="177800" y="7869680"/>
            <a:ext cx="1252089" cy="1484500"/>
          </a:xfrm>
          <a:custGeom>
            <a:avLst/>
            <a:gdLst/>
            <a:ahLst/>
            <a:cxnLst/>
            <a:rect l="l" t="t" r="r" b="b"/>
            <a:pathLst>
              <a:path w="1252089" h="1484500">
                <a:moveTo>
                  <a:pt x="0" y="0"/>
                </a:moveTo>
                <a:lnTo>
                  <a:pt x="1252089" y="0"/>
                </a:lnTo>
                <a:lnTo>
                  <a:pt x="1252089" y="1484499"/>
                </a:lnTo>
                <a:lnTo>
                  <a:pt x="0" y="1484499"/>
                </a:lnTo>
                <a:lnTo>
                  <a:pt x="0" y="0"/>
                </a:lnTo>
                <a:close/>
              </a:path>
            </a:pathLst>
          </a:custGeom>
          <a:blipFill>
            <a:blip r:embed="rId3"/>
            <a:stretch>
              <a:fillRect/>
            </a:stretch>
          </a:blipFill>
        </p:spPr>
        <p:txBody>
          <a:bodyPr/>
          <a:lstStyle/>
          <a:p>
            <a:endParaRPr lang="fr-CA"/>
          </a:p>
        </p:txBody>
      </p:sp>
      <p:sp>
        <p:nvSpPr>
          <p:cNvPr id="11" name="TextBox 11"/>
          <p:cNvSpPr txBox="1"/>
          <p:nvPr/>
        </p:nvSpPr>
        <p:spPr>
          <a:xfrm>
            <a:off x="5678361" y="8960101"/>
            <a:ext cx="2745084" cy="751245"/>
          </a:xfrm>
          <a:prstGeom prst="rect">
            <a:avLst/>
          </a:prstGeom>
        </p:spPr>
        <p:txBody>
          <a:bodyPr lIns="0" tIns="0" rIns="0" bIns="0" rtlCol="0" anchor="t">
            <a:spAutoFit/>
          </a:bodyPr>
          <a:lstStyle/>
          <a:p>
            <a:pPr algn="l">
              <a:lnSpc>
                <a:spcPts val="4709"/>
              </a:lnSpc>
            </a:pPr>
            <a:r>
              <a:rPr lang="en-US" sz="3924" b="1">
                <a:solidFill>
                  <a:srgbClr val="A2C617"/>
                </a:solidFill>
                <a:latin typeface="Arial MT Pro Bold"/>
                <a:ea typeface="Arial MT Pro Bold"/>
                <a:cs typeface="Arial MT Pro Bold"/>
                <a:sym typeface="Arial MT Pro Bold"/>
              </a:rPr>
              <a:t>Organizer</a:t>
            </a:r>
          </a:p>
        </p:txBody>
      </p:sp>
      <p:sp>
        <p:nvSpPr>
          <p:cNvPr id="12" name="Freeform 12"/>
          <p:cNvSpPr/>
          <p:nvPr/>
        </p:nvSpPr>
        <p:spPr>
          <a:xfrm>
            <a:off x="4244769" y="8570037"/>
            <a:ext cx="1313969" cy="1568285"/>
          </a:xfrm>
          <a:custGeom>
            <a:avLst/>
            <a:gdLst/>
            <a:ahLst/>
            <a:cxnLst/>
            <a:rect l="l" t="t" r="r" b="b"/>
            <a:pathLst>
              <a:path w="1313969" h="1568285">
                <a:moveTo>
                  <a:pt x="0" y="0"/>
                </a:moveTo>
                <a:lnTo>
                  <a:pt x="1313969" y="0"/>
                </a:lnTo>
                <a:lnTo>
                  <a:pt x="1313969" y="1568285"/>
                </a:lnTo>
                <a:lnTo>
                  <a:pt x="0" y="1568285"/>
                </a:lnTo>
                <a:lnTo>
                  <a:pt x="0" y="0"/>
                </a:lnTo>
                <a:close/>
              </a:path>
            </a:pathLst>
          </a:custGeom>
          <a:blipFill>
            <a:blip r:embed="rId4">
              <a:extLst>
                <a:ext uri="{96DAC541-7B7A-43D3-8B79-37D633B846F1}">
                  <asvg:svgBlip xmlns:asvg="http://schemas.microsoft.com/office/drawing/2016/SVG/main" r:embed="rId5"/>
                </a:ext>
              </a:extLst>
            </a:blip>
            <a:stretch>
              <a:fillRect t="-2957" b="-2957"/>
            </a:stretch>
          </a:blipFill>
        </p:spPr>
        <p:txBody>
          <a:bodyPr/>
          <a:lstStyle/>
          <a:p>
            <a:endParaRPr lang="fr-CA"/>
          </a:p>
        </p:txBody>
      </p:sp>
      <p:sp>
        <p:nvSpPr>
          <p:cNvPr id="13" name="Freeform 13"/>
          <p:cNvSpPr/>
          <p:nvPr/>
        </p:nvSpPr>
        <p:spPr>
          <a:xfrm>
            <a:off x="1174580" y="1714500"/>
            <a:ext cx="3350540" cy="2980648"/>
          </a:xfrm>
          <a:custGeom>
            <a:avLst/>
            <a:gdLst/>
            <a:ahLst/>
            <a:cxnLst/>
            <a:rect l="l" t="t" r="r" b="b"/>
            <a:pathLst>
              <a:path w="3914569" h="3297495">
                <a:moveTo>
                  <a:pt x="0" y="0"/>
                </a:moveTo>
                <a:lnTo>
                  <a:pt x="3914569" y="0"/>
                </a:lnTo>
                <a:lnTo>
                  <a:pt x="3914569" y="3297494"/>
                </a:lnTo>
                <a:lnTo>
                  <a:pt x="0" y="3297494"/>
                </a:lnTo>
                <a:lnTo>
                  <a:pt x="0" y="0"/>
                </a:lnTo>
                <a:close/>
              </a:path>
            </a:pathLst>
          </a:custGeom>
          <a:blipFill>
            <a:blip r:embed="rId6"/>
            <a:stretch>
              <a:fillRect/>
            </a:stretch>
          </a:blipFill>
        </p:spPr>
        <p:txBody>
          <a:bodyPr/>
          <a:lstStyle/>
          <a:p>
            <a:endParaRPr lang="fr-CA"/>
          </a:p>
        </p:txBody>
      </p:sp>
      <p:sp>
        <p:nvSpPr>
          <p:cNvPr id="14" name="Freeform 14"/>
          <p:cNvSpPr/>
          <p:nvPr/>
        </p:nvSpPr>
        <p:spPr>
          <a:xfrm>
            <a:off x="10526754" y="4858306"/>
            <a:ext cx="3191923" cy="3226786"/>
          </a:xfrm>
          <a:custGeom>
            <a:avLst/>
            <a:gdLst/>
            <a:ahLst/>
            <a:cxnLst/>
            <a:rect l="l" t="t" r="r" b="b"/>
            <a:pathLst>
              <a:path w="3930165" h="3459062">
                <a:moveTo>
                  <a:pt x="0" y="0"/>
                </a:moveTo>
                <a:lnTo>
                  <a:pt x="3930165" y="0"/>
                </a:lnTo>
                <a:lnTo>
                  <a:pt x="3930165" y="3459062"/>
                </a:lnTo>
                <a:lnTo>
                  <a:pt x="0" y="3459062"/>
                </a:lnTo>
                <a:lnTo>
                  <a:pt x="0" y="0"/>
                </a:lnTo>
                <a:close/>
              </a:path>
            </a:pathLst>
          </a:custGeom>
          <a:blipFill>
            <a:blip r:embed="rId7"/>
            <a:stretch>
              <a:fillRect/>
            </a:stretch>
          </a:blipFill>
        </p:spPr>
        <p:txBody>
          <a:bodyPr/>
          <a:lstStyle/>
          <a:p>
            <a:endParaRPr lang="fr-CA"/>
          </a:p>
        </p:txBody>
      </p:sp>
      <p:sp>
        <p:nvSpPr>
          <p:cNvPr id="15" name="Freeform 15"/>
          <p:cNvSpPr/>
          <p:nvPr/>
        </p:nvSpPr>
        <p:spPr>
          <a:xfrm>
            <a:off x="13429075" y="1764314"/>
            <a:ext cx="3660522" cy="3226786"/>
          </a:xfrm>
          <a:custGeom>
            <a:avLst/>
            <a:gdLst/>
            <a:ahLst/>
            <a:cxnLst/>
            <a:rect l="l" t="t" r="r" b="b"/>
            <a:pathLst>
              <a:path w="4187985" h="3463540">
                <a:moveTo>
                  <a:pt x="0" y="0"/>
                </a:moveTo>
                <a:lnTo>
                  <a:pt x="4187985" y="0"/>
                </a:lnTo>
                <a:lnTo>
                  <a:pt x="4187985" y="3463540"/>
                </a:lnTo>
                <a:lnTo>
                  <a:pt x="0" y="3463540"/>
                </a:lnTo>
                <a:lnTo>
                  <a:pt x="0" y="0"/>
                </a:lnTo>
                <a:close/>
              </a:path>
            </a:pathLst>
          </a:custGeom>
          <a:blipFill>
            <a:blip r:embed="rId8"/>
            <a:stretch>
              <a:fillRect/>
            </a:stretch>
          </a:blipFill>
        </p:spPr>
        <p:txBody>
          <a:bodyPr/>
          <a:lstStyle/>
          <a:p>
            <a:endParaRPr lang="fr-CA"/>
          </a:p>
        </p:txBody>
      </p:sp>
      <p:sp>
        <p:nvSpPr>
          <p:cNvPr id="16" name="Freeform 16"/>
          <p:cNvSpPr/>
          <p:nvPr/>
        </p:nvSpPr>
        <p:spPr>
          <a:xfrm>
            <a:off x="3721277" y="4815708"/>
            <a:ext cx="3495567" cy="3386539"/>
          </a:xfrm>
          <a:custGeom>
            <a:avLst/>
            <a:gdLst/>
            <a:ahLst/>
            <a:cxnLst/>
            <a:rect l="l" t="t" r="r" b="b"/>
            <a:pathLst>
              <a:path w="4112463" h="3626260">
                <a:moveTo>
                  <a:pt x="0" y="0"/>
                </a:moveTo>
                <a:lnTo>
                  <a:pt x="4112463" y="0"/>
                </a:lnTo>
                <a:lnTo>
                  <a:pt x="4112463" y="3626260"/>
                </a:lnTo>
                <a:lnTo>
                  <a:pt x="0" y="3626260"/>
                </a:lnTo>
                <a:lnTo>
                  <a:pt x="0" y="0"/>
                </a:lnTo>
                <a:close/>
              </a:path>
            </a:pathLst>
          </a:custGeom>
          <a:blipFill>
            <a:blip r:embed="rId9"/>
            <a:stretch>
              <a:fillRect/>
            </a:stretch>
          </a:blipFill>
        </p:spPr>
        <p:txBody>
          <a:bodyPr/>
          <a:lstStyle/>
          <a:p>
            <a:endParaRPr lang="fr-CA" dirty="0"/>
          </a:p>
        </p:txBody>
      </p:sp>
      <p:sp>
        <p:nvSpPr>
          <p:cNvPr id="17" name="Freeform 17"/>
          <p:cNvSpPr/>
          <p:nvPr/>
        </p:nvSpPr>
        <p:spPr>
          <a:xfrm>
            <a:off x="7454731" y="1764314"/>
            <a:ext cx="3361625" cy="3078059"/>
          </a:xfrm>
          <a:custGeom>
            <a:avLst/>
            <a:gdLst/>
            <a:ahLst/>
            <a:cxnLst/>
            <a:rect l="l" t="t" r="r" b="b"/>
            <a:pathLst>
              <a:path w="4044765" h="3616888">
                <a:moveTo>
                  <a:pt x="0" y="0"/>
                </a:moveTo>
                <a:lnTo>
                  <a:pt x="4044765" y="0"/>
                </a:lnTo>
                <a:lnTo>
                  <a:pt x="4044765" y="3616888"/>
                </a:lnTo>
                <a:lnTo>
                  <a:pt x="0" y="3616888"/>
                </a:lnTo>
                <a:lnTo>
                  <a:pt x="0" y="0"/>
                </a:lnTo>
                <a:close/>
              </a:path>
            </a:pathLst>
          </a:custGeom>
          <a:blipFill>
            <a:blip r:embed="rId10"/>
            <a:stretch>
              <a:fillRect/>
            </a:stretch>
          </a:blipFill>
        </p:spPr>
        <p:txBody>
          <a:bodyPr/>
          <a:lstStyle/>
          <a:p>
            <a:endParaRPr lang="fr-CA"/>
          </a:p>
        </p:txBody>
      </p:sp>
      <p:sp>
        <p:nvSpPr>
          <p:cNvPr id="18" name="TextBox 18"/>
          <p:cNvSpPr txBox="1"/>
          <p:nvPr/>
        </p:nvSpPr>
        <p:spPr>
          <a:xfrm>
            <a:off x="10145999" y="8202247"/>
            <a:ext cx="3191923" cy="701687"/>
          </a:xfrm>
          <a:prstGeom prst="rect">
            <a:avLst/>
          </a:prstGeom>
        </p:spPr>
        <p:txBody>
          <a:bodyPr lIns="0" tIns="0" rIns="0" bIns="0" rtlCol="0" anchor="t">
            <a:spAutoFit/>
          </a:bodyPr>
          <a:lstStyle/>
          <a:p>
            <a:pPr algn="ctr">
              <a:lnSpc>
                <a:spcPts val="4493"/>
              </a:lnSpc>
            </a:pPr>
            <a:r>
              <a:rPr lang="en-US" sz="3744" b="1">
                <a:solidFill>
                  <a:srgbClr val="A2C617"/>
                </a:solidFill>
                <a:latin typeface="Arial MT Pro Bold"/>
                <a:ea typeface="Arial MT Pro Bold"/>
                <a:cs typeface="Arial MT Pro Bold"/>
                <a:sym typeface="Arial MT Pro Bold"/>
              </a:rPr>
              <a:t>Réfléchir</a:t>
            </a:r>
          </a:p>
        </p:txBody>
      </p:sp>
      <p:sp>
        <p:nvSpPr>
          <p:cNvPr id="19" name="Freeform 19"/>
          <p:cNvSpPr/>
          <p:nvPr/>
        </p:nvSpPr>
        <p:spPr>
          <a:xfrm>
            <a:off x="9072150" y="7773129"/>
            <a:ext cx="1372525" cy="1636830"/>
          </a:xfrm>
          <a:custGeom>
            <a:avLst/>
            <a:gdLst/>
            <a:ahLst/>
            <a:cxnLst/>
            <a:rect l="l" t="t" r="r" b="b"/>
            <a:pathLst>
              <a:path w="1372525" h="1636830">
                <a:moveTo>
                  <a:pt x="0" y="0"/>
                </a:moveTo>
                <a:lnTo>
                  <a:pt x="1372525" y="0"/>
                </a:lnTo>
                <a:lnTo>
                  <a:pt x="1372525" y="1636830"/>
                </a:lnTo>
                <a:lnTo>
                  <a:pt x="0" y="1636830"/>
                </a:lnTo>
                <a:lnTo>
                  <a:pt x="0" y="0"/>
                </a:lnTo>
                <a:close/>
              </a:path>
            </a:pathLst>
          </a:custGeom>
          <a:blipFill>
            <a:blip r:embed="rId11">
              <a:extLst>
                <a:ext uri="{96DAC541-7B7A-43D3-8B79-37D633B846F1}">
                  <asvg:svgBlip xmlns:asvg="http://schemas.microsoft.com/office/drawing/2016/SVG/main" r:embed="rId12"/>
                </a:ext>
              </a:extLst>
            </a:blip>
            <a:stretch>
              <a:fillRect l="-122" r="-122"/>
            </a:stretch>
          </a:blipFill>
        </p:spPr>
        <p:txBody>
          <a:bodyPr/>
          <a:lstStyle/>
          <a:p>
            <a:endParaRPr lang="fr-CA"/>
          </a:p>
        </p:txBody>
      </p:sp>
      <p:sp>
        <p:nvSpPr>
          <p:cNvPr id="20" name="TextBox 20"/>
          <p:cNvSpPr txBox="1"/>
          <p:nvPr/>
        </p:nvSpPr>
        <p:spPr>
          <a:xfrm>
            <a:off x="14825598" y="8831185"/>
            <a:ext cx="3157602" cy="704384"/>
          </a:xfrm>
          <a:prstGeom prst="rect">
            <a:avLst/>
          </a:prstGeom>
        </p:spPr>
        <p:txBody>
          <a:bodyPr lIns="0" tIns="0" rIns="0" bIns="0" rtlCol="0" anchor="t">
            <a:spAutoFit/>
          </a:bodyPr>
          <a:lstStyle/>
          <a:p>
            <a:pPr algn="ctr">
              <a:lnSpc>
                <a:spcPts val="4445"/>
              </a:lnSpc>
            </a:pPr>
            <a:r>
              <a:rPr lang="en-US" sz="3704" b="1">
                <a:solidFill>
                  <a:srgbClr val="A2C617"/>
                </a:solidFill>
                <a:latin typeface="Arial MT Pro Bold"/>
                <a:ea typeface="Arial MT Pro Bold"/>
                <a:cs typeface="Arial MT Pro Bold"/>
                <a:sym typeface="Arial MT Pro Bold"/>
              </a:rPr>
              <a:t>Construire</a:t>
            </a:r>
          </a:p>
        </p:txBody>
      </p:sp>
      <p:sp>
        <p:nvSpPr>
          <p:cNvPr id="21" name="Freeform 21"/>
          <p:cNvSpPr/>
          <p:nvPr/>
        </p:nvSpPr>
        <p:spPr>
          <a:xfrm>
            <a:off x="13859904" y="8154001"/>
            <a:ext cx="1240850" cy="1466359"/>
          </a:xfrm>
          <a:custGeom>
            <a:avLst/>
            <a:gdLst/>
            <a:ahLst/>
            <a:cxnLst/>
            <a:rect l="l" t="t" r="r" b="b"/>
            <a:pathLst>
              <a:path w="1240850" h="1466359">
                <a:moveTo>
                  <a:pt x="0" y="0"/>
                </a:moveTo>
                <a:lnTo>
                  <a:pt x="1240851" y="0"/>
                </a:lnTo>
                <a:lnTo>
                  <a:pt x="1240851" y="1466359"/>
                </a:lnTo>
                <a:lnTo>
                  <a:pt x="0" y="1466359"/>
                </a:lnTo>
                <a:lnTo>
                  <a:pt x="0" y="0"/>
                </a:lnTo>
                <a:close/>
              </a:path>
            </a:pathLst>
          </a:custGeom>
          <a:blipFill>
            <a:blip r:embed="rId13"/>
            <a:stretch>
              <a:fillRect/>
            </a:stretch>
          </a:blipFill>
        </p:spPr>
        <p:txBody>
          <a:bodyPr/>
          <a:lstStyle/>
          <a:p>
            <a:endParaRPr lang="fr-CA"/>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a:off x="0" y="10039350"/>
            <a:ext cx="18288000" cy="247650"/>
            <a:chOff x="0" y="0"/>
            <a:chExt cx="24384000" cy="330200"/>
          </a:xfrm>
        </p:grpSpPr>
        <p:sp>
          <p:nvSpPr>
            <p:cNvPr id="5" name="Freeform 5"/>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6" name="Group 6"/>
          <p:cNvGrpSpPr/>
          <p:nvPr/>
        </p:nvGrpSpPr>
        <p:grpSpPr>
          <a:xfrm rot="5400000">
            <a:off x="-49657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grpSp>
        <p:nvGrpSpPr>
          <p:cNvPr id="8" name="Group 8"/>
          <p:cNvGrpSpPr/>
          <p:nvPr/>
        </p:nvGrpSpPr>
        <p:grpSpPr>
          <a:xfrm rot="5400000">
            <a:off x="12992100" y="4991100"/>
            <a:ext cx="10287000" cy="304800"/>
            <a:chOff x="0" y="0"/>
            <a:chExt cx="13716000" cy="406400"/>
          </a:xfrm>
        </p:grpSpPr>
        <p:sp>
          <p:nvSpPr>
            <p:cNvPr id="9" name="Freeform 9"/>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10" name="TextBox 10"/>
          <p:cNvSpPr txBox="1"/>
          <p:nvPr/>
        </p:nvSpPr>
        <p:spPr>
          <a:xfrm>
            <a:off x="1005840" y="2322197"/>
            <a:ext cx="16276320" cy="1038225"/>
          </a:xfrm>
          <a:prstGeom prst="rect">
            <a:avLst/>
          </a:prstGeom>
        </p:spPr>
        <p:txBody>
          <a:bodyPr lIns="0" tIns="0" rIns="0" bIns="0" rtlCol="0" anchor="t">
            <a:spAutoFit/>
          </a:bodyPr>
          <a:lstStyle/>
          <a:p>
            <a:pPr algn="ctr">
              <a:lnSpc>
                <a:spcPts val="7200"/>
              </a:lnSpc>
            </a:pPr>
            <a:r>
              <a:rPr lang="en-US" sz="6000">
                <a:solidFill>
                  <a:srgbClr val="F7A600"/>
                </a:solidFill>
                <a:latin typeface="Arial MT Pro"/>
                <a:ea typeface="Arial MT Pro"/>
                <a:cs typeface="Arial MT Pro"/>
                <a:sym typeface="Arial MT Pro"/>
              </a:rPr>
              <a:t>Bonus !</a:t>
            </a:r>
          </a:p>
        </p:txBody>
      </p:sp>
      <p:sp>
        <p:nvSpPr>
          <p:cNvPr id="11" name="Freeform 11"/>
          <p:cNvSpPr/>
          <p:nvPr/>
        </p:nvSpPr>
        <p:spPr>
          <a:xfrm>
            <a:off x="2811392" y="3702519"/>
            <a:ext cx="6074407" cy="4945447"/>
          </a:xfrm>
          <a:custGeom>
            <a:avLst/>
            <a:gdLst/>
            <a:ahLst/>
            <a:cxnLst/>
            <a:rect l="l" t="t" r="r" b="b"/>
            <a:pathLst>
              <a:path w="6074407" h="4945447">
                <a:moveTo>
                  <a:pt x="0" y="0"/>
                </a:moveTo>
                <a:lnTo>
                  <a:pt x="6074407" y="0"/>
                </a:lnTo>
                <a:lnTo>
                  <a:pt x="6074407" y="4945447"/>
                </a:lnTo>
                <a:lnTo>
                  <a:pt x="0" y="4945447"/>
                </a:lnTo>
                <a:lnTo>
                  <a:pt x="0" y="0"/>
                </a:lnTo>
                <a:close/>
              </a:path>
            </a:pathLst>
          </a:custGeom>
          <a:blipFill>
            <a:blip r:embed="rId3"/>
            <a:stretch>
              <a:fillRect/>
            </a:stretch>
          </a:blipFill>
        </p:spPr>
        <p:txBody>
          <a:bodyPr/>
          <a:lstStyle/>
          <a:p>
            <a:endParaRPr lang="fr-CA"/>
          </a:p>
        </p:txBody>
      </p:sp>
      <p:sp>
        <p:nvSpPr>
          <p:cNvPr id="12" name="Freeform 12"/>
          <p:cNvSpPr/>
          <p:nvPr/>
        </p:nvSpPr>
        <p:spPr>
          <a:xfrm>
            <a:off x="9402204" y="3702519"/>
            <a:ext cx="5949717" cy="5266962"/>
          </a:xfrm>
          <a:custGeom>
            <a:avLst/>
            <a:gdLst/>
            <a:ahLst/>
            <a:cxnLst/>
            <a:rect l="l" t="t" r="r" b="b"/>
            <a:pathLst>
              <a:path w="5949717" h="5266962">
                <a:moveTo>
                  <a:pt x="0" y="0"/>
                </a:moveTo>
                <a:lnTo>
                  <a:pt x="5949717" y="0"/>
                </a:lnTo>
                <a:lnTo>
                  <a:pt x="5949717" y="5266962"/>
                </a:lnTo>
                <a:lnTo>
                  <a:pt x="0" y="5266962"/>
                </a:lnTo>
                <a:lnTo>
                  <a:pt x="0" y="0"/>
                </a:lnTo>
                <a:close/>
              </a:path>
            </a:pathLst>
          </a:custGeom>
          <a:blipFill>
            <a:blip r:embed="rId4"/>
            <a:stretch>
              <a:fillRect/>
            </a:stretch>
          </a:blipFill>
        </p:spPr>
        <p:txBody>
          <a:bodyPr/>
          <a:lstStyle/>
          <a:p>
            <a:endParaRPr lang="fr-CA"/>
          </a:p>
        </p:txBody>
      </p:sp>
      <p:sp>
        <p:nvSpPr>
          <p:cNvPr id="13" name="TextBox 13"/>
          <p:cNvSpPr txBox="1"/>
          <p:nvPr/>
        </p:nvSpPr>
        <p:spPr>
          <a:xfrm>
            <a:off x="2900893" y="32385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Nouvelle construction agricole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a:off x="0" y="10039350"/>
            <a:ext cx="18288000" cy="247650"/>
            <a:chOff x="0" y="0"/>
            <a:chExt cx="24384000" cy="330200"/>
          </a:xfrm>
        </p:grpSpPr>
        <p:sp>
          <p:nvSpPr>
            <p:cNvPr id="5" name="Freeform 5"/>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6" name="Group 6"/>
          <p:cNvGrpSpPr/>
          <p:nvPr/>
        </p:nvGrpSpPr>
        <p:grpSpPr>
          <a:xfrm rot="5400000">
            <a:off x="-49657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8" name="TextBox 8"/>
          <p:cNvSpPr txBox="1"/>
          <p:nvPr/>
        </p:nvSpPr>
        <p:spPr>
          <a:xfrm>
            <a:off x="2900893" y="32385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Robot désherbeur</a:t>
            </a:r>
          </a:p>
        </p:txBody>
      </p:sp>
      <p:sp>
        <p:nvSpPr>
          <p:cNvPr id="9" name="TextBox 9"/>
          <p:cNvSpPr txBox="1"/>
          <p:nvPr/>
        </p:nvSpPr>
        <p:spPr>
          <a:xfrm>
            <a:off x="2432876" y="7070337"/>
            <a:ext cx="12869752" cy="1466850"/>
          </a:xfrm>
          <a:prstGeom prst="rect">
            <a:avLst/>
          </a:prstGeom>
        </p:spPr>
        <p:txBody>
          <a:bodyPr lIns="0" tIns="0" rIns="0" bIns="0" rtlCol="0" anchor="t">
            <a:spAutoFit/>
          </a:bodyPr>
          <a:lstStyle/>
          <a:p>
            <a:pPr algn="ctr">
              <a:lnSpc>
                <a:spcPts val="5400"/>
              </a:lnSpc>
            </a:pPr>
            <a:r>
              <a:rPr lang="en-US" sz="4500">
                <a:solidFill>
                  <a:srgbClr val="A2C617"/>
                </a:solidFill>
                <a:latin typeface="Arial MT Pro"/>
                <a:ea typeface="Arial MT Pro"/>
                <a:cs typeface="Arial MT Pro"/>
                <a:sym typeface="Arial MT Pro"/>
              </a:rPr>
              <a:t>Qui pourrait l’aider à concevoir cette nouvelle machine?</a:t>
            </a:r>
          </a:p>
        </p:txBody>
      </p:sp>
      <p:sp>
        <p:nvSpPr>
          <p:cNvPr id="10" name="TextBox 10"/>
          <p:cNvSpPr txBox="1"/>
          <p:nvPr/>
        </p:nvSpPr>
        <p:spPr>
          <a:xfrm>
            <a:off x="3235400" y="8351607"/>
            <a:ext cx="11264703" cy="1002029"/>
          </a:xfrm>
          <a:prstGeom prst="rect">
            <a:avLst/>
          </a:prstGeom>
        </p:spPr>
        <p:txBody>
          <a:bodyPr lIns="0" tIns="0" rIns="0" bIns="0" rtlCol="0" anchor="t">
            <a:spAutoFit/>
          </a:bodyPr>
          <a:lstStyle/>
          <a:p>
            <a:pPr algn="ctr">
              <a:lnSpc>
                <a:spcPts val="8160"/>
              </a:lnSpc>
            </a:pPr>
            <a:r>
              <a:rPr lang="en-US" sz="4000" b="1" i="1">
                <a:solidFill>
                  <a:srgbClr val="FFC000"/>
                </a:solidFill>
                <a:latin typeface="Arial MT Pro Bold Italics"/>
                <a:ea typeface="Arial MT Pro Bold Italics"/>
                <a:cs typeface="Arial MT Pro Bold Italics"/>
                <a:sym typeface="Arial MT Pro Bold Italics"/>
              </a:rPr>
              <a:t>4 cartes Carrières requises</a:t>
            </a:r>
          </a:p>
        </p:txBody>
      </p:sp>
      <p:sp>
        <p:nvSpPr>
          <p:cNvPr id="11" name="TextBox 11"/>
          <p:cNvSpPr txBox="1"/>
          <p:nvPr/>
        </p:nvSpPr>
        <p:spPr>
          <a:xfrm>
            <a:off x="1097126" y="2555487"/>
            <a:ext cx="16162174" cy="5295900"/>
          </a:xfrm>
          <a:prstGeom prst="rect">
            <a:avLst/>
          </a:prstGeom>
        </p:spPr>
        <p:txBody>
          <a:bodyPr lIns="0" tIns="0" rIns="0" bIns="0" rtlCol="0" anchor="t">
            <a:spAutoFit/>
          </a:bodyPr>
          <a:lstStyle/>
          <a:p>
            <a:pPr algn="just">
              <a:lnSpc>
                <a:spcPts val="5249"/>
              </a:lnSpc>
            </a:pPr>
            <a:r>
              <a:rPr lang="en-US" sz="3499">
                <a:solidFill>
                  <a:srgbClr val="000000"/>
                </a:solidFill>
                <a:latin typeface="Arial MT Pro"/>
                <a:ea typeface="Arial MT Pro"/>
                <a:cs typeface="Arial MT Pro"/>
                <a:sym typeface="Arial MT Pro"/>
              </a:rPr>
              <a:t>Lina a des problèmes importants de contrôle des mauvaises herbes sur sa ferme biologique. Elle n’a pas le temps de désherber elle-même, et n’est pas en mesure de trouver des employés pour ce travail saisonnier. Elle aimerait inventer une machine à désherber autonome.</a:t>
            </a:r>
          </a:p>
          <a:p>
            <a:pPr algn="just">
              <a:lnSpc>
                <a:spcPts val="5249"/>
              </a:lnSpc>
            </a:pPr>
            <a:endParaRPr lang="en-US" sz="3499">
              <a:solidFill>
                <a:srgbClr val="000000"/>
              </a:solidFill>
              <a:latin typeface="Arial MT Pro"/>
              <a:ea typeface="Arial MT Pro"/>
              <a:cs typeface="Arial MT Pro"/>
              <a:sym typeface="Arial MT Pro"/>
            </a:endParaRPr>
          </a:p>
          <a:p>
            <a:pPr algn="just">
              <a:lnSpc>
                <a:spcPts val="5249"/>
              </a:lnSpc>
            </a:pPr>
            <a:endParaRPr lang="en-US" sz="3499">
              <a:solidFill>
                <a:srgbClr val="000000"/>
              </a:solidFill>
              <a:latin typeface="Arial MT Pro"/>
              <a:ea typeface="Arial MT Pro"/>
              <a:cs typeface="Arial MT Pro"/>
              <a:sym typeface="Arial MT Pro"/>
            </a:endParaRPr>
          </a:p>
          <a:p>
            <a:pPr algn="just">
              <a:lnSpc>
                <a:spcPts val="5249"/>
              </a:lnSpc>
            </a:pPr>
            <a:endParaRPr lang="en-US" sz="3499">
              <a:solidFill>
                <a:srgbClr val="000000"/>
              </a:solidFill>
              <a:latin typeface="Arial MT Pro"/>
              <a:ea typeface="Arial MT Pro"/>
              <a:cs typeface="Arial MT Pro"/>
              <a:sym typeface="Arial MT Pro"/>
            </a:endParaRPr>
          </a:p>
          <a:p>
            <a:pPr algn="just">
              <a:lnSpc>
                <a:spcPts val="5249"/>
              </a:lnSpc>
            </a:pPr>
            <a:endParaRPr lang="en-US" sz="3499">
              <a:solidFill>
                <a:srgbClr val="000000"/>
              </a:solidFill>
              <a:latin typeface="Arial MT Pro"/>
              <a:ea typeface="Arial MT Pro"/>
              <a:cs typeface="Arial MT Pro"/>
              <a:sym typeface="Arial MT Pr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rot="5400000">
            <a:off x="-4965700" y="4991100"/>
            <a:ext cx="10287000" cy="304800"/>
            <a:chOff x="0" y="0"/>
            <a:chExt cx="13716000" cy="406400"/>
          </a:xfrm>
        </p:grpSpPr>
        <p:sp>
          <p:nvSpPr>
            <p:cNvPr id="5" name="Freeform 5"/>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grpSp>
        <p:nvGrpSpPr>
          <p:cNvPr id="6" name="Group 6"/>
          <p:cNvGrpSpPr/>
          <p:nvPr/>
        </p:nvGrpSpPr>
        <p:grpSpPr>
          <a:xfrm rot="5400000">
            <a:off x="129921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8" name="TextBox 8"/>
          <p:cNvSpPr txBox="1"/>
          <p:nvPr/>
        </p:nvSpPr>
        <p:spPr>
          <a:xfrm>
            <a:off x="2900893" y="500949"/>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Robot désherbeur</a:t>
            </a:r>
          </a:p>
        </p:txBody>
      </p:sp>
      <p:sp>
        <p:nvSpPr>
          <p:cNvPr id="9" name="TextBox 9"/>
          <p:cNvSpPr txBox="1"/>
          <p:nvPr/>
        </p:nvSpPr>
        <p:spPr>
          <a:xfrm>
            <a:off x="15230017" y="7005090"/>
            <a:ext cx="3276196" cy="737503"/>
          </a:xfrm>
          <a:prstGeom prst="rect">
            <a:avLst/>
          </a:prstGeom>
        </p:spPr>
        <p:txBody>
          <a:bodyPr lIns="0" tIns="0" rIns="0" bIns="0" rtlCol="0" anchor="t">
            <a:spAutoFit/>
          </a:bodyPr>
          <a:lstStyle/>
          <a:p>
            <a:pPr algn="l">
              <a:lnSpc>
                <a:spcPts val="4612"/>
              </a:lnSpc>
            </a:pPr>
            <a:r>
              <a:rPr lang="en-US" sz="3843" b="1">
                <a:solidFill>
                  <a:srgbClr val="A2C617"/>
                </a:solidFill>
                <a:latin typeface="Arial MT Pro Bold"/>
                <a:ea typeface="Arial MT Pro Bold"/>
                <a:cs typeface="Arial MT Pro Bold"/>
                <a:sym typeface="Arial MT Pro Bold"/>
              </a:rPr>
              <a:t>Persuader</a:t>
            </a:r>
          </a:p>
        </p:txBody>
      </p:sp>
      <p:sp>
        <p:nvSpPr>
          <p:cNvPr id="10" name="Freeform 10"/>
          <p:cNvSpPr/>
          <p:nvPr/>
        </p:nvSpPr>
        <p:spPr>
          <a:xfrm>
            <a:off x="13945411" y="6676573"/>
            <a:ext cx="1283772" cy="1522064"/>
          </a:xfrm>
          <a:custGeom>
            <a:avLst/>
            <a:gdLst/>
            <a:ahLst/>
            <a:cxnLst/>
            <a:rect l="l" t="t" r="r" b="b"/>
            <a:pathLst>
              <a:path w="1283772" h="1522064">
                <a:moveTo>
                  <a:pt x="0" y="0"/>
                </a:moveTo>
                <a:lnTo>
                  <a:pt x="1283772" y="0"/>
                </a:lnTo>
                <a:lnTo>
                  <a:pt x="1283772" y="1522064"/>
                </a:lnTo>
                <a:lnTo>
                  <a:pt x="0" y="1522064"/>
                </a:lnTo>
                <a:lnTo>
                  <a:pt x="0" y="0"/>
                </a:lnTo>
                <a:close/>
              </a:path>
            </a:pathLst>
          </a:custGeom>
          <a:blipFill>
            <a:blip r:embed="rId3"/>
            <a:stretch>
              <a:fillRect/>
            </a:stretch>
          </a:blipFill>
        </p:spPr>
        <p:txBody>
          <a:bodyPr/>
          <a:lstStyle/>
          <a:p>
            <a:endParaRPr lang="fr-CA"/>
          </a:p>
        </p:txBody>
      </p:sp>
      <p:sp>
        <p:nvSpPr>
          <p:cNvPr id="11" name="TextBox 11"/>
          <p:cNvSpPr txBox="1"/>
          <p:nvPr/>
        </p:nvSpPr>
        <p:spPr>
          <a:xfrm>
            <a:off x="5441095" y="8769303"/>
            <a:ext cx="3283016" cy="738860"/>
          </a:xfrm>
          <a:prstGeom prst="rect">
            <a:avLst/>
          </a:prstGeom>
        </p:spPr>
        <p:txBody>
          <a:bodyPr lIns="0" tIns="0" rIns="0" bIns="0" rtlCol="0" anchor="t">
            <a:spAutoFit/>
          </a:bodyPr>
          <a:lstStyle/>
          <a:p>
            <a:pPr algn="ctr">
              <a:lnSpc>
                <a:spcPts val="4621"/>
              </a:lnSpc>
            </a:pPr>
            <a:r>
              <a:rPr lang="en-US" sz="3851" b="1">
                <a:solidFill>
                  <a:srgbClr val="A2C617"/>
                </a:solidFill>
                <a:latin typeface="Arial MT Pro Bold"/>
                <a:ea typeface="Arial MT Pro Bold"/>
                <a:cs typeface="Arial MT Pro Bold"/>
                <a:sym typeface="Arial MT Pro Bold"/>
              </a:rPr>
              <a:t>Construire</a:t>
            </a:r>
          </a:p>
        </p:txBody>
      </p:sp>
      <p:sp>
        <p:nvSpPr>
          <p:cNvPr id="12" name="Freeform 12"/>
          <p:cNvSpPr/>
          <p:nvPr/>
        </p:nvSpPr>
        <p:spPr>
          <a:xfrm>
            <a:off x="4437046" y="8071721"/>
            <a:ext cx="1290135" cy="1524601"/>
          </a:xfrm>
          <a:custGeom>
            <a:avLst/>
            <a:gdLst/>
            <a:ahLst/>
            <a:cxnLst/>
            <a:rect l="l" t="t" r="r" b="b"/>
            <a:pathLst>
              <a:path w="1290135" h="1524601">
                <a:moveTo>
                  <a:pt x="0" y="0"/>
                </a:moveTo>
                <a:lnTo>
                  <a:pt x="1290134" y="0"/>
                </a:lnTo>
                <a:lnTo>
                  <a:pt x="1290134" y="1524600"/>
                </a:lnTo>
                <a:lnTo>
                  <a:pt x="0" y="1524600"/>
                </a:lnTo>
                <a:lnTo>
                  <a:pt x="0" y="0"/>
                </a:lnTo>
                <a:close/>
              </a:path>
            </a:pathLst>
          </a:custGeom>
          <a:blipFill>
            <a:blip r:embed="rId4"/>
            <a:stretch>
              <a:fillRect/>
            </a:stretch>
          </a:blipFill>
        </p:spPr>
        <p:txBody>
          <a:bodyPr/>
          <a:lstStyle/>
          <a:p>
            <a:endParaRPr lang="fr-CA"/>
          </a:p>
        </p:txBody>
      </p:sp>
      <p:sp>
        <p:nvSpPr>
          <p:cNvPr id="13" name="TextBox 13"/>
          <p:cNvSpPr txBox="1"/>
          <p:nvPr/>
        </p:nvSpPr>
        <p:spPr>
          <a:xfrm>
            <a:off x="1204919" y="6570158"/>
            <a:ext cx="3151237" cy="703118"/>
          </a:xfrm>
          <a:prstGeom prst="rect">
            <a:avLst/>
          </a:prstGeom>
        </p:spPr>
        <p:txBody>
          <a:bodyPr lIns="0" tIns="0" rIns="0" bIns="0" rtlCol="0" anchor="t">
            <a:spAutoFit/>
          </a:bodyPr>
          <a:lstStyle/>
          <a:p>
            <a:pPr algn="ctr">
              <a:lnSpc>
                <a:spcPts val="4436"/>
              </a:lnSpc>
            </a:pPr>
            <a:r>
              <a:rPr lang="en-US" sz="3696" b="1">
                <a:solidFill>
                  <a:srgbClr val="A2C617"/>
                </a:solidFill>
                <a:latin typeface="Arial MT Pro Bold"/>
                <a:ea typeface="Arial MT Pro Bold"/>
                <a:cs typeface="Arial MT Pro Bold"/>
                <a:sym typeface="Arial MT Pro Bold"/>
              </a:rPr>
              <a:t>Réfléchir</a:t>
            </a:r>
          </a:p>
        </p:txBody>
      </p:sp>
      <p:sp>
        <p:nvSpPr>
          <p:cNvPr id="14" name="Freeform 14"/>
          <p:cNvSpPr/>
          <p:nvPr/>
        </p:nvSpPr>
        <p:spPr>
          <a:xfrm>
            <a:off x="330200" y="6151834"/>
            <a:ext cx="1355030" cy="1615965"/>
          </a:xfrm>
          <a:custGeom>
            <a:avLst/>
            <a:gdLst/>
            <a:ahLst/>
            <a:cxnLst/>
            <a:rect l="l" t="t" r="r" b="b"/>
            <a:pathLst>
              <a:path w="1355030" h="1615965">
                <a:moveTo>
                  <a:pt x="0" y="0"/>
                </a:moveTo>
                <a:lnTo>
                  <a:pt x="1355029" y="0"/>
                </a:lnTo>
                <a:lnTo>
                  <a:pt x="1355029" y="1615966"/>
                </a:lnTo>
                <a:lnTo>
                  <a:pt x="0" y="1615966"/>
                </a:lnTo>
                <a:lnTo>
                  <a:pt x="0" y="0"/>
                </a:lnTo>
                <a:close/>
              </a:path>
            </a:pathLst>
          </a:custGeom>
          <a:blipFill>
            <a:blip r:embed="rId5">
              <a:extLst>
                <a:ext uri="{96DAC541-7B7A-43D3-8B79-37D633B846F1}">
                  <asvg:svgBlip xmlns:asvg="http://schemas.microsoft.com/office/drawing/2016/SVG/main" r:embed="rId6"/>
                </a:ext>
              </a:extLst>
            </a:blip>
            <a:stretch>
              <a:fillRect l="-122" r="-122"/>
            </a:stretch>
          </a:blipFill>
        </p:spPr>
        <p:txBody>
          <a:bodyPr/>
          <a:lstStyle/>
          <a:p>
            <a:endParaRPr lang="fr-CA"/>
          </a:p>
        </p:txBody>
      </p:sp>
      <p:sp>
        <p:nvSpPr>
          <p:cNvPr id="15" name="TextBox 15"/>
          <p:cNvSpPr txBox="1"/>
          <p:nvPr/>
        </p:nvSpPr>
        <p:spPr>
          <a:xfrm>
            <a:off x="10762973" y="8860276"/>
            <a:ext cx="2853108" cy="736046"/>
          </a:xfrm>
          <a:prstGeom prst="rect">
            <a:avLst/>
          </a:prstGeom>
        </p:spPr>
        <p:txBody>
          <a:bodyPr lIns="0" tIns="0" rIns="0" bIns="0" rtlCol="0" anchor="t">
            <a:spAutoFit/>
          </a:bodyPr>
          <a:lstStyle/>
          <a:p>
            <a:pPr algn="l">
              <a:lnSpc>
                <a:spcPts val="4669"/>
              </a:lnSpc>
            </a:pPr>
            <a:r>
              <a:rPr lang="en-US" sz="3891" b="1">
                <a:solidFill>
                  <a:srgbClr val="A2C617"/>
                </a:solidFill>
                <a:latin typeface="Arial MT Pro Bold"/>
                <a:ea typeface="Arial MT Pro Bold"/>
                <a:cs typeface="Arial MT Pro Bold"/>
                <a:sym typeface="Arial MT Pro Bold"/>
              </a:rPr>
              <a:t>Organiser</a:t>
            </a:r>
          </a:p>
        </p:txBody>
      </p:sp>
      <p:sp>
        <p:nvSpPr>
          <p:cNvPr id="16" name="Freeform 16"/>
          <p:cNvSpPr/>
          <p:nvPr/>
        </p:nvSpPr>
        <p:spPr>
          <a:xfrm>
            <a:off x="9339856" y="8198637"/>
            <a:ext cx="1302765" cy="1646078"/>
          </a:xfrm>
          <a:custGeom>
            <a:avLst/>
            <a:gdLst/>
            <a:ahLst/>
            <a:cxnLst/>
            <a:rect l="l" t="t" r="r" b="b"/>
            <a:pathLst>
              <a:path w="1302765" h="1646078">
                <a:moveTo>
                  <a:pt x="0" y="0"/>
                </a:moveTo>
                <a:lnTo>
                  <a:pt x="1302765" y="0"/>
                </a:lnTo>
                <a:lnTo>
                  <a:pt x="1302765" y="1646078"/>
                </a:lnTo>
                <a:lnTo>
                  <a:pt x="0" y="1646078"/>
                </a:lnTo>
                <a:lnTo>
                  <a:pt x="0" y="0"/>
                </a:lnTo>
                <a:close/>
              </a:path>
            </a:pathLst>
          </a:custGeom>
          <a:blipFill>
            <a:blip r:embed="rId7">
              <a:extLst>
                <a:ext uri="{96DAC541-7B7A-43D3-8B79-37D633B846F1}">
                  <asvg:svgBlip xmlns:asvg="http://schemas.microsoft.com/office/drawing/2016/SVG/main" r:embed="rId8"/>
                </a:ext>
              </a:extLst>
            </a:blip>
            <a:stretch>
              <a:fillRect t="-24" b="-24"/>
            </a:stretch>
          </a:blipFill>
        </p:spPr>
        <p:txBody>
          <a:bodyPr/>
          <a:lstStyle/>
          <a:p>
            <a:endParaRPr lang="fr-CA"/>
          </a:p>
        </p:txBody>
      </p:sp>
      <p:sp>
        <p:nvSpPr>
          <p:cNvPr id="17" name="Freeform 17"/>
          <p:cNvSpPr/>
          <p:nvPr/>
        </p:nvSpPr>
        <p:spPr>
          <a:xfrm>
            <a:off x="479752" y="1697491"/>
            <a:ext cx="3807742" cy="3569834"/>
          </a:xfrm>
          <a:custGeom>
            <a:avLst/>
            <a:gdLst/>
            <a:ahLst/>
            <a:cxnLst/>
            <a:rect l="l" t="t" r="r" b="b"/>
            <a:pathLst>
              <a:path w="4483537" h="4009247">
                <a:moveTo>
                  <a:pt x="0" y="0"/>
                </a:moveTo>
                <a:lnTo>
                  <a:pt x="4483537" y="0"/>
                </a:lnTo>
                <a:lnTo>
                  <a:pt x="4483537" y="4009247"/>
                </a:lnTo>
                <a:lnTo>
                  <a:pt x="0" y="4009247"/>
                </a:lnTo>
                <a:lnTo>
                  <a:pt x="0" y="0"/>
                </a:lnTo>
                <a:close/>
              </a:path>
            </a:pathLst>
          </a:custGeom>
          <a:blipFill>
            <a:blip r:embed="rId9"/>
            <a:stretch>
              <a:fillRect/>
            </a:stretch>
          </a:blipFill>
        </p:spPr>
        <p:txBody>
          <a:bodyPr/>
          <a:lstStyle/>
          <a:p>
            <a:endParaRPr lang="fr-CA"/>
          </a:p>
        </p:txBody>
      </p:sp>
      <p:sp>
        <p:nvSpPr>
          <p:cNvPr id="18" name="Freeform 18"/>
          <p:cNvSpPr/>
          <p:nvPr/>
        </p:nvSpPr>
        <p:spPr>
          <a:xfrm>
            <a:off x="4508556" y="3553442"/>
            <a:ext cx="3850104" cy="3509303"/>
          </a:xfrm>
          <a:custGeom>
            <a:avLst/>
            <a:gdLst/>
            <a:ahLst/>
            <a:cxnLst/>
            <a:rect l="l" t="t" r="r" b="b"/>
            <a:pathLst>
              <a:path w="4367957" h="4151748">
                <a:moveTo>
                  <a:pt x="0" y="0"/>
                </a:moveTo>
                <a:lnTo>
                  <a:pt x="4367957" y="0"/>
                </a:lnTo>
                <a:lnTo>
                  <a:pt x="4367957" y="4151749"/>
                </a:lnTo>
                <a:lnTo>
                  <a:pt x="0" y="4151749"/>
                </a:lnTo>
                <a:lnTo>
                  <a:pt x="0" y="0"/>
                </a:lnTo>
                <a:close/>
              </a:path>
            </a:pathLst>
          </a:custGeom>
          <a:blipFill>
            <a:blip r:embed="rId10"/>
            <a:stretch>
              <a:fillRect l="-4698" r="-4698"/>
            </a:stretch>
          </a:blipFill>
        </p:spPr>
        <p:txBody>
          <a:bodyPr/>
          <a:lstStyle/>
          <a:p>
            <a:endParaRPr lang="fr-CA"/>
          </a:p>
        </p:txBody>
      </p:sp>
      <p:sp>
        <p:nvSpPr>
          <p:cNvPr id="19" name="Freeform 19"/>
          <p:cNvSpPr/>
          <p:nvPr/>
        </p:nvSpPr>
        <p:spPr>
          <a:xfrm>
            <a:off x="13341914" y="2561566"/>
            <a:ext cx="4367119" cy="3569833"/>
          </a:xfrm>
          <a:custGeom>
            <a:avLst/>
            <a:gdLst/>
            <a:ahLst/>
            <a:cxnLst/>
            <a:rect l="l" t="t" r="r" b="b"/>
            <a:pathLst>
              <a:path w="4367119" h="3569833">
                <a:moveTo>
                  <a:pt x="0" y="0"/>
                </a:moveTo>
                <a:lnTo>
                  <a:pt x="4367119" y="0"/>
                </a:lnTo>
                <a:lnTo>
                  <a:pt x="4367119" y="3569833"/>
                </a:lnTo>
                <a:lnTo>
                  <a:pt x="0" y="3569833"/>
                </a:lnTo>
                <a:lnTo>
                  <a:pt x="0" y="0"/>
                </a:lnTo>
                <a:close/>
              </a:path>
            </a:pathLst>
          </a:custGeom>
          <a:blipFill>
            <a:blip r:embed="rId11"/>
            <a:stretch>
              <a:fillRect/>
            </a:stretch>
          </a:blipFill>
        </p:spPr>
        <p:txBody>
          <a:bodyPr/>
          <a:lstStyle/>
          <a:p>
            <a:endParaRPr lang="fr-CA"/>
          </a:p>
        </p:txBody>
      </p:sp>
      <p:sp>
        <p:nvSpPr>
          <p:cNvPr id="20" name="Freeform 20"/>
          <p:cNvSpPr/>
          <p:nvPr/>
        </p:nvSpPr>
        <p:spPr>
          <a:xfrm>
            <a:off x="8833265" y="4136641"/>
            <a:ext cx="4057597" cy="3580095"/>
          </a:xfrm>
          <a:custGeom>
            <a:avLst/>
            <a:gdLst/>
            <a:ahLst/>
            <a:cxnLst/>
            <a:rect l="l" t="t" r="r" b="b"/>
            <a:pathLst>
              <a:path w="4292388" h="3830816">
                <a:moveTo>
                  <a:pt x="0" y="0"/>
                </a:moveTo>
                <a:lnTo>
                  <a:pt x="4292388" y="0"/>
                </a:lnTo>
                <a:lnTo>
                  <a:pt x="4292388" y="3830816"/>
                </a:lnTo>
                <a:lnTo>
                  <a:pt x="0" y="3830816"/>
                </a:lnTo>
                <a:lnTo>
                  <a:pt x="0" y="0"/>
                </a:lnTo>
                <a:close/>
              </a:path>
            </a:pathLst>
          </a:custGeom>
          <a:blipFill>
            <a:blip r:embed="rId12"/>
            <a:stretch>
              <a:fillRect l="-591" r="-591" b="-464"/>
            </a:stretch>
          </a:blipFill>
        </p:spPr>
        <p:txBody>
          <a:bodyPr/>
          <a:lstStyle/>
          <a:p>
            <a:endParaRPr lang="fr-CA"/>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a:off x="0" y="10039350"/>
            <a:ext cx="18288000" cy="247650"/>
            <a:chOff x="0" y="0"/>
            <a:chExt cx="24384000" cy="330200"/>
          </a:xfrm>
        </p:grpSpPr>
        <p:sp>
          <p:nvSpPr>
            <p:cNvPr id="5" name="Freeform 5"/>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6" name="Group 6"/>
          <p:cNvGrpSpPr/>
          <p:nvPr/>
        </p:nvGrpSpPr>
        <p:grpSpPr>
          <a:xfrm rot="5400000">
            <a:off x="-49657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grpSp>
        <p:nvGrpSpPr>
          <p:cNvPr id="8" name="Group 8"/>
          <p:cNvGrpSpPr/>
          <p:nvPr/>
        </p:nvGrpSpPr>
        <p:grpSpPr>
          <a:xfrm rot="5400000">
            <a:off x="12992100" y="4991100"/>
            <a:ext cx="10287000" cy="304800"/>
            <a:chOff x="0" y="0"/>
            <a:chExt cx="13716000" cy="406400"/>
          </a:xfrm>
        </p:grpSpPr>
        <p:sp>
          <p:nvSpPr>
            <p:cNvPr id="9" name="Freeform 9"/>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10" name="TextBox 10"/>
          <p:cNvSpPr txBox="1"/>
          <p:nvPr/>
        </p:nvSpPr>
        <p:spPr>
          <a:xfrm>
            <a:off x="1005840" y="2322197"/>
            <a:ext cx="16276320" cy="1038225"/>
          </a:xfrm>
          <a:prstGeom prst="rect">
            <a:avLst/>
          </a:prstGeom>
        </p:spPr>
        <p:txBody>
          <a:bodyPr lIns="0" tIns="0" rIns="0" bIns="0" rtlCol="0" anchor="t">
            <a:spAutoFit/>
          </a:bodyPr>
          <a:lstStyle/>
          <a:p>
            <a:pPr algn="ctr">
              <a:lnSpc>
                <a:spcPts val="7200"/>
              </a:lnSpc>
            </a:pPr>
            <a:r>
              <a:rPr lang="en-US" sz="6000">
                <a:solidFill>
                  <a:srgbClr val="F7A600"/>
                </a:solidFill>
                <a:latin typeface="Arial MT Pro"/>
                <a:ea typeface="Arial MT Pro"/>
                <a:cs typeface="Arial MT Pro"/>
                <a:sym typeface="Arial MT Pro"/>
              </a:rPr>
              <a:t>Bonus !</a:t>
            </a:r>
          </a:p>
        </p:txBody>
      </p:sp>
      <p:sp>
        <p:nvSpPr>
          <p:cNvPr id="11" name="TextBox 11"/>
          <p:cNvSpPr txBox="1"/>
          <p:nvPr/>
        </p:nvSpPr>
        <p:spPr>
          <a:xfrm>
            <a:off x="2900893" y="32385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Robot désherbeur</a:t>
            </a:r>
          </a:p>
        </p:txBody>
      </p:sp>
      <p:sp>
        <p:nvSpPr>
          <p:cNvPr id="12" name="Freeform 12"/>
          <p:cNvSpPr/>
          <p:nvPr/>
        </p:nvSpPr>
        <p:spPr>
          <a:xfrm>
            <a:off x="6442984" y="3685438"/>
            <a:ext cx="5402031" cy="4479516"/>
          </a:xfrm>
          <a:custGeom>
            <a:avLst/>
            <a:gdLst/>
            <a:ahLst/>
            <a:cxnLst/>
            <a:rect l="l" t="t" r="r" b="b"/>
            <a:pathLst>
              <a:path w="5402031" h="4479516">
                <a:moveTo>
                  <a:pt x="0" y="0"/>
                </a:moveTo>
                <a:lnTo>
                  <a:pt x="5402031" y="0"/>
                </a:lnTo>
                <a:lnTo>
                  <a:pt x="5402031" y="4479516"/>
                </a:lnTo>
                <a:lnTo>
                  <a:pt x="0" y="4479516"/>
                </a:lnTo>
                <a:lnTo>
                  <a:pt x="0" y="0"/>
                </a:lnTo>
                <a:close/>
              </a:path>
            </a:pathLst>
          </a:custGeom>
          <a:blipFill>
            <a:blip r:embed="rId3"/>
            <a:stretch>
              <a:fillRect/>
            </a:stretch>
          </a:blipFill>
        </p:spPr>
        <p:txBody>
          <a:bodyPr/>
          <a:lstStyle/>
          <a:p>
            <a:endParaRPr lang="fr-CA"/>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83348" y="336565"/>
            <a:ext cx="8164292" cy="9950435"/>
          </a:xfrm>
          <a:custGeom>
            <a:avLst/>
            <a:gdLst/>
            <a:ahLst/>
            <a:cxnLst/>
            <a:rect l="l" t="t" r="r" b="b"/>
            <a:pathLst>
              <a:path w="8164292" h="9950435">
                <a:moveTo>
                  <a:pt x="0" y="0"/>
                </a:moveTo>
                <a:lnTo>
                  <a:pt x="8164292" y="0"/>
                </a:lnTo>
                <a:lnTo>
                  <a:pt x="8164292" y="9950435"/>
                </a:lnTo>
                <a:lnTo>
                  <a:pt x="0" y="9950435"/>
                </a:lnTo>
                <a:lnTo>
                  <a:pt x="0" y="0"/>
                </a:lnTo>
                <a:close/>
              </a:path>
            </a:pathLst>
          </a:custGeom>
          <a:blipFill>
            <a:blip r:embed="rId3"/>
            <a:stretch>
              <a:fillRect l="-42953" r="-39977"/>
            </a:stretch>
          </a:blipFill>
        </p:spPr>
        <p:txBody>
          <a:bodyPr/>
          <a:lstStyle/>
          <a:p>
            <a:endParaRPr lang="fr-CA"/>
          </a:p>
        </p:txBody>
      </p:sp>
      <p:sp>
        <p:nvSpPr>
          <p:cNvPr id="3" name="Freeform 3"/>
          <p:cNvSpPr/>
          <p:nvPr/>
        </p:nvSpPr>
        <p:spPr>
          <a:xfrm>
            <a:off x="12610287" y="5923238"/>
            <a:ext cx="4958149" cy="3962510"/>
          </a:xfrm>
          <a:custGeom>
            <a:avLst/>
            <a:gdLst/>
            <a:ahLst/>
            <a:cxnLst/>
            <a:rect l="l" t="t" r="r" b="b"/>
            <a:pathLst>
              <a:path w="4958149" h="3962510">
                <a:moveTo>
                  <a:pt x="0" y="0"/>
                </a:moveTo>
                <a:lnTo>
                  <a:pt x="4958149" y="0"/>
                </a:lnTo>
                <a:lnTo>
                  <a:pt x="4958149" y="3962509"/>
                </a:lnTo>
                <a:lnTo>
                  <a:pt x="0" y="39625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CA"/>
          </a:p>
        </p:txBody>
      </p:sp>
      <p:sp>
        <p:nvSpPr>
          <p:cNvPr id="4" name="Freeform 4"/>
          <p:cNvSpPr/>
          <p:nvPr/>
        </p:nvSpPr>
        <p:spPr>
          <a:xfrm rot="-1009267">
            <a:off x="12487874" y="873922"/>
            <a:ext cx="6648258" cy="4114800"/>
          </a:xfrm>
          <a:custGeom>
            <a:avLst/>
            <a:gdLst/>
            <a:ahLst/>
            <a:cxnLst/>
            <a:rect l="l" t="t" r="r" b="b"/>
            <a:pathLst>
              <a:path w="6648258" h="4114800">
                <a:moveTo>
                  <a:pt x="0" y="0"/>
                </a:moveTo>
                <a:lnTo>
                  <a:pt x="6648258" y="0"/>
                </a:lnTo>
                <a:lnTo>
                  <a:pt x="664825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5" name="Freeform 5"/>
          <p:cNvSpPr/>
          <p:nvPr/>
        </p:nvSpPr>
        <p:spPr>
          <a:xfrm rot="670661">
            <a:off x="235639" y="2627325"/>
            <a:ext cx="6043966" cy="4736271"/>
          </a:xfrm>
          <a:custGeom>
            <a:avLst/>
            <a:gdLst/>
            <a:ahLst/>
            <a:cxnLst/>
            <a:rect l="l" t="t" r="r" b="b"/>
            <a:pathLst>
              <a:path w="6043966" h="4736271">
                <a:moveTo>
                  <a:pt x="0" y="0"/>
                </a:moveTo>
                <a:lnTo>
                  <a:pt x="6043966" y="0"/>
                </a:lnTo>
                <a:lnTo>
                  <a:pt x="6043966" y="4736271"/>
                </a:lnTo>
                <a:lnTo>
                  <a:pt x="0" y="47362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a:p>
        </p:txBody>
      </p:sp>
      <p:sp>
        <p:nvSpPr>
          <p:cNvPr id="6" name="TextBox 6"/>
          <p:cNvSpPr txBox="1"/>
          <p:nvPr/>
        </p:nvSpPr>
        <p:spPr>
          <a:xfrm>
            <a:off x="5677713" y="431483"/>
            <a:ext cx="6932574" cy="1280160"/>
          </a:xfrm>
          <a:prstGeom prst="rect">
            <a:avLst/>
          </a:prstGeom>
        </p:spPr>
        <p:txBody>
          <a:bodyPr lIns="0" tIns="0" rIns="0" bIns="0" rtlCol="0" anchor="t">
            <a:spAutoFit/>
          </a:bodyPr>
          <a:lstStyle/>
          <a:p>
            <a:pPr algn="ctr">
              <a:lnSpc>
                <a:spcPts val="9720"/>
              </a:lnSpc>
            </a:pPr>
            <a:r>
              <a:rPr lang="en-US" sz="9000">
                <a:solidFill>
                  <a:srgbClr val="A2C617"/>
                </a:solidFill>
                <a:latin typeface="Marykate"/>
                <a:ea typeface="Marykate"/>
                <a:cs typeface="Marykate"/>
                <a:sym typeface="Marykate"/>
              </a:rPr>
              <a:t>ÉTAPE 2 :</a:t>
            </a:r>
          </a:p>
        </p:txBody>
      </p:sp>
      <p:sp>
        <p:nvSpPr>
          <p:cNvPr id="7" name="TextBox 7"/>
          <p:cNvSpPr txBox="1"/>
          <p:nvPr/>
        </p:nvSpPr>
        <p:spPr>
          <a:xfrm>
            <a:off x="4653002" y="1469142"/>
            <a:ext cx="8694638" cy="933450"/>
          </a:xfrm>
          <a:prstGeom prst="rect">
            <a:avLst/>
          </a:prstGeom>
        </p:spPr>
        <p:txBody>
          <a:bodyPr lIns="0" tIns="0" rIns="0" bIns="0" rtlCol="0" anchor="t">
            <a:spAutoFit/>
          </a:bodyPr>
          <a:lstStyle/>
          <a:p>
            <a:pPr algn="ctr">
              <a:lnSpc>
                <a:spcPts val="7200"/>
              </a:lnSpc>
            </a:pPr>
            <a:r>
              <a:rPr lang="en-US" sz="6000">
                <a:solidFill>
                  <a:srgbClr val="A2C617"/>
                </a:solidFill>
                <a:latin typeface="Marykate"/>
                <a:ea typeface="Marykate"/>
                <a:cs typeface="Marykate"/>
                <a:sym typeface="Marykate"/>
              </a:rPr>
              <a:t>Penser, préparer et partager</a:t>
            </a:r>
          </a:p>
        </p:txBody>
      </p:sp>
      <p:sp>
        <p:nvSpPr>
          <p:cNvPr id="8" name="TextBox 8"/>
          <p:cNvSpPr txBox="1"/>
          <p:nvPr/>
        </p:nvSpPr>
        <p:spPr>
          <a:xfrm rot="670661">
            <a:off x="961327" y="3938505"/>
            <a:ext cx="4639668" cy="1875663"/>
          </a:xfrm>
          <a:prstGeom prst="rect">
            <a:avLst/>
          </a:prstGeom>
        </p:spPr>
        <p:txBody>
          <a:bodyPr lIns="0" tIns="0" rIns="0" bIns="0" rtlCol="0" anchor="t">
            <a:spAutoFit/>
          </a:bodyPr>
          <a:lstStyle/>
          <a:p>
            <a:pPr algn="ctr">
              <a:lnSpc>
                <a:spcPts val="3455"/>
              </a:lnSpc>
            </a:pPr>
            <a:r>
              <a:rPr lang="en-US" sz="3999">
                <a:solidFill>
                  <a:srgbClr val="000000"/>
                </a:solidFill>
                <a:latin typeface="Arial MT Pro"/>
                <a:ea typeface="Arial MT Pro"/>
                <a:cs typeface="Arial MT Pro"/>
                <a:sym typeface="Arial MT Pro"/>
              </a:rPr>
              <a:t>Pouvez-vous nommer des carrières en agriculture?</a:t>
            </a:r>
          </a:p>
        </p:txBody>
      </p:sp>
      <p:sp>
        <p:nvSpPr>
          <p:cNvPr id="9" name="TextBox 9"/>
          <p:cNvSpPr txBox="1"/>
          <p:nvPr/>
        </p:nvSpPr>
        <p:spPr>
          <a:xfrm rot="-1009267">
            <a:off x="13258826" y="2374110"/>
            <a:ext cx="5345360" cy="1905000"/>
          </a:xfrm>
          <a:prstGeom prst="rect">
            <a:avLst/>
          </a:prstGeom>
        </p:spPr>
        <p:txBody>
          <a:bodyPr lIns="0" tIns="0" rIns="0" bIns="0" rtlCol="0" anchor="t">
            <a:spAutoFit/>
          </a:bodyPr>
          <a:lstStyle/>
          <a:p>
            <a:pPr algn="ctr">
              <a:lnSpc>
                <a:spcPts val="4799"/>
              </a:lnSpc>
            </a:pPr>
            <a:r>
              <a:rPr lang="en-US" sz="3999">
                <a:solidFill>
                  <a:srgbClr val="000000"/>
                </a:solidFill>
                <a:latin typeface="Arial MT Pro"/>
                <a:ea typeface="Arial MT Pro"/>
                <a:cs typeface="Arial MT Pro"/>
                <a:sym typeface="Arial MT Pro"/>
              </a:rPr>
              <a:t>Ça sert à quoi</a:t>
            </a:r>
          </a:p>
          <a:p>
            <a:pPr algn="ctr">
              <a:lnSpc>
                <a:spcPts val="4799"/>
              </a:lnSpc>
            </a:pPr>
            <a:r>
              <a:rPr lang="en-US" sz="3999">
                <a:solidFill>
                  <a:srgbClr val="000000"/>
                </a:solidFill>
                <a:latin typeface="Arial MT Pro"/>
                <a:ea typeface="Arial MT Pro"/>
                <a:cs typeface="Arial MT Pro"/>
                <a:sym typeface="Arial MT Pro"/>
              </a:rPr>
              <a:t>l'agriculture? </a:t>
            </a:r>
          </a:p>
          <a:p>
            <a:pPr algn="ctr">
              <a:lnSpc>
                <a:spcPts val="5020"/>
              </a:lnSpc>
            </a:pPr>
            <a:endParaRPr lang="en-US" sz="3999">
              <a:solidFill>
                <a:srgbClr val="000000"/>
              </a:solidFill>
              <a:latin typeface="Arial MT Pro"/>
              <a:ea typeface="Arial MT Pro"/>
              <a:cs typeface="Arial MT Pro"/>
              <a:sym typeface="Arial MT Pro"/>
            </a:endParaRPr>
          </a:p>
        </p:txBody>
      </p:sp>
      <p:sp>
        <p:nvSpPr>
          <p:cNvPr id="10" name="TextBox 10"/>
          <p:cNvSpPr txBox="1"/>
          <p:nvPr/>
        </p:nvSpPr>
        <p:spPr>
          <a:xfrm>
            <a:off x="12974716" y="7288812"/>
            <a:ext cx="4229291" cy="1276350"/>
          </a:xfrm>
          <a:prstGeom prst="rect">
            <a:avLst/>
          </a:prstGeom>
        </p:spPr>
        <p:txBody>
          <a:bodyPr lIns="0" tIns="0" rIns="0" bIns="0" rtlCol="0" anchor="t">
            <a:spAutoFit/>
          </a:bodyPr>
          <a:lstStyle/>
          <a:p>
            <a:pPr algn="ctr">
              <a:lnSpc>
                <a:spcPts val="4799"/>
              </a:lnSpc>
            </a:pPr>
            <a:r>
              <a:rPr lang="en-US" sz="3999">
                <a:solidFill>
                  <a:srgbClr val="000000"/>
                </a:solidFill>
                <a:latin typeface="Arial MT Pro"/>
                <a:ea typeface="Arial MT Pro"/>
                <a:cs typeface="Arial MT Pro"/>
                <a:sym typeface="Arial MT Pro"/>
              </a:rPr>
              <a:t>QUI travaille en</a:t>
            </a:r>
          </a:p>
          <a:p>
            <a:pPr algn="ctr">
              <a:lnSpc>
                <a:spcPts val="4799"/>
              </a:lnSpc>
            </a:pPr>
            <a:r>
              <a:rPr lang="en-US" sz="3999">
                <a:solidFill>
                  <a:srgbClr val="000000"/>
                </a:solidFill>
                <a:latin typeface="Arial MT Pro"/>
                <a:ea typeface="Arial MT Pro"/>
                <a:cs typeface="Arial MT Pro"/>
                <a:sym typeface="Arial MT Pro"/>
              </a:rPr>
              <a:t>agriculture?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a:off x="0" y="10039350"/>
            <a:ext cx="18288000" cy="247650"/>
            <a:chOff x="0" y="0"/>
            <a:chExt cx="24384000" cy="330200"/>
          </a:xfrm>
        </p:grpSpPr>
        <p:sp>
          <p:nvSpPr>
            <p:cNvPr id="5" name="Freeform 5"/>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6" name="Group 6"/>
          <p:cNvGrpSpPr/>
          <p:nvPr/>
        </p:nvGrpSpPr>
        <p:grpSpPr>
          <a:xfrm rot="5400000">
            <a:off x="-49657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8" name="TextBox 8"/>
          <p:cNvSpPr txBox="1"/>
          <p:nvPr/>
        </p:nvSpPr>
        <p:spPr>
          <a:xfrm>
            <a:off x="2900893" y="32385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Nouvelle boutique en ligne </a:t>
            </a:r>
          </a:p>
        </p:txBody>
      </p:sp>
      <p:sp>
        <p:nvSpPr>
          <p:cNvPr id="9" name="TextBox 9"/>
          <p:cNvSpPr txBox="1"/>
          <p:nvPr/>
        </p:nvSpPr>
        <p:spPr>
          <a:xfrm>
            <a:off x="2448929" y="7073997"/>
            <a:ext cx="12869752" cy="1466850"/>
          </a:xfrm>
          <a:prstGeom prst="rect">
            <a:avLst/>
          </a:prstGeom>
        </p:spPr>
        <p:txBody>
          <a:bodyPr lIns="0" tIns="0" rIns="0" bIns="0" rtlCol="0" anchor="t">
            <a:spAutoFit/>
          </a:bodyPr>
          <a:lstStyle/>
          <a:p>
            <a:pPr algn="ctr">
              <a:lnSpc>
                <a:spcPts val="5400"/>
              </a:lnSpc>
            </a:pPr>
            <a:r>
              <a:rPr lang="en-US" sz="4500">
                <a:solidFill>
                  <a:srgbClr val="A2C617"/>
                </a:solidFill>
                <a:latin typeface="Arial MT Pro"/>
                <a:ea typeface="Arial MT Pro"/>
                <a:cs typeface="Arial MT Pro"/>
                <a:sym typeface="Arial MT Pro"/>
              </a:rPr>
              <a:t>Qui pourrait les accompagner dans cette nouvelle étape de leur entreprise? </a:t>
            </a:r>
          </a:p>
        </p:txBody>
      </p:sp>
      <p:sp>
        <p:nvSpPr>
          <p:cNvPr id="10" name="TextBox 10"/>
          <p:cNvSpPr txBox="1"/>
          <p:nvPr/>
        </p:nvSpPr>
        <p:spPr>
          <a:xfrm>
            <a:off x="3251453" y="8476300"/>
            <a:ext cx="11264703" cy="2030729"/>
          </a:xfrm>
          <a:prstGeom prst="rect">
            <a:avLst/>
          </a:prstGeom>
        </p:spPr>
        <p:txBody>
          <a:bodyPr lIns="0" tIns="0" rIns="0" bIns="0" rtlCol="0" anchor="t">
            <a:spAutoFit/>
          </a:bodyPr>
          <a:lstStyle/>
          <a:p>
            <a:pPr algn="ctr">
              <a:lnSpc>
                <a:spcPts val="8160"/>
              </a:lnSpc>
            </a:pPr>
            <a:r>
              <a:rPr lang="en-US" sz="4000" b="1" i="1">
                <a:solidFill>
                  <a:srgbClr val="FFC000"/>
                </a:solidFill>
                <a:latin typeface="Arial MT Pro Bold Italics"/>
                <a:ea typeface="Arial MT Pro Bold Italics"/>
                <a:cs typeface="Arial MT Pro Bold Italics"/>
                <a:sym typeface="Arial MT Pro Bold Italics"/>
              </a:rPr>
              <a:t>5 cartes Carrières requises</a:t>
            </a:r>
          </a:p>
          <a:p>
            <a:pPr algn="ctr">
              <a:lnSpc>
                <a:spcPts val="8160"/>
              </a:lnSpc>
            </a:pPr>
            <a:endParaRPr lang="en-US" sz="4000" b="1" i="1">
              <a:solidFill>
                <a:srgbClr val="FFC000"/>
              </a:solidFill>
              <a:latin typeface="Arial MT Pro Bold Italics"/>
              <a:ea typeface="Arial MT Pro Bold Italics"/>
              <a:cs typeface="Arial MT Pro Bold Italics"/>
              <a:sym typeface="Arial MT Pro Bold Italics"/>
            </a:endParaRPr>
          </a:p>
        </p:txBody>
      </p:sp>
      <p:sp>
        <p:nvSpPr>
          <p:cNvPr id="11" name="TextBox 11"/>
          <p:cNvSpPr txBox="1"/>
          <p:nvPr/>
        </p:nvSpPr>
        <p:spPr>
          <a:xfrm>
            <a:off x="1097126" y="2131624"/>
            <a:ext cx="16162174" cy="3981450"/>
          </a:xfrm>
          <a:prstGeom prst="rect">
            <a:avLst/>
          </a:prstGeom>
        </p:spPr>
        <p:txBody>
          <a:bodyPr lIns="0" tIns="0" rIns="0" bIns="0" rtlCol="0" anchor="t">
            <a:spAutoFit/>
          </a:bodyPr>
          <a:lstStyle/>
          <a:p>
            <a:pPr algn="just">
              <a:lnSpc>
                <a:spcPts val="5249"/>
              </a:lnSpc>
            </a:pPr>
            <a:r>
              <a:rPr lang="en-US" sz="3499">
                <a:solidFill>
                  <a:srgbClr val="000000"/>
                </a:solidFill>
                <a:latin typeface="Arial MT Pro"/>
                <a:ea typeface="Arial MT Pro"/>
                <a:cs typeface="Arial MT Pro"/>
                <a:sym typeface="Arial MT Pro"/>
              </a:rPr>
              <a:t>Maxime et Philippe élèvent des chèvres, des moutons, des cochons et des poules. Ils vendent la viande et les œufs directement aux consommateurs via les marchés fermiers locaux. Ils ont remarqué que de plus en plus de leurs clients font leur épicerie en ligne. Ils souhaitent donc démarrer une boutique en ligne afin d’y offrir leurs produits toute l’année. Ils aimeraient également profiter de cette occasion pour refaire leur image.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rot="5400000">
            <a:off x="-4965700" y="4991100"/>
            <a:ext cx="10287000" cy="304800"/>
            <a:chOff x="0" y="0"/>
            <a:chExt cx="13716000" cy="406400"/>
          </a:xfrm>
        </p:grpSpPr>
        <p:sp>
          <p:nvSpPr>
            <p:cNvPr id="5" name="Freeform 5"/>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grpSp>
        <p:nvGrpSpPr>
          <p:cNvPr id="6" name="Group 6"/>
          <p:cNvGrpSpPr/>
          <p:nvPr/>
        </p:nvGrpSpPr>
        <p:grpSpPr>
          <a:xfrm rot="5400000">
            <a:off x="129921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8" name="TextBox 8"/>
          <p:cNvSpPr txBox="1"/>
          <p:nvPr/>
        </p:nvSpPr>
        <p:spPr>
          <a:xfrm>
            <a:off x="2897704" y="32385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Nouvelle boutique en ligne </a:t>
            </a:r>
          </a:p>
        </p:txBody>
      </p:sp>
      <p:sp>
        <p:nvSpPr>
          <p:cNvPr id="9" name="TextBox 9"/>
          <p:cNvSpPr txBox="1"/>
          <p:nvPr/>
        </p:nvSpPr>
        <p:spPr>
          <a:xfrm>
            <a:off x="1910008" y="8963573"/>
            <a:ext cx="3261189" cy="724992"/>
          </a:xfrm>
          <a:prstGeom prst="rect">
            <a:avLst/>
          </a:prstGeom>
        </p:spPr>
        <p:txBody>
          <a:bodyPr lIns="0" tIns="0" rIns="0" bIns="0" rtlCol="0" anchor="t">
            <a:spAutoFit/>
          </a:bodyPr>
          <a:lstStyle/>
          <a:p>
            <a:pPr algn="l">
              <a:lnSpc>
                <a:spcPts val="4591"/>
              </a:lnSpc>
            </a:pPr>
            <a:r>
              <a:rPr lang="en-US" sz="3825" b="1" dirty="0">
                <a:solidFill>
                  <a:srgbClr val="A2C617"/>
                </a:solidFill>
                <a:latin typeface="Arial MT Pro Bold"/>
                <a:ea typeface="Arial MT Pro Bold"/>
                <a:cs typeface="Arial MT Pro Bold"/>
                <a:sym typeface="Arial MT Pro Bold"/>
              </a:rPr>
              <a:t>Persuader</a:t>
            </a:r>
          </a:p>
        </p:txBody>
      </p:sp>
      <p:sp>
        <p:nvSpPr>
          <p:cNvPr id="10" name="Freeform 10"/>
          <p:cNvSpPr/>
          <p:nvPr/>
        </p:nvSpPr>
        <p:spPr>
          <a:xfrm>
            <a:off x="355600" y="8412796"/>
            <a:ext cx="1277892" cy="1515092"/>
          </a:xfrm>
          <a:custGeom>
            <a:avLst/>
            <a:gdLst/>
            <a:ahLst/>
            <a:cxnLst/>
            <a:rect l="l" t="t" r="r" b="b"/>
            <a:pathLst>
              <a:path w="1277892" h="1515092">
                <a:moveTo>
                  <a:pt x="0" y="0"/>
                </a:moveTo>
                <a:lnTo>
                  <a:pt x="1277892" y="0"/>
                </a:lnTo>
                <a:lnTo>
                  <a:pt x="1277892" y="1515092"/>
                </a:lnTo>
                <a:lnTo>
                  <a:pt x="0" y="1515092"/>
                </a:lnTo>
                <a:lnTo>
                  <a:pt x="0" y="0"/>
                </a:lnTo>
                <a:close/>
              </a:path>
            </a:pathLst>
          </a:custGeom>
          <a:blipFill>
            <a:blip r:embed="rId3"/>
            <a:stretch>
              <a:fillRect/>
            </a:stretch>
          </a:blipFill>
        </p:spPr>
        <p:txBody>
          <a:bodyPr/>
          <a:lstStyle/>
          <a:p>
            <a:endParaRPr lang="fr-CA"/>
          </a:p>
        </p:txBody>
      </p:sp>
      <p:sp>
        <p:nvSpPr>
          <p:cNvPr id="11" name="TextBox 11"/>
          <p:cNvSpPr txBox="1"/>
          <p:nvPr/>
        </p:nvSpPr>
        <p:spPr>
          <a:xfrm>
            <a:off x="14256338" y="8969808"/>
            <a:ext cx="2931533" cy="796448"/>
          </a:xfrm>
          <a:prstGeom prst="rect">
            <a:avLst/>
          </a:prstGeom>
        </p:spPr>
        <p:txBody>
          <a:bodyPr lIns="0" tIns="0" rIns="0" bIns="0" rtlCol="0" anchor="t">
            <a:spAutoFit/>
          </a:bodyPr>
          <a:lstStyle/>
          <a:p>
            <a:pPr algn="l">
              <a:lnSpc>
                <a:spcPts val="5029"/>
              </a:lnSpc>
            </a:pPr>
            <a:r>
              <a:rPr lang="en-US" sz="4191" b="1" dirty="0">
                <a:solidFill>
                  <a:srgbClr val="A2C617"/>
                </a:solidFill>
                <a:latin typeface="Arial MT Pro Bold"/>
                <a:ea typeface="Arial MT Pro Bold"/>
                <a:cs typeface="Arial MT Pro Bold"/>
                <a:sym typeface="Arial MT Pro Bold"/>
              </a:rPr>
              <a:t>Aider</a:t>
            </a:r>
          </a:p>
        </p:txBody>
      </p:sp>
      <p:sp>
        <p:nvSpPr>
          <p:cNvPr id="12" name="Freeform 12"/>
          <p:cNvSpPr/>
          <p:nvPr/>
        </p:nvSpPr>
        <p:spPr>
          <a:xfrm>
            <a:off x="12289083" y="8581919"/>
            <a:ext cx="1311520" cy="1551525"/>
          </a:xfrm>
          <a:custGeom>
            <a:avLst/>
            <a:gdLst/>
            <a:ahLst/>
            <a:cxnLst/>
            <a:rect l="l" t="t" r="r" b="b"/>
            <a:pathLst>
              <a:path w="1311520" h="1551525">
                <a:moveTo>
                  <a:pt x="0" y="0"/>
                </a:moveTo>
                <a:lnTo>
                  <a:pt x="1311520" y="0"/>
                </a:lnTo>
                <a:lnTo>
                  <a:pt x="1311520" y="1551524"/>
                </a:lnTo>
                <a:lnTo>
                  <a:pt x="0" y="1551524"/>
                </a:lnTo>
                <a:lnTo>
                  <a:pt x="0" y="0"/>
                </a:lnTo>
                <a:close/>
              </a:path>
            </a:pathLst>
          </a:custGeom>
          <a:blipFill>
            <a:blip r:embed="rId4"/>
            <a:stretch>
              <a:fillRect/>
            </a:stretch>
          </a:blipFill>
        </p:spPr>
        <p:txBody>
          <a:bodyPr/>
          <a:lstStyle/>
          <a:p>
            <a:endParaRPr lang="fr-CA"/>
          </a:p>
        </p:txBody>
      </p:sp>
      <p:sp>
        <p:nvSpPr>
          <p:cNvPr id="13" name="Freeform 13"/>
          <p:cNvSpPr/>
          <p:nvPr/>
        </p:nvSpPr>
        <p:spPr>
          <a:xfrm>
            <a:off x="7077162" y="8454985"/>
            <a:ext cx="1427892" cy="1691009"/>
          </a:xfrm>
          <a:custGeom>
            <a:avLst/>
            <a:gdLst/>
            <a:ahLst/>
            <a:cxnLst/>
            <a:rect l="l" t="t" r="r" b="b"/>
            <a:pathLst>
              <a:path w="1427892" h="1691009">
                <a:moveTo>
                  <a:pt x="0" y="0"/>
                </a:moveTo>
                <a:lnTo>
                  <a:pt x="1427892" y="0"/>
                </a:lnTo>
                <a:lnTo>
                  <a:pt x="1427892" y="1691008"/>
                </a:lnTo>
                <a:lnTo>
                  <a:pt x="0" y="1691008"/>
                </a:lnTo>
                <a:lnTo>
                  <a:pt x="0" y="0"/>
                </a:lnTo>
                <a:close/>
              </a:path>
            </a:pathLst>
          </a:custGeom>
          <a:blipFill>
            <a:blip r:embed="rId5"/>
            <a:stretch>
              <a:fillRect/>
            </a:stretch>
          </a:blipFill>
        </p:spPr>
        <p:txBody>
          <a:bodyPr/>
          <a:lstStyle/>
          <a:p>
            <a:endParaRPr lang="fr-CA"/>
          </a:p>
        </p:txBody>
      </p:sp>
      <p:sp>
        <p:nvSpPr>
          <p:cNvPr id="14" name="TextBox 14"/>
          <p:cNvSpPr txBox="1"/>
          <p:nvPr/>
        </p:nvSpPr>
        <p:spPr>
          <a:xfrm>
            <a:off x="8798557" y="9071189"/>
            <a:ext cx="2986804" cy="819373"/>
          </a:xfrm>
          <a:prstGeom prst="rect">
            <a:avLst/>
          </a:prstGeom>
        </p:spPr>
        <p:txBody>
          <a:bodyPr lIns="0" tIns="0" rIns="0" bIns="0" rtlCol="0" anchor="t">
            <a:spAutoFit/>
          </a:bodyPr>
          <a:lstStyle/>
          <a:p>
            <a:pPr algn="l">
              <a:lnSpc>
                <a:spcPts val="5124"/>
              </a:lnSpc>
            </a:pPr>
            <a:r>
              <a:rPr lang="en-US" sz="4270" b="1" dirty="0">
                <a:solidFill>
                  <a:srgbClr val="A2C617"/>
                </a:solidFill>
                <a:latin typeface="Arial MT Pro Bold"/>
                <a:ea typeface="Arial MT Pro Bold"/>
                <a:cs typeface="Arial MT Pro Bold"/>
                <a:sym typeface="Arial MT Pro Bold"/>
              </a:rPr>
              <a:t>Créer</a:t>
            </a:r>
          </a:p>
        </p:txBody>
      </p:sp>
      <p:sp>
        <p:nvSpPr>
          <p:cNvPr id="15" name="Freeform 15"/>
          <p:cNvSpPr/>
          <p:nvPr/>
        </p:nvSpPr>
        <p:spPr>
          <a:xfrm>
            <a:off x="612279" y="1949329"/>
            <a:ext cx="3880112" cy="3464061"/>
          </a:xfrm>
          <a:custGeom>
            <a:avLst/>
            <a:gdLst/>
            <a:ahLst/>
            <a:cxnLst/>
            <a:rect l="l" t="t" r="r" b="b"/>
            <a:pathLst>
              <a:path w="4557394" h="3838987">
                <a:moveTo>
                  <a:pt x="0" y="0"/>
                </a:moveTo>
                <a:lnTo>
                  <a:pt x="4557393" y="0"/>
                </a:lnTo>
                <a:lnTo>
                  <a:pt x="4557393" y="3838987"/>
                </a:lnTo>
                <a:lnTo>
                  <a:pt x="0" y="3838987"/>
                </a:lnTo>
                <a:lnTo>
                  <a:pt x="0" y="0"/>
                </a:lnTo>
                <a:close/>
              </a:path>
            </a:pathLst>
          </a:custGeom>
          <a:blipFill>
            <a:blip r:embed="rId6"/>
            <a:stretch>
              <a:fillRect/>
            </a:stretch>
          </a:blipFill>
        </p:spPr>
        <p:txBody>
          <a:bodyPr/>
          <a:lstStyle/>
          <a:p>
            <a:endParaRPr lang="fr-CA"/>
          </a:p>
        </p:txBody>
      </p:sp>
      <p:sp>
        <p:nvSpPr>
          <p:cNvPr id="16" name="Freeform 16"/>
          <p:cNvSpPr/>
          <p:nvPr/>
        </p:nvSpPr>
        <p:spPr>
          <a:xfrm>
            <a:off x="9115983" y="3179759"/>
            <a:ext cx="4365220" cy="3964738"/>
          </a:xfrm>
          <a:custGeom>
            <a:avLst/>
            <a:gdLst/>
            <a:ahLst/>
            <a:cxnLst/>
            <a:rect l="l" t="t" r="r" b="b"/>
            <a:pathLst>
              <a:path w="4499310" h="3964738">
                <a:moveTo>
                  <a:pt x="0" y="0"/>
                </a:moveTo>
                <a:lnTo>
                  <a:pt x="4499310" y="0"/>
                </a:lnTo>
                <a:lnTo>
                  <a:pt x="4499310" y="3964738"/>
                </a:lnTo>
                <a:lnTo>
                  <a:pt x="0" y="3964738"/>
                </a:lnTo>
                <a:lnTo>
                  <a:pt x="0" y="0"/>
                </a:lnTo>
                <a:close/>
              </a:path>
            </a:pathLst>
          </a:custGeom>
          <a:blipFill>
            <a:blip r:embed="rId7"/>
            <a:stretch>
              <a:fillRect/>
            </a:stretch>
          </a:blipFill>
        </p:spPr>
        <p:txBody>
          <a:bodyPr/>
          <a:lstStyle/>
          <a:p>
            <a:endParaRPr lang="fr-CA"/>
          </a:p>
        </p:txBody>
      </p:sp>
      <p:sp>
        <p:nvSpPr>
          <p:cNvPr id="17" name="Freeform 17"/>
          <p:cNvSpPr/>
          <p:nvPr/>
        </p:nvSpPr>
        <p:spPr>
          <a:xfrm>
            <a:off x="4795252" y="3169367"/>
            <a:ext cx="3966918" cy="3943479"/>
          </a:xfrm>
          <a:custGeom>
            <a:avLst/>
            <a:gdLst/>
            <a:ahLst/>
            <a:cxnLst/>
            <a:rect l="l" t="t" r="r" b="b"/>
            <a:pathLst>
              <a:path w="4086583" h="3609367">
                <a:moveTo>
                  <a:pt x="0" y="0"/>
                </a:moveTo>
                <a:lnTo>
                  <a:pt x="4086583" y="0"/>
                </a:lnTo>
                <a:lnTo>
                  <a:pt x="4086583" y="3609367"/>
                </a:lnTo>
                <a:lnTo>
                  <a:pt x="0" y="3609367"/>
                </a:lnTo>
                <a:lnTo>
                  <a:pt x="0" y="0"/>
                </a:lnTo>
                <a:close/>
              </a:path>
            </a:pathLst>
          </a:custGeom>
          <a:blipFill>
            <a:blip r:embed="rId8"/>
            <a:stretch>
              <a:fillRect/>
            </a:stretch>
          </a:blipFill>
        </p:spPr>
        <p:txBody>
          <a:bodyPr/>
          <a:lstStyle/>
          <a:p>
            <a:endParaRPr lang="fr-CA"/>
          </a:p>
        </p:txBody>
      </p:sp>
      <p:sp>
        <p:nvSpPr>
          <p:cNvPr id="18" name="Freeform 18"/>
          <p:cNvSpPr/>
          <p:nvPr/>
        </p:nvSpPr>
        <p:spPr>
          <a:xfrm>
            <a:off x="13806986" y="5517334"/>
            <a:ext cx="3969831" cy="3302816"/>
          </a:xfrm>
          <a:custGeom>
            <a:avLst/>
            <a:gdLst/>
            <a:ahLst/>
            <a:cxnLst/>
            <a:rect l="l" t="t" r="r" b="b"/>
            <a:pathLst>
              <a:path w="4268483" h="3609367">
                <a:moveTo>
                  <a:pt x="0" y="0"/>
                </a:moveTo>
                <a:lnTo>
                  <a:pt x="4268483" y="0"/>
                </a:lnTo>
                <a:lnTo>
                  <a:pt x="4268483" y="3609367"/>
                </a:lnTo>
                <a:lnTo>
                  <a:pt x="0" y="3609367"/>
                </a:lnTo>
                <a:lnTo>
                  <a:pt x="0" y="0"/>
                </a:lnTo>
                <a:close/>
              </a:path>
            </a:pathLst>
          </a:custGeom>
          <a:blipFill>
            <a:blip r:embed="rId9"/>
            <a:stretch>
              <a:fillRect t="-1690" b="-1690"/>
            </a:stretch>
          </a:blipFill>
        </p:spPr>
        <p:txBody>
          <a:bodyPr/>
          <a:lstStyle/>
          <a:p>
            <a:endParaRPr lang="fr-CA"/>
          </a:p>
        </p:txBody>
      </p:sp>
      <p:sp>
        <p:nvSpPr>
          <p:cNvPr id="19" name="Freeform 19"/>
          <p:cNvSpPr/>
          <p:nvPr/>
        </p:nvSpPr>
        <p:spPr>
          <a:xfrm>
            <a:off x="13795609" y="1751215"/>
            <a:ext cx="3880112" cy="3616461"/>
          </a:xfrm>
          <a:custGeom>
            <a:avLst/>
            <a:gdLst/>
            <a:ahLst/>
            <a:cxnLst/>
            <a:rect l="l" t="t" r="r" b="b"/>
            <a:pathLst>
              <a:path w="4488941" h="3964738">
                <a:moveTo>
                  <a:pt x="0" y="0"/>
                </a:moveTo>
                <a:lnTo>
                  <a:pt x="4488941" y="0"/>
                </a:lnTo>
                <a:lnTo>
                  <a:pt x="4488941" y="3964738"/>
                </a:lnTo>
                <a:lnTo>
                  <a:pt x="0" y="3964738"/>
                </a:lnTo>
                <a:lnTo>
                  <a:pt x="0" y="0"/>
                </a:lnTo>
                <a:close/>
              </a:path>
            </a:pathLst>
          </a:custGeom>
          <a:blipFill>
            <a:blip r:embed="rId10"/>
            <a:stretch>
              <a:fillRect t="-114" b="-114"/>
            </a:stretch>
          </a:blipFill>
        </p:spPr>
        <p:txBody>
          <a:bodyPr/>
          <a:lstStyle/>
          <a:p>
            <a:endParaRPr lang="fr-CA"/>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a:off x="0" y="10039350"/>
            <a:ext cx="18288000" cy="247650"/>
            <a:chOff x="0" y="0"/>
            <a:chExt cx="24384000" cy="330200"/>
          </a:xfrm>
        </p:grpSpPr>
        <p:sp>
          <p:nvSpPr>
            <p:cNvPr id="5" name="Freeform 5"/>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6" name="Group 6"/>
          <p:cNvGrpSpPr/>
          <p:nvPr/>
        </p:nvGrpSpPr>
        <p:grpSpPr>
          <a:xfrm rot="5400000">
            <a:off x="-49657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grpSp>
        <p:nvGrpSpPr>
          <p:cNvPr id="8" name="Group 8"/>
          <p:cNvGrpSpPr/>
          <p:nvPr/>
        </p:nvGrpSpPr>
        <p:grpSpPr>
          <a:xfrm rot="5400000">
            <a:off x="12992100" y="4991100"/>
            <a:ext cx="10287000" cy="304800"/>
            <a:chOff x="0" y="0"/>
            <a:chExt cx="13716000" cy="406400"/>
          </a:xfrm>
        </p:grpSpPr>
        <p:sp>
          <p:nvSpPr>
            <p:cNvPr id="9" name="Freeform 9"/>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10" name="TextBox 10"/>
          <p:cNvSpPr txBox="1"/>
          <p:nvPr/>
        </p:nvSpPr>
        <p:spPr>
          <a:xfrm>
            <a:off x="1005840" y="2322197"/>
            <a:ext cx="16276320" cy="1038225"/>
          </a:xfrm>
          <a:prstGeom prst="rect">
            <a:avLst/>
          </a:prstGeom>
        </p:spPr>
        <p:txBody>
          <a:bodyPr lIns="0" tIns="0" rIns="0" bIns="0" rtlCol="0" anchor="t">
            <a:spAutoFit/>
          </a:bodyPr>
          <a:lstStyle/>
          <a:p>
            <a:pPr algn="ctr">
              <a:lnSpc>
                <a:spcPts val="7200"/>
              </a:lnSpc>
            </a:pPr>
            <a:r>
              <a:rPr lang="en-US" sz="6000">
                <a:solidFill>
                  <a:srgbClr val="F7A600"/>
                </a:solidFill>
                <a:latin typeface="Arial MT Pro"/>
                <a:ea typeface="Arial MT Pro"/>
                <a:cs typeface="Arial MT Pro"/>
                <a:sym typeface="Arial MT Pro"/>
              </a:rPr>
              <a:t>Bonus !</a:t>
            </a:r>
          </a:p>
        </p:txBody>
      </p:sp>
      <p:sp>
        <p:nvSpPr>
          <p:cNvPr id="11" name="TextBox 11"/>
          <p:cNvSpPr txBox="1"/>
          <p:nvPr/>
        </p:nvSpPr>
        <p:spPr>
          <a:xfrm>
            <a:off x="2900893" y="32385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Nouvelle boutique en ligne </a:t>
            </a:r>
          </a:p>
        </p:txBody>
      </p:sp>
      <p:sp>
        <p:nvSpPr>
          <p:cNvPr id="12" name="Freeform 12"/>
          <p:cNvSpPr/>
          <p:nvPr/>
        </p:nvSpPr>
        <p:spPr>
          <a:xfrm>
            <a:off x="3978831" y="3692175"/>
            <a:ext cx="4843200" cy="3943065"/>
          </a:xfrm>
          <a:custGeom>
            <a:avLst/>
            <a:gdLst/>
            <a:ahLst/>
            <a:cxnLst/>
            <a:rect l="l" t="t" r="r" b="b"/>
            <a:pathLst>
              <a:path w="4843200" h="3943065">
                <a:moveTo>
                  <a:pt x="0" y="0"/>
                </a:moveTo>
                <a:lnTo>
                  <a:pt x="4843200" y="0"/>
                </a:lnTo>
                <a:lnTo>
                  <a:pt x="4843200" y="3943065"/>
                </a:lnTo>
                <a:lnTo>
                  <a:pt x="0" y="3943065"/>
                </a:lnTo>
                <a:lnTo>
                  <a:pt x="0" y="0"/>
                </a:lnTo>
                <a:close/>
              </a:path>
            </a:pathLst>
          </a:custGeom>
          <a:blipFill>
            <a:blip r:embed="rId3"/>
            <a:stretch>
              <a:fillRect/>
            </a:stretch>
          </a:blipFill>
        </p:spPr>
        <p:txBody>
          <a:bodyPr/>
          <a:lstStyle/>
          <a:p>
            <a:endParaRPr lang="fr-CA"/>
          </a:p>
        </p:txBody>
      </p:sp>
      <p:sp>
        <p:nvSpPr>
          <p:cNvPr id="13" name="Freeform 13"/>
          <p:cNvSpPr/>
          <p:nvPr/>
        </p:nvSpPr>
        <p:spPr>
          <a:xfrm>
            <a:off x="9319569" y="3692175"/>
            <a:ext cx="4843200" cy="4216992"/>
          </a:xfrm>
          <a:custGeom>
            <a:avLst/>
            <a:gdLst/>
            <a:ahLst/>
            <a:cxnLst/>
            <a:rect l="l" t="t" r="r" b="b"/>
            <a:pathLst>
              <a:path w="4843200" h="4216992">
                <a:moveTo>
                  <a:pt x="0" y="0"/>
                </a:moveTo>
                <a:lnTo>
                  <a:pt x="4843200" y="0"/>
                </a:lnTo>
                <a:lnTo>
                  <a:pt x="4843200" y="4216992"/>
                </a:lnTo>
                <a:lnTo>
                  <a:pt x="0" y="4216992"/>
                </a:lnTo>
                <a:lnTo>
                  <a:pt x="0" y="0"/>
                </a:lnTo>
                <a:close/>
              </a:path>
            </a:pathLst>
          </a:custGeom>
          <a:blipFill>
            <a:blip r:embed="rId4"/>
            <a:stretch>
              <a:fillRect/>
            </a:stretch>
          </a:blipFill>
        </p:spPr>
        <p:txBody>
          <a:bodyPr/>
          <a:lstStyle/>
          <a:p>
            <a:endParaRPr lang="fr-CA"/>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a:off x="0" y="10039350"/>
            <a:ext cx="18288000" cy="247650"/>
            <a:chOff x="0" y="0"/>
            <a:chExt cx="24384000" cy="330200"/>
          </a:xfrm>
        </p:grpSpPr>
        <p:sp>
          <p:nvSpPr>
            <p:cNvPr id="5" name="Freeform 5"/>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6" name="Group 6"/>
          <p:cNvGrpSpPr/>
          <p:nvPr/>
        </p:nvGrpSpPr>
        <p:grpSpPr>
          <a:xfrm rot="5400000">
            <a:off x="-49657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8" name="TextBox 8"/>
          <p:cNvSpPr txBox="1"/>
          <p:nvPr/>
        </p:nvSpPr>
        <p:spPr>
          <a:xfrm>
            <a:off x="2900893" y="32385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Projet scolaire</a:t>
            </a:r>
          </a:p>
        </p:txBody>
      </p:sp>
      <p:sp>
        <p:nvSpPr>
          <p:cNvPr id="9" name="TextBox 9"/>
          <p:cNvSpPr txBox="1"/>
          <p:nvPr/>
        </p:nvSpPr>
        <p:spPr>
          <a:xfrm>
            <a:off x="2432876" y="7448556"/>
            <a:ext cx="12869752" cy="2152650"/>
          </a:xfrm>
          <a:prstGeom prst="rect">
            <a:avLst/>
          </a:prstGeom>
        </p:spPr>
        <p:txBody>
          <a:bodyPr lIns="0" tIns="0" rIns="0" bIns="0" rtlCol="0" anchor="t">
            <a:spAutoFit/>
          </a:bodyPr>
          <a:lstStyle/>
          <a:p>
            <a:pPr algn="ctr">
              <a:lnSpc>
                <a:spcPts val="5400"/>
              </a:lnSpc>
            </a:pPr>
            <a:r>
              <a:rPr lang="en-US" sz="4500">
                <a:solidFill>
                  <a:srgbClr val="A2C617"/>
                </a:solidFill>
                <a:latin typeface="Arial MT Pro"/>
                <a:ea typeface="Arial MT Pro"/>
                <a:cs typeface="Arial MT Pro"/>
                <a:sym typeface="Arial MT Pro"/>
              </a:rPr>
              <a:t>Qui pourrait-elle consulter pour l’aider à démarrer ce projet? </a:t>
            </a:r>
          </a:p>
          <a:p>
            <a:pPr algn="ctr">
              <a:lnSpc>
                <a:spcPts val="5400"/>
              </a:lnSpc>
            </a:pPr>
            <a:endParaRPr lang="en-US" sz="4500">
              <a:solidFill>
                <a:srgbClr val="A2C617"/>
              </a:solidFill>
              <a:latin typeface="Arial MT Pro"/>
              <a:ea typeface="Arial MT Pro"/>
              <a:cs typeface="Arial MT Pro"/>
              <a:sym typeface="Arial MT Pro"/>
            </a:endParaRPr>
          </a:p>
        </p:txBody>
      </p:sp>
      <p:sp>
        <p:nvSpPr>
          <p:cNvPr id="10" name="TextBox 10"/>
          <p:cNvSpPr txBox="1"/>
          <p:nvPr/>
        </p:nvSpPr>
        <p:spPr>
          <a:xfrm>
            <a:off x="3235400" y="8777478"/>
            <a:ext cx="11264703" cy="2030729"/>
          </a:xfrm>
          <a:prstGeom prst="rect">
            <a:avLst/>
          </a:prstGeom>
        </p:spPr>
        <p:txBody>
          <a:bodyPr lIns="0" tIns="0" rIns="0" bIns="0" rtlCol="0" anchor="t">
            <a:spAutoFit/>
          </a:bodyPr>
          <a:lstStyle/>
          <a:p>
            <a:pPr algn="ctr">
              <a:lnSpc>
                <a:spcPts val="8160"/>
              </a:lnSpc>
            </a:pPr>
            <a:r>
              <a:rPr lang="en-US" sz="4000" b="1" i="1">
                <a:solidFill>
                  <a:srgbClr val="FFC000"/>
                </a:solidFill>
                <a:latin typeface="Arial MT Pro Bold Italics"/>
                <a:ea typeface="Arial MT Pro Bold Italics"/>
                <a:cs typeface="Arial MT Pro Bold Italics"/>
                <a:sym typeface="Arial MT Pro Bold Italics"/>
              </a:rPr>
              <a:t>5 cartes Carrières requises</a:t>
            </a:r>
          </a:p>
          <a:p>
            <a:pPr algn="ctr">
              <a:lnSpc>
                <a:spcPts val="8160"/>
              </a:lnSpc>
            </a:pPr>
            <a:endParaRPr lang="en-US" sz="4000" b="1" i="1">
              <a:solidFill>
                <a:srgbClr val="FFC000"/>
              </a:solidFill>
              <a:latin typeface="Arial MT Pro Bold Italics"/>
              <a:ea typeface="Arial MT Pro Bold Italics"/>
              <a:cs typeface="Arial MT Pro Bold Italics"/>
              <a:sym typeface="Arial MT Pro Bold Italics"/>
            </a:endParaRPr>
          </a:p>
        </p:txBody>
      </p:sp>
      <p:sp>
        <p:nvSpPr>
          <p:cNvPr id="11" name="TextBox 11"/>
          <p:cNvSpPr txBox="1"/>
          <p:nvPr/>
        </p:nvSpPr>
        <p:spPr>
          <a:xfrm>
            <a:off x="1097126" y="2052637"/>
            <a:ext cx="16162174" cy="4638675"/>
          </a:xfrm>
          <a:prstGeom prst="rect">
            <a:avLst/>
          </a:prstGeom>
        </p:spPr>
        <p:txBody>
          <a:bodyPr lIns="0" tIns="0" rIns="0" bIns="0" rtlCol="0" anchor="t">
            <a:spAutoFit/>
          </a:bodyPr>
          <a:lstStyle/>
          <a:p>
            <a:pPr algn="just">
              <a:lnSpc>
                <a:spcPts val="5249"/>
              </a:lnSpc>
            </a:pPr>
            <a:r>
              <a:rPr lang="en-US" sz="3499">
                <a:solidFill>
                  <a:srgbClr val="000000"/>
                </a:solidFill>
                <a:latin typeface="Arial MT Pro"/>
                <a:ea typeface="Arial MT Pro"/>
                <a:cs typeface="Arial MT Pro"/>
                <a:sym typeface="Arial MT Pro"/>
              </a:rPr>
              <a:t>Annick enseigne les sciences dans une école secondaire de Montréal, une école située dans une zone très urbaine, entourée d’immeubles de bureaux et de complexes d’appartements. Elle a remarqué que plusieurs de ses élèves ne savent pas réellement d’où provient leur nourriture et elle aimerait les motiver à en apprendre plus sur l’agriculture. Elle décide de mettre sur pied un jardin maraîcher, des ruches, une serre, un poulailler et une station de compostage dans la cour de l’école.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rot="5400000">
            <a:off x="-4965700" y="4991100"/>
            <a:ext cx="10287000" cy="304800"/>
            <a:chOff x="0" y="0"/>
            <a:chExt cx="13716000" cy="406400"/>
          </a:xfrm>
        </p:grpSpPr>
        <p:sp>
          <p:nvSpPr>
            <p:cNvPr id="5" name="Freeform 5"/>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grpSp>
        <p:nvGrpSpPr>
          <p:cNvPr id="6" name="Group 6"/>
          <p:cNvGrpSpPr/>
          <p:nvPr/>
        </p:nvGrpSpPr>
        <p:grpSpPr>
          <a:xfrm rot="5400000">
            <a:off x="129921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8" name="TextBox 8"/>
          <p:cNvSpPr txBox="1"/>
          <p:nvPr/>
        </p:nvSpPr>
        <p:spPr>
          <a:xfrm>
            <a:off x="2900893" y="32385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Projet scolaire</a:t>
            </a:r>
          </a:p>
        </p:txBody>
      </p:sp>
      <p:sp>
        <p:nvSpPr>
          <p:cNvPr id="9" name="TextBox 9"/>
          <p:cNvSpPr txBox="1"/>
          <p:nvPr/>
        </p:nvSpPr>
        <p:spPr>
          <a:xfrm>
            <a:off x="5969510" y="8733751"/>
            <a:ext cx="3294767" cy="731672"/>
          </a:xfrm>
          <a:prstGeom prst="rect">
            <a:avLst/>
          </a:prstGeom>
        </p:spPr>
        <p:txBody>
          <a:bodyPr lIns="0" tIns="0" rIns="0" bIns="0" rtlCol="0" anchor="t">
            <a:spAutoFit/>
          </a:bodyPr>
          <a:lstStyle/>
          <a:p>
            <a:pPr algn="l">
              <a:lnSpc>
                <a:spcPts val="4638"/>
              </a:lnSpc>
            </a:pPr>
            <a:r>
              <a:rPr lang="en-US" sz="3865" b="1" dirty="0">
                <a:solidFill>
                  <a:srgbClr val="A2C617"/>
                </a:solidFill>
                <a:latin typeface="Arial MT Pro Bold"/>
                <a:ea typeface="Arial MT Pro Bold"/>
                <a:cs typeface="Arial MT Pro Bold"/>
                <a:sym typeface="Arial MT Pro Bold"/>
              </a:rPr>
              <a:t>Persuader</a:t>
            </a:r>
          </a:p>
        </p:txBody>
      </p:sp>
      <p:sp>
        <p:nvSpPr>
          <p:cNvPr id="10" name="Freeform 10"/>
          <p:cNvSpPr/>
          <p:nvPr/>
        </p:nvSpPr>
        <p:spPr>
          <a:xfrm>
            <a:off x="4544236" y="8237928"/>
            <a:ext cx="1291049" cy="1530691"/>
          </a:xfrm>
          <a:custGeom>
            <a:avLst/>
            <a:gdLst/>
            <a:ahLst/>
            <a:cxnLst/>
            <a:rect l="l" t="t" r="r" b="b"/>
            <a:pathLst>
              <a:path w="1291049" h="1530691">
                <a:moveTo>
                  <a:pt x="0" y="0"/>
                </a:moveTo>
                <a:lnTo>
                  <a:pt x="1291049" y="0"/>
                </a:lnTo>
                <a:lnTo>
                  <a:pt x="1291049" y="1530691"/>
                </a:lnTo>
                <a:lnTo>
                  <a:pt x="0" y="1530691"/>
                </a:lnTo>
                <a:lnTo>
                  <a:pt x="0" y="0"/>
                </a:lnTo>
                <a:close/>
              </a:path>
            </a:pathLst>
          </a:custGeom>
          <a:blipFill>
            <a:blip r:embed="rId3"/>
            <a:stretch>
              <a:fillRect/>
            </a:stretch>
          </a:blipFill>
        </p:spPr>
        <p:txBody>
          <a:bodyPr/>
          <a:lstStyle/>
          <a:p>
            <a:endParaRPr lang="fr-CA"/>
          </a:p>
        </p:txBody>
      </p:sp>
      <p:sp>
        <p:nvSpPr>
          <p:cNvPr id="11" name="TextBox 11"/>
          <p:cNvSpPr txBox="1"/>
          <p:nvPr/>
        </p:nvSpPr>
        <p:spPr>
          <a:xfrm>
            <a:off x="14557195" y="9032800"/>
            <a:ext cx="3321530" cy="736997"/>
          </a:xfrm>
          <a:prstGeom prst="rect">
            <a:avLst/>
          </a:prstGeom>
        </p:spPr>
        <p:txBody>
          <a:bodyPr lIns="0" tIns="0" rIns="0" bIns="0" rtlCol="0" anchor="t">
            <a:spAutoFit/>
          </a:bodyPr>
          <a:lstStyle/>
          <a:p>
            <a:pPr algn="ctr">
              <a:lnSpc>
                <a:spcPts val="4676"/>
              </a:lnSpc>
            </a:pPr>
            <a:r>
              <a:rPr lang="en-US" sz="3896" b="1" dirty="0" err="1">
                <a:solidFill>
                  <a:srgbClr val="A2C617"/>
                </a:solidFill>
                <a:latin typeface="Arial MT Pro Bold"/>
                <a:ea typeface="Arial MT Pro Bold"/>
                <a:cs typeface="Arial MT Pro Bold"/>
                <a:sym typeface="Arial MT Pro Bold"/>
              </a:rPr>
              <a:t>Construire</a:t>
            </a:r>
            <a:endParaRPr lang="en-US" sz="3896" b="1" dirty="0">
              <a:solidFill>
                <a:srgbClr val="A2C617"/>
              </a:solidFill>
              <a:latin typeface="Arial MT Pro Bold"/>
              <a:ea typeface="Arial MT Pro Bold"/>
              <a:cs typeface="Arial MT Pro Bold"/>
              <a:sym typeface="Arial MT Pro Bold"/>
            </a:endParaRPr>
          </a:p>
        </p:txBody>
      </p:sp>
      <p:sp>
        <p:nvSpPr>
          <p:cNvPr id="12" name="Freeform 12"/>
          <p:cNvSpPr/>
          <p:nvPr/>
        </p:nvSpPr>
        <p:spPr>
          <a:xfrm>
            <a:off x="13366016" y="8630055"/>
            <a:ext cx="1305269" cy="1542486"/>
          </a:xfrm>
          <a:custGeom>
            <a:avLst/>
            <a:gdLst/>
            <a:ahLst/>
            <a:cxnLst/>
            <a:rect l="l" t="t" r="r" b="b"/>
            <a:pathLst>
              <a:path w="1305269" h="1542486">
                <a:moveTo>
                  <a:pt x="0" y="0"/>
                </a:moveTo>
                <a:lnTo>
                  <a:pt x="1305270" y="0"/>
                </a:lnTo>
                <a:lnTo>
                  <a:pt x="1305270" y="1542486"/>
                </a:lnTo>
                <a:lnTo>
                  <a:pt x="0" y="1542486"/>
                </a:lnTo>
                <a:lnTo>
                  <a:pt x="0" y="0"/>
                </a:lnTo>
                <a:close/>
              </a:path>
            </a:pathLst>
          </a:custGeom>
          <a:blipFill>
            <a:blip r:embed="rId4"/>
            <a:stretch>
              <a:fillRect/>
            </a:stretch>
          </a:blipFill>
        </p:spPr>
        <p:txBody>
          <a:bodyPr/>
          <a:lstStyle/>
          <a:p>
            <a:endParaRPr lang="fr-CA"/>
          </a:p>
        </p:txBody>
      </p:sp>
      <p:sp>
        <p:nvSpPr>
          <p:cNvPr id="13" name="TextBox 13"/>
          <p:cNvSpPr txBox="1"/>
          <p:nvPr/>
        </p:nvSpPr>
        <p:spPr>
          <a:xfrm>
            <a:off x="14967938" y="6508165"/>
            <a:ext cx="3320062" cy="736705"/>
          </a:xfrm>
          <a:prstGeom prst="rect">
            <a:avLst/>
          </a:prstGeom>
        </p:spPr>
        <p:txBody>
          <a:bodyPr lIns="0" tIns="0" rIns="0" bIns="0" rtlCol="0" anchor="t">
            <a:spAutoFit/>
          </a:bodyPr>
          <a:lstStyle/>
          <a:p>
            <a:pPr algn="ctr">
              <a:lnSpc>
                <a:spcPts val="4674"/>
              </a:lnSpc>
            </a:pPr>
            <a:r>
              <a:rPr lang="en-US" sz="3895" b="1">
                <a:solidFill>
                  <a:srgbClr val="A2C617"/>
                </a:solidFill>
                <a:latin typeface="Arial MT Pro Bold"/>
                <a:ea typeface="Arial MT Pro Bold"/>
                <a:cs typeface="Arial MT Pro Bold"/>
                <a:sym typeface="Arial MT Pro Bold"/>
              </a:rPr>
              <a:t>Réfléchir</a:t>
            </a:r>
          </a:p>
        </p:txBody>
      </p:sp>
      <p:sp>
        <p:nvSpPr>
          <p:cNvPr id="14" name="Freeform 14"/>
          <p:cNvSpPr/>
          <p:nvPr/>
        </p:nvSpPr>
        <p:spPr>
          <a:xfrm>
            <a:off x="14137498" y="5994009"/>
            <a:ext cx="1427625" cy="1702540"/>
          </a:xfrm>
          <a:custGeom>
            <a:avLst/>
            <a:gdLst/>
            <a:ahLst/>
            <a:cxnLst/>
            <a:rect l="l" t="t" r="r" b="b"/>
            <a:pathLst>
              <a:path w="1427625" h="1702540">
                <a:moveTo>
                  <a:pt x="0" y="0"/>
                </a:moveTo>
                <a:lnTo>
                  <a:pt x="1427624" y="0"/>
                </a:lnTo>
                <a:lnTo>
                  <a:pt x="1427624" y="1702539"/>
                </a:lnTo>
                <a:lnTo>
                  <a:pt x="0" y="1702539"/>
                </a:lnTo>
                <a:lnTo>
                  <a:pt x="0" y="0"/>
                </a:lnTo>
                <a:close/>
              </a:path>
            </a:pathLst>
          </a:custGeom>
          <a:blipFill>
            <a:blip r:embed="rId5">
              <a:extLst>
                <a:ext uri="{96DAC541-7B7A-43D3-8B79-37D633B846F1}">
                  <asvg:svgBlip xmlns:asvg="http://schemas.microsoft.com/office/drawing/2016/SVG/main" r:embed="rId6"/>
                </a:ext>
              </a:extLst>
            </a:blip>
            <a:stretch>
              <a:fillRect l="-122" r="-122"/>
            </a:stretch>
          </a:blipFill>
        </p:spPr>
        <p:txBody>
          <a:bodyPr/>
          <a:lstStyle/>
          <a:p>
            <a:endParaRPr lang="fr-CA"/>
          </a:p>
        </p:txBody>
      </p:sp>
      <p:sp>
        <p:nvSpPr>
          <p:cNvPr id="15" name="TextBox 15"/>
          <p:cNvSpPr txBox="1"/>
          <p:nvPr/>
        </p:nvSpPr>
        <p:spPr>
          <a:xfrm>
            <a:off x="2023538" y="8667054"/>
            <a:ext cx="3175279" cy="865067"/>
          </a:xfrm>
          <a:prstGeom prst="rect">
            <a:avLst/>
          </a:prstGeom>
        </p:spPr>
        <p:txBody>
          <a:bodyPr lIns="0" tIns="0" rIns="0" bIns="0" rtlCol="0" anchor="t">
            <a:spAutoFit/>
          </a:bodyPr>
          <a:lstStyle/>
          <a:p>
            <a:pPr algn="l">
              <a:lnSpc>
                <a:spcPts val="5447"/>
              </a:lnSpc>
            </a:pPr>
            <a:r>
              <a:rPr lang="en-US" sz="4539" b="1">
                <a:solidFill>
                  <a:srgbClr val="A2C617"/>
                </a:solidFill>
                <a:latin typeface="Arial MT Pro Bold"/>
                <a:ea typeface="Arial MT Pro Bold"/>
                <a:cs typeface="Arial MT Pro Bold"/>
                <a:sym typeface="Arial MT Pro Bold"/>
              </a:rPr>
              <a:t>Aider</a:t>
            </a:r>
          </a:p>
        </p:txBody>
      </p:sp>
      <p:sp>
        <p:nvSpPr>
          <p:cNvPr id="16" name="Freeform 16"/>
          <p:cNvSpPr/>
          <p:nvPr/>
        </p:nvSpPr>
        <p:spPr>
          <a:xfrm>
            <a:off x="602970" y="8237928"/>
            <a:ext cx="1345172" cy="1591335"/>
          </a:xfrm>
          <a:custGeom>
            <a:avLst/>
            <a:gdLst/>
            <a:ahLst/>
            <a:cxnLst/>
            <a:rect l="l" t="t" r="r" b="b"/>
            <a:pathLst>
              <a:path w="1345172" h="1591335">
                <a:moveTo>
                  <a:pt x="0" y="0"/>
                </a:moveTo>
                <a:lnTo>
                  <a:pt x="1345172" y="0"/>
                </a:lnTo>
                <a:lnTo>
                  <a:pt x="1345172" y="1591335"/>
                </a:lnTo>
                <a:lnTo>
                  <a:pt x="0" y="1591335"/>
                </a:lnTo>
                <a:lnTo>
                  <a:pt x="0" y="0"/>
                </a:lnTo>
                <a:close/>
              </a:path>
            </a:pathLst>
          </a:custGeom>
          <a:blipFill>
            <a:blip r:embed="rId7"/>
            <a:stretch>
              <a:fillRect/>
            </a:stretch>
          </a:blipFill>
        </p:spPr>
        <p:txBody>
          <a:bodyPr/>
          <a:lstStyle/>
          <a:p>
            <a:endParaRPr lang="fr-CA"/>
          </a:p>
        </p:txBody>
      </p:sp>
      <p:sp>
        <p:nvSpPr>
          <p:cNvPr id="17" name="Freeform 17"/>
          <p:cNvSpPr/>
          <p:nvPr/>
        </p:nvSpPr>
        <p:spPr>
          <a:xfrm>
            <a:off x="598802" y="609205"/>
            <a:ext cx="4578669" cy="3723343"/>
          </a:xfrm>
          <a:custGeom>
            <a:avLst/>
            <a:gdLst/>
            <a:ahLst/>
            <a:cxnLst/>
            <a:rect l="l" t="t" r="r" b="b"/>
            <a:pathLst>
              <a:path w="4578669" h="3723343">
                <a:moveTo>
                  <a:pt x="0" y="0"/>
                </a:moveTo>
                <a:lnTo>
                  <a:pt x="4578669" y="0"/>
                </a:lnTo>
                <a:lnTo>
                  <a:pt x="4578669" y="3723343"/>
                </a:lnTo>
                <a:lnTo>
                  <a:pt x="0" y="3723343"/>
                </a:lnTo>
                <a:lnTo>
                  <a:pt x="0" y="0"/>
                </a:lnTo>
                <a:close/>
              </a:path>
            </a:pathLst>
          </a:custGeom>
          <a:blipFill>
            <a:blip r:embed="rId8"/>
            <a:stretch>
              <a:fillRect t="-665" b="-665"/>
            </a:stretch>
          </a:blipFill>
        </p:spPr>
        <p:txBody>
          <a:bodyPr/>
          <a:lstStyle/>
          <a:p>
            <a:endParaRPr lang="fr-CA"/>
          </a:p>
        </p:txBody>
      </p:sp>
      <p:sp>
        <p:nvSpPr>
          <p:cNvPr id="18" name="Freeform 18"/>
          <p:cNvSpPr/>
          <p:nvPr/>
        </p:nvSpPr>
        <p:spPr>
          <a:xfrm>
            <a:off x="7459828" y="2270292"/>
            <a:ext cx="4385536" cy="3584887"/>
          </a:xfrm>
          <a:custGeom>
            <a:avLst/>
            <a:gdLst/>
            <a:ahLst/>
            <a:cxnLst/>
            <a:rect l="l" t="t" r="r" b="b"/>
            <a:pathLst>
              <a:path w="4385536" h="3584887">
                <a:moveTo>
                  <a:pt x="0" y="0"/>
                </a:moveTo>
                <a:lnTo>
                  <a:pt x="4385536" y="0"/>
                </a:lnTo>
                <a:lnTo>
                  <a:pt x="4385536" y="3584887"/>
                </a:lnTo>
                <a:lnTo>
                  <a:pt x="0" y="3584887"/>
                </a:lnTo>
                <a:lnTo>
                  <a:pt x="0" y="0"/>
                </a:lnTo>
                <a:close/>
              </a:path>
            </a:pathLst>
          </a:custGeom>
          <a:blipFill>
            <a:blip r:embed="rId9"/>
            <a:stretch>
              <a:fillRect/>
            </a:stretch>
          </a:blipFill>
        </p:spPr>
        <p:txBody>
          <a:bodyPr/>
          <a:lstStyle/>
          <a:p>
            <a:endParaRPr lang="fr-CA"/>
          </a:p>
        </p:txBody>
      </p:sp>
      <p:sp>
        <p:nvSpPr>
          <p:cNvPr id="19" name="Freeform 19"/>
          <p:cNvSpPr/>
          <p:nvPr/>
        </p:nvSpPr>
        <p:spPr>
          <a:xfrm>
            <a:off x="8666824" y="6410972"/>
            <a:ext cx="4172627" cy="3790986"/>
          </a:xfrm>
          <a:custGeom>
            <a:avLst/>
            <a:gdLst/>
            <a:ahLst/>
            <a:cxnLst/>
            <a:rect l="l" t="t" r="r" b="b"/>
            <a:pathLst>
              <a:path w="4913077" h="4162861">
                <a:moveTo>
                  <a:pt x="0" y="0"/>
                </a:moveTo>
                <a:lnTo>
                  <a:pt x="4913076" y="0"/>
                </a:lnTo>
                <a:lnTo>
                  <a:pt x="4913076" y="4162861"/>
                </a:lnTo>
                <a:lnTo>
                  <a:pt x="0" y="4162861"/>
                </a:lnTo>
                <a:lnTo>
                  <a:pt x="0" y="0"/>
                </a:lnTo>
                <a:close/>
              </a:path>
            </a:pathLst>
          </a:custGeom>
          <a:blipFill>
            <a:blip r:embed="rId10"/>
            <a:stretch>
              <a:fillRect l="-1226" r="-1226"/>
            </a:stretch>
          </a:blipFill>
        </p:spPr>
        <p:txBody>
          <a:bodyPr/>
          <a:lstStyle/>
          <a:p>
            <a:endParaRPr lang="fr-CA"/>
          </a:p>
        </p:txBody>
      </p:sp>
      <p:sp>
        <p:nvSpPr>
          <p:cNvPr id="20" name="Freeform 20"/>
          <p:cNvSpPr/>
          <p:nvPr/>
        </p:nvSpPr>
        <p:spPr>
          <a:xfrm>
            <a:off x="1862475" y="4514877"/>
            <a:ext cx="3941395" cy="3508488"/>
          </a:xfrm>
          <a:custGeom>
            <a:avLst/>
            <a:gdLst/>
            <a:ahLst/>
            <a:cxnLst/>
            <a:rect l="l" t="t" r="r" b="b"/>
            <a:pathLst>
              <a:path w="3941395" h="3508488">
                <a:moveTo>
                  <a:pt x="0" y="0"/>
                </a:moveTo>
                <a:lnTo>
                  <a:pt x="3941395" y="0"/>
                </a:lnTo>
                <a:lnTo>
                  <a:pt x="3941395" y="3508489"/>
                </a:lnTo>
                <a:lnTo>
                  <a:pt x="0" y="3508489"/>
                </a:lnTo>
                <a:lnTo>
                  <a:pt x="0" y="0"/>
                </a:lnTo>
                <a:close/>
              </a:path>
            </a:pathLst>
          </a:custGeom>
          <a:blipFill>
            <a:blip r:embed="rId11"/>
            <a:stretch>
              <a:fillRect/>
            </a:stretch>
          </a:blipFill>
        </p:spPr>
        <p:txBody>
          <a:bodyPr/>
          <a:lstStyle/>
          <a:p>
            <a:endParaRPr lang="fr-CA"/>
          </a:p>
        </p:txBody>
      </p:sp>
      <p:sp>
        <p:nvSpPr>
          <p:cNvPr id="21" name="Freeform 21"/>
          <p:cNvSpPr/>
          <p:nvPr/>
        </p:nvSpPr>
        <p:spPr>
          <a:xfrm>
            <a:off x="13110530" y="1477034"/>
            <a:ext cx="4578669" cy="3571094"/>
          </a:xfrm>
          <a:custGeom>
            <a:avLst/>
            <a:gdLst/>
            <a:ahLst/>
            <a:cxnLst/>
            <a:rect l="l" t="t" r="r" b="b"/>
            <a:pathLst>
              <a:path w="4836156" h="3835061">
                <a:moveTo>
                  <a:pt x="0" y="0"/>
                </a:moveTo>
                <a:lnTo>
                  <a:pt x="4836156" y="0"/>
                </a:lnTo>
                <a:lnTo>
                  <a:pt x="4836156" y="3835060"/>
                </a:lnTo>
                <a:lnTo>
                  <a:pt x="0" y="3835060"/>
                </a:lnTo>
                <a:lnTo>
                  <a:pt x="0" y="0"/>
                </a:lnTo>
                <a:close/>
              </a:path>
            </a:pathLst>
          </a:custGeom>
          <a:blipFill>
            <a:blip r:embed="rId12"/>
            <a:stretch>
              <a:fillRect t="-2317" b="-2317"/>
            </a:stretch>
          </a:blipFill>
        </p:spPr>
        <p:txBody>
          <a:bodyPr/>
          <a:lstStyle/>
          <a:p>
            <a:endParaRPr lang="fr-CA"/>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a:off x="0" y="10039350"/>
            <a:ext cx="18288000" cy="247650"/>
            <a:chOff x="0" y="0"/>
            <a:chExt cx="24384000" cy="330200"/>
          </a:xfrm>
        </p:grpSpPr>
        <p:sp>
          <p:nvSpPr>
            <p:cNvPr id="5" name="Freeform 5"/>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6" name="Group 6"/>
          <p:cNvGrpSpPr/>
          <p:nvPr/>
        </p:nvGrpSpPr>
        <p:grpSpPr>
          <a:xfrm rot="5400000">
            <a:off x="-49657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grpSp>
        <p:nvGrpSpPr>
          <p:cNvPr id="8" name="Group 8"/>
          <p:cNvGrpSpPr/>
          <p:nvPr/>
        </p:nvGrpSpPr>
        <p:grpSpPr>
          <a:xfrm rot="5400000">
            <a:off x="12992100" y="4991100"/>
            <a:ext cx="10287000" cy="304800"/>
            <a:chOff x="0" y="0"/>
            <a:chExt cx="13716000" cy="406400"/>
          </a:xfrm>
        </p:grpSpPr>
        <p:sp>
          <p:nvSpPr>
            <p:cNvPr id="9" name="Freeform 9"/>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10" name="TextBox 10"/>
          <p:cNvSpPr txBox="1"/>
          <p:nvPr/>
        </p:nvSpPr>
        <p:spPr>
          <a:xfrm>
            <a:off x="1005840" y="2322197"/>
            <a:ext cx="16276320" cy="1038225"/>
          </a:xfrm>
          <a:prstGeom prst="rect">
            <a:avLst/>
          </a:prstGeom>
        </p:spPr>
        <p:txBody>
          <a:bodyPr lIns="0" tIns="0" rIns="0" bIns="0" rtlCol="0" anchor="t">
            <a:spAutoFit/>
          </a:bodyPr>
          <a:lstStyle/>
          <a:p>
            <a:pPr algn="ctr">
              <a:lnSpc>
                <a:spcPts val="7200"/>
              </a:lnSpc>
            </a:pPr>
            <a:r>
              <a:rPr lang="en-US" sz="6000">
                <a:solidFill>
                  <a:srgbClr val="F7A600"/>
                </a:solidFill>
                <a:latin typeface="Arial MT Pro"/>
                <a:ea typeface="Arial MT Pro"/>
                <a:cs typeface="Arial MT Pro"/>
                <a:sym typeface="Arial MT Pro"/>
              </a:rPr>
              <a:t>Bonus !</a:t>
            </a:r>
          </a:p>
        </p:txBody>
      </p:sp>
      <p:sp>
        <p:nvSpPr>
          <p:cNvPr id="11" name="TextBox 11"/>
          <p:cNvSpPr txBox="1"/>
          <p:nvPr/>
        </p:nvSpPr>
        <p:spPr>
          <a:xfrm>
            <a:off x="2913593" y="323850"/>
            <a:ext cx="1248621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Projet scolaire</a:t>
            </a:r>
          </a:p>
        </p:txBody>
      </p:sp>
      <p:sp>
        <p:nvSpPr>
          <p:cNvPr id="12" name="Freeform 12"/>
          <p:cNvSpPr/>
          <p:nvPr/>
        </p:nvSpPr>
        <p:spPr>
          <a:xfrm>
            <a:off x="6101489" y="3633537"/>
            <a:ext cx="6085021" cy="5045871"/>
          </a:xfrm>
          <a:custGeom>
            <a:avLst/>
            <a:gdLst/>
            <a:ahLst/>
            <a:cxnLst/>
            <a:rect l="l" t="t" r="r" b="b"/>
            <a:pathLst>
              <a:path w="6085021" h="5045871">
                <a:moveTo>
                  <a:pt x="0" y="0"/>
                </a:moveTo>
                <a:lnTo>
                  <a:pt x="6085021" y="0"/>
                </a:lnTo>
                <a:lnTo>
                  <a:pt x="6085021" y="5045871"/>
                </a:lnTo>
                <a:lnTo>
                  <a:pt x="0" y="5045871"/>
                </a:lnTo>
                <a:lnTo>
                  <a:pt x="0" y="0"/>
                </a:lnTo>
                <a:close/>
              </a:path>
            </a:pathLst>
          </a:custGeom>
          <a:blipFill>
            <a:blip r:embed="rId3"/>
            <a:stretch>
              <a:fillRect/>
            </a:stretch>
          </a:blipFill>
        </p:spPr>
        <p:txBody>
          <a:bodyPr/>
          <a:lstStyle/>
          <a:p>
            <a:endParaRPr lang="fr-CA"/>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a:off x="0" y="10039350"/>
            <a:ext cx="18288000" cy="247650"/>
            <a:chOff x="0" y="0"/>
            <a:chExt cx="24384000" cy="330200"/>
          </a:xfrm>
        </p:grpSpPr>
        <p:sp>
          <p:nvSpPr>
            <p:cNvPr id="5" name="Freeform 5"/>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6" name="Group 6"/>
          <p:cNvGrpSpPr/>
          <p:nvPr/>
        </p:nvGrpSpPr>
        <p:grpSpPr>
          <a:xfrm rot="5400000">
            <a:off x="-49657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8" name="TextBox 8"/>
          <p:cNvSpPr txBox="1"/>
          <p:nvPr/>
        </p:nvSpPr>
        <p:spPr>
          <a:xfrm>
            <a:off x="2106308" y="637349"/>
            <a:ext cx="13607785" cy="1989837"/>
          </a:xfrm>
          <a:prstGeom prst="rect">
            <a:avLst/>
          </a:prstGeom>
        </p:spPr>
        <p:txBody>
          <a:bodyPr lIns="0" tIns="0" rIns="0" bIns="0" rtlCol="0" anchor="t">
            <a:spAutoFit/>
          </a:bodyPr>
          <a:lstStyle/>
          <a:p>
            <a:pPr algn="ctr">
              <a:lnSpc>
                <a:spcPts val="7387"/>
              </a:lnSpc>
            </a:pPr>
            <a:r>
              <a:rPr lang="en-US" sz="8900">
                <a:solidFill>
                  <a:srgbClr val="A2C617"/>
                </a:solidFill>
                <a:latin typeface="Marykate"/>
                <a:ea typeface="Marykate"/>
                <a:cs typeface="Marykate"/>
                <a:sym typeface="Marykate"/>
              </a:rPr>
              <a:t>Rapport numérique sur la production laitière  </a:t>
            </a:r>
          </a:p>
        </p:txBody>
      </p:sp>
      <p:sp>
        <p:nvSpPr>
          <p:cNvPr id="9" name="TextBox 9"/>
          <p:cNvSpPr txBox="1"/>
          <p:nvPr/>
        </p:nvSpPr>
        <p:spPr>
          <a:xfrm>
            <a:off x="2709124" y="7942897"/>
            <a:ext cx="12869752" cy="1466850"/>
          </a:xfrm>
          <a:prstGeom prst="rect">
            <a:avLst/>
          </a:prstGeom>
        </p:spPr>
        <p:txBody>
          <a:bodyPr lIns="0" tIns="0" rIns="0" bIns="0" rtlCol="0" anchor="t">
            <a:spAutoFit/>
          </a:bodyPr>
          <a:lstStyle/>
          <a:p>
            <a:pPr algn="ctr">
              <a:lnSpc>
                <a:spcPts val="5400"/>
              </a:lnSpc>
            </a:pPr>
            <a:r>
              <a:rPr lang="en-US" sz="4500">
                <a:solidFill>
                  <a:srgbClr val="A2C617"/>
                </a:solidFill>
                <a:latin typeface="Arial MT Pro"/>
                <a:ea typeface="Arial MT Pro"/>
                <a:cs typeface="Arial MT Pro"/>
                <a:sym typeface="Arial MT Pro"/>
              </a:rPr>
              <a:t>Qui peut aider Laurence à maintenir et améliorer sa production laitière?  </a:t>
            </a:r>
          </a:p>
        </p:txBody>
      </p:sp>
      <p:sp>
        <p:nvSpPr>
          <p:cNvPr id="10" name="TextBox 10"/>
          <p:cNvSpPr txBox="1"/>
          <p:nvPr/>
        </p:nvSpPr>
        <p:spPr>
          <a:xfrm>
            <a:off x="3511649" y="9148763"/>
            <a:ext cx="11264703" cy="2077212"/>
          </a:xfrm>
          <a:prstGeom prst="rect">
            <a:avLst/>
          </a:prstGeom>
        </p:spPr>
        <p:txBody>
          <a:bodyPr lIns="0" tIns="0" rIns="0" bIns="0" rtlCol="0" anchor="t">
            <a:spAutoFit/>
          </a:bodyPr>
          <a:lstStyle/>
          <a:p>
            <a:pPr algn="ctr">
              <a:lnSpc>
                <a:spcPts val="8160"/>
              </a:lnSpc>
            </a:pPr>
            <a:r>
              <a:rPr lang="en-US" sz="4000" b="1" i="1">
                <a:solidFill>
                  <a:srgbClr val="FFC000"/>
                </a:solidFill>
                <a:latin typeface="Arial MT Pro Bold Italics"/>
                <a:ea typeface="Arial MT Pro Bold Italics"/>
                <a:cs typeface="Arial MT Pro Bold Italics"/>
                <a:sym typeface="Arial MT Pro Bold Italics"/>
              </a:rPr>
              <a:t>4 cartes Carrières requises</a:t>
            </a:r>
          </a:p>
          <a:p>
            <a:pPr algn="ctr">
              <a:lnSpc>
                <a:spcPts val="8568"/>
              </a:lnSpc>
            </a:pPr>
            <a:endParaRPr lang="en-US" sz="4000" b="1" i="1">
              <a:solidFill>
                <a:srgbClr val="FFC000"/>
              </a:solidFill>
              <a:latin typeface="Arial MT Pro Bold Italics"/>
              <a:ea typeface="Arial MT Pro Bold Italics"/>
              <a:cs typeface="Arial MT Pro Bold Italics"/>
              <a:sym typeface="Arial MT Pro Bold Italics"/>
            </a:endParaRPr>
          </a:p>
        </p:txBody>
      </p:sp>
      <p:sp>
        <p:nvSpPr>
          <p:cNvPr id="11" name="TextBox 11"/>
          <p:cNvSpPr txBox="1"/>
          <p:nvPr/>
        </p:nvSpPr>
        <p:spPr>
          <a:xfrm>
            <a:off x="1097126" y="2681287"/>
            <a:ext cx="16162174" cy="5137785"/>
          </a:xfrm>
          <a:prstGeom prst="rect">
            <a:avLst/>
          </a:prstGeom>
        </p:spPr>
        <p:txBody>
          <a:bodyPr lIns="0" tIns="0" rIns="0" bIns="0" rtlCol="0" anchor="t">
            <a:spAutoFit/>
          </a:bodyPr>
          <a:lstStyle/>
          <a:p>
            <a:pPr algn="just">
              <a:lnSpc>
                <a:spcPts val="5099"/>
              </a:lnSpc>
            </a:pPr>
            <a:r>
              <a:rPr lang="en-US" sz="3399">
                <a:solidFill>
                  <a:srgbClr val="000000"/>
                </a:solidFill>
                <a:latin typeface="Arial MT Pro"/>
                <a:ea typeface="Arial MT Pro"/>
                <a:cs typeface="Arial MT Pro"/>
                <a:sym typeface="Arial MT Pro"/>
              </a:rPr>
              <a:t>Laurence possède une ferme laitière équipée de deux robots de traite. Sa responsabilité principale est de prendre soin de ses vaches. Elle s’assure de leur donner suffisamment de nourriture et d’eau, de leur procurer un abri et de leur permettre de se déplacer librement dans l’étable. Des vaches heureuses et en santé produisent plus de lait. Une façon de s’assurer de leur bien-être est de surveiller la production et la qualité du lait. Chaque jour, Laurence reçoit un rapport numérique sur la quantité et la qualité du lait produit par chaque vache. Si la moyenne diminue, c’est un signal d’alarme.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rot="5400000">
            <a:off x="-4965700" y="4991100"/>
            <a:ext cx="10287000" cy="304800"/>
            <a:chOff x="0" y="0"/>
            <a:chExt cx="13716000" cy="406400"/>
          </a:xfrm>
        </p:grpSpPr>
        <p:sp>
          <p:nvSpPr>
            <p:cNvPr id="5" name="Freeform 5"/>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grpSp>
        <p:nvGrpSpPr>
          <p:cNvPr id="6" name="Group 6"/>
          <p:cNvGrpSpPr/>
          <p:nvPr/>
        </p:nvGrpSpPr>
        <p:grpSpPr>
          <a:xfrm rot="5400000">
            <a:off x="129921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8" name="TextBox 8"/>
          <p:cNvSpPr txBox="1"/>
          <p:nvPr/>
        </p:nvSpPr>
        <p:spPr>
          <a:xfrm>
            <a:off x="2475776" y="552450"/>
            <a:ext cx="13404873" cy="1962150"/>
          </a:xfrm>
          <a:prstGeom prst="rect">
            <a:avLst/>
          </a:prstGeom>
        </p:spPr>
        <p:txBody>
          <a:bodyPr lIns="0" tIns="0" rIns="0" bIns="0" rtlCol="0" anchor="t">
            <a:spAutoFit/>
          </a:bodyPr>
          <a:lstStyle/>
          <a:p>
            <a:pPr algn="ctr">
              <a:lnSpc>
                <a:spcPts val="7200"/>
              </a:lnSpc>
            </a:pPr>
            <a:r>
              <a:rPr lang="en-US" sz="9000">
                <a:solidFill>
                  <a:srgbClr val="A2C617"/>
                </a:solidFill>
                <a:latin typeface="Marykate"/>
                <a:ea typeface="Marykate"/>
                <a:cs typeface="Marykate"/>
                <a:sym typeface="Marykate"/>
              </a:rPr>
              <a:t>Rapport numérique sur la production laitière  </a:t>
            </a:r>
          </a:p>
        </p:txBody>
      </p:sp>
      <p:sp>
        <p:nvSpPr>
          <p:cNvPr id="9" name="TextBox 9"/>
          <p:cNvSpPr txBox="1"/>
          <p:nvPr/>
        </p:nvSpPr>
        <p:spPr>
          <a:xfrm>
            <a:off x="10145260" y="9130592"/>
            <a:ext cx="3161418" cy="705143"/>
          </a:xfrm>
          <a:prstGeom prst="rect">
            <a:avLst/>
          </a:prstGeom>
        </p:spPr>
        <p:txBody>
          <a:bodyPr lIns="0" tIns="0" rIns="0" bIns="0" rtlCol="0" anchor="t">
            <a:spAutoFit/>
          </a:bodyPr>
          <a:lstStyle/>
          <a:p>
            <a:pPr algn="ctr">
              <a:lnSpc>
                <a:spcPts val="4450"/>
              </a:lnSpc>
            </a:pPr>
            <a:r>
              <a:rPr lang="en-US" sz="3708" b="1">
                <a:solidFill>
                  <a:srgbClr val="A2C617"/>
                </a:solidFill>
                <a:latin typeface="Arial MT Pro Bold"/>
                <a:ea typeface="Arial MT Pro Bold"/>
                <a:cs typeface="Arial MT Pro Bold"/>
                <a:sym typeface="Arial MT Pro Bold"/>
              </a:rPr>
              <a:t>Construire</a:t>
            </a:r>
          </a:p>
        </p:txBody>
      </p:sp>
      <p:sp>
        <p:nvSpPr>
          <p:cNvPr id="10" name="Freeform 10"/>
          <p:cNvSpPr/>
          <p:nvPr/>
        </p:nvSpPr>
        <p:spPr>
          <a:xfrm>
            <a:off x="9091591" y="8524234"/>
            <a:ext cx="1242350" cy="1468131"/>
          </a:xfrm>
          <a:custGeom>
            <a:avLst/>
            <a:gdLst/>
            <a:ahLst/>
            <a:cxnLst/>
            <a:rect l="l" t="t" r="r" b="b"/>
            <a:pathLst>
              <a:path w="1242350" h="1468131">
                <a:moveTo>
                  <a:pt x="0" y="0"/>
                </a:moveTo>
                <a:lnTo>
                  <a:pt x="1242350" y="0"/>
                </a:lnTo>
                <a:lnTo>
                  <a:pt x="1242350" y="1468132"/>
                </a:lnTo>
                <a:lnTo>
                  <a:pt x="0" y="1468132"/>
                </a:lnTo>
                <a:lnTo>
                  <a:pt x="0" y="0"/>
                </a:lnTo>
                <a:close/>
              </a:path>
            </a:pathLst>
          </a:custGeom>
          <a:blipFill>
            <a:blip r:embed="rId3"/>
            <a:stretch>
              <a:fillRect/>
            </a:stretch>
          </a:blipFill>
        </p:spPr>
        <p:txBody>
          <a:bodyPr/>
          <a:lstStyle/>
          <a:p>
            <a:endParaRPr lang="fr-CA"/>
          </a:p>
        </p:txBody>
      </p:sp>
      <p:sp>
        <p:nvSpPr>
          <p:cNvPr id="11" name="TextBox 11"/>
          <p:cNvSpPr txBox="1"/>
          <p:nvPr/>
        </p:nvSpPr>
        <p:spPr>
          <a:xfrm>
            <a:off x="1727014" y="8802974"/>
            <a:ext cx="3293584" cy="731437"/>
          </a:xfrm>
          <a:prstGeom prst="rect">
            <a:avLst/>
          </a:prstGeom>
        </p:spPr>
        <p:txBody>
          <a:bodyPr lIns="0" tIns="0" rIns="0" bIns="0" rtlCol="0" anchor="t">
            <a:spAutoFit/>
          </a:bodyPr>
          <a:lstStyle/>
          <a:p>
            <a:pPr algn="ctr">
              <a:lnSpc>
                <a:spcPts val="4636"/>
              </a:lnSpc>
            </a:pPr>
            <a:r>
              <a:rPr lang="en-US" sz="3863" b="1">
                <a:solidFill>
                  <a:srgbClr val="A2C617"/>
                </a:solidFill>
                <a:latin typeface="Arial MT Pro Bold"/>
                <a:ea typeface="Arial MT Pro Bold"/>
                <a:cs typeface="Arial MT Pro Bold"/>
                <a:sym typeface="Arial MT Pro Bold"/>
              </a:rPr>
              <a:t>Réfléchir</a:t>
            </a:r>
          </a:p>
        </p:txBody>
      </p:sp>
      <p:sp>
        <p:nvSpPr>
          <p:cNvPr id="12" name="Freeform 12"/>
          <p:cNvSpPr/>
          <p:nvPr/>
        </p:nvSpPr>
        <p:spPr>
          <a:xfrm>
            <a:off x="712483" y="8121337"/>
            <a:ext cx="1416239" cy="1688962"/>
          </a:xfrm>
          <a:custGeom>
            <a:avLst/>
            <a:gdLst/>
            <a:ahLst/>
            <a:cxnLst/>
            <a:rect l="l" t="t" r="r" b="b"/>
            <a:pathLst>
              <a:path w="1416239" h="1688962">
                <a:moveTo>
                  <a:pt x="0" y="0"/>
                </a:moveTo>
                <a:lnTo>
                  <a:pt x="1416239" y="0"/>
                </a:lnTo>
                <a:lnTo>
                  <a:pt x="1416239" y="1688962"/>
                </a:lnTo>
                <a:lnTo>
                  <a:pt x="0" y="1688962"/>
                </a:lnTo>
                <a:lnTo>
                  <a:pt x="0" y="0"/>
                </a:lnTo>
                <a:close/>
              </a:path>
            </a:pathLst>
          </a:custGeom>
          <a:blipFill>
            <a:blip r:embed="rId4">
              <a:extLst>
                <a:ext uri="{96DAC541-7B7A-43D3-8B79-37D633B846F1}">
                  <asvg:svgBlip xmlns:asvg="http://schemas.microsoft.com/office/drawing/2016/SVG/main" r:embed="rId5"/>
                </a:ext>
              </a:extLst>
            </a:blip>
            <a:stretch>
              <a:fillRect l="-122" r="-122"/>
            </a:stretch>
          </a:blipFill>
        </p:spPr>
        <p:txBody>
          <a:bodyPr/>
          <a:lstStyle/>
          <a:p>
            <a:endParaRPr lang="fr-CA"/>
          </a:p>
        </p:txBody>
      </p:sp>
      <p:sp>
        <p:nvSpPr>
          <p:cNvPr id="13" name="Freeform 13"/>
          <p:cNvSpPr/>
          <p:nvPr/>
        </p:nvSpPr>
        <p:spPr>
          <a:xfrm>
            <a:off x="426151" y="1356147"/>
            <a:ext cx="4013200" cy="3566175"/>
          </a:xfrm>
          <a:custGeom>
            <a:avLst/>
            <a:gdLst/>
            <a:ahLst/>
            <a:cxnLst/>
            <a:rect l="l" t="t" r="r" b="b"/>
            <a:pathLst>
              <a:path w="4637685" h="4147086">
                <a:moveTo>
                  <a:pt x="0" y="0"/>
                </a:moveTo>
                <a:lnTo>
                  <a:pt x="4637684" y="0"/>
                </a:lnTo>
                <a:lnTo>
                  <a:pt x="4637684" y="4147086"/>
                </a:lnTo>
                <a:lnTo>
                  <a:pt x="0" y="4147086"/>
                </a:lnTo>
                <a:lnTo>
                  <a:pt x="0" y="0"/>
                </a:lnTo>
                <a:close/>
              </a:path>
            </a:pathLst>
          </a:custGeom>
          <a:blipFill>
            <a:blip r:embed="rId6"/>
            <a:stretch>
              <a:fillRect/>
            </a:stretch>
          </a:blipFill>
        </p:spPr>
        <p:txBody>
          <a:bodyPr/>
          <a:lstStyle/>
          <a:p>
            <a:endParaRPr lang="fr-CA"/>
          </a:p>
        </p:txBody>
      </p:sp>
      <p:sp>
        <p:nvSpPr>
          <p:cNvPr id="14" name="Freeform 14"/>
          <p:cNvSpPr/>
          <p:nvPr/>
        </p:nvSpPr>
        <p:spPr>
          <a:xfrm>
            <a:off x="4117768" y="5066745"/>
            <a:ext cx="3904383" cy="3566175"/>
          </a:xfrm>
          <a:custGeom>
            <a:avLst/>
            <a:gdLst/>
            <a:ahLst/>
            <a:cxnLst/>
            <a:rect l="l" t="t" r="r" b="b"/>
            <a:pathLst>
              <a:path w="4331602" h="3795513">
                <a:moveTo>
                  <a:pt x="0" y="0"/>
                </a:moveTo>
                <a:lnTo>
                  <a:pt x="4331602" y="0"/>
                </a:lnTo>
                <a:lnTo>
                  <a:pt x="4331602" y="3795513"/>
                </a:lnTo>
                <a:lnTo>
                  <a:pt x="0" y="3795513"/>
                </a:lnTo>
                <a:lnTo>
                  <a:pt x="0" y="0"/>
                </a:lnTo>
                <a:close/>
              </a:path>
            </a:pathLst>
          </a:custGeom>
          <a:blipFill>
            <a:blip r:embed="rId7"/>
            <a:stretch>
              <a:fillRect/>
            </a:stretch>
          </a:blipFill>
        </p:spPr>
        <p:txBody>
          <a:bodyPr/>
          <a:lstStyle/>
          <a:p>
            <a:endParaRPr lang="fr-CA"/>
          </a:p>
        </p:txBody>
      </p:sp>
      <p:sp>
        <p:nvSpPr>
          <p:cNvPr id="15" name="Freeform 15"/>
          <p:cNvSpPr/>
          <p:nvPr/>
        </p:nvSpPr>
        <p:spPr>
          <a:xfrm>
            <a:off x="13348881" y="2514600"/>
            <a:ext cx="4465844" cy="4026287"/>
          </a:xfrm>
          <a:custGeom>
            <a:avLst/>
            <a:gdLst/>
            <a:ahLst/>
            <a:cxnLst/>
            <a:rect l="l" t="t" r="r" b="b"/>
            <a:pathLst>
              <a:path w="5312816" h="4475329">
                <a:moveTo>
                  <a:pt x="0" y="0"/>
                </a:moveTo>
                <a:lnTo>
                  <a:pt x="5312816" y="0"/>
                </a:lnTo>
                <a:lnTo>
                  <a:pt x="5312816" y="4475329"/>
                </a:lnTo>
                <a:lnTo>
                  <a:pt x="0" y="4475329"/>
                </a:lnTo>
                <a:lnTo>
                  <a:pt x="0" y="0"/>
                </a:lnTo>
                <a:close/>
              </a:path>
            </a:pathLst>
          </a:custGeom>
          <a:blipFill>
            <a:blip r:embed="rId8"/>
            <a:stretch>
              <a:fillRect/>
            </a:stretch>
          </a:blipFill>
        </p:spPr>
        <p:txBody>
          <a:bodyPr/>
          <a:lstStyle/>
          <a:p>
            <a:endParaRPr lang="fr-CA"/>
          </a:p>
        </p:txBody>
      </p:sp>
      <p:sp>
        <p:nvSpPr>
          <p:cNvPr id="16" name="Freeform 16"/>
          <p:cNvSpPr/>
          <p:nvPr/>
        </p:nvSpPr>
        <p:spPr>
          <a:xfrm>
            <a:off x="8344215" y="4254307"/>
            <a:ext cx="4657664" cy="4026286"/>
          </a:xfrm>
          <a:custGeom>
            <a:avLst/>
            <a:gdLst/>
            <a:ahLst/>
            <a:cxnLst/>
            <a:rect l="l" t="t" r="r" b="b"/>
            <a:pathLst>
              <a:path w="5131413" h="4269132">
                <a:moveTo>
                  <a:pt x="0" y="0"/>
                </a:moveTo>
                <a:lnTo>
                  <a:pt x="5131413" y="0"/>
                </a:lnTo>
                <a:lnTo>
                  <a:pt x="5131413" y="4269132"/>
                </a:lnTo>
                <a:lnTo>
                  <a:pt x="0" y="4269132"/>
                </a:lnTo>
                <a:lnTo>
                  <a:pt x="0" y="0"/>
                </a:lnTo>
                <a:close/>
              </a:path>
            </a:pathLst>
          </a:custGeom>
          <a:blipFill>
            <a:blip r:embed="rId9"/>
            <a:stretch>
              <a:fillRect/>
            </a:stretch>
          </a:blipFill>
        </p:spPr>
        <p:txBody>
          <a:bodyPr/>
          <a:lstStyle/>
          <a:p>
            <a:endParaRPr lang="fr-CA"/>
          </a:p>
        </p:txBody>
      </p:sp>
      <p:sp>
        <p:nvSpPr>
          <p:cNvPr id="17" name="TextBox 17"/>
          <p:cNvSpPr txBox="1"/>
          <p:nvPr/>
        </p:nvSpPr>
        <p:spPr>
          <a:xfrm>
            <a:off x="15601636" y="7930866"/>
            <a:ext cx="3262440" cy="725241"/>
          </a:xfrm>
          <a:prstGeom prst="rect">
            <a:avLst/>
          </a:prstGeom>
        </p:spPr>
        <p:txBody>
          <a:bodyPr lIns="0" tIns="0" rIns="0" bIns="0" rtlCol="0" anchor="t">
            <a:spAutoFit/>
          </a:bodyPr>
          <a:lstStyle/>
          <a:p>
            <a:pPr algn="l">
              <a:lnSpc>
                <a:spcPts val="4592"/>
              </a:lnSpc>
            </a:pPr>
            <a:r>
              <a:rPr lang="en-US" sz="3827" b="1">
                <a:solidFill>
                  <a:srgbClr val="A2C617"/>
                </a:solidFill>
                <a:latin typeface="Arial MT Pro Bold"/>
                <a:ea typeface="Arial MT Pro Bold"/>
                <a:cs typeface="Arial MT Pro Bold"/>
                <a:sym typeface="Arial MT Pro Bold"/>
              </a:rPr>
              <a:t>Persuader</a:t>
            </a:r>
          </a:p>
        </p:txBody>
      </p:sp>
      <p:sp>
        <p:nvSpPr>
          <p:cNvPr id="18" name="Freeform 18"/>
          <p:cNvSpPr/>
          <p:nvPr/>
        </p:nvSpPr>
        <p:spPr>
          <a:xfrm>
            <a:off x="14121510" y="7363501"/>
            <a:ext cx="1278382" cy="1515673"/>
          </a:xfrm>
          <a:custGeom>
            <a:avLst/>
            <a:gdLst/>
            <a:ahLst/>
            <a:cxnLst/>
            <a:rect l="l" t="t" r="r" b="b"/>
            <a:pathLst>
              <a:path w="1278382" h="1515673">
                <a:moveTo>
                  <a:pt x="0" y="0"/>
                </a:moveTo>
                <a:lnTo>
                  <a:pt x="1278382" y="0"/>
                </a:lnTo>
                <a:lnTo>
                  <a:pt x="1278382" y="1515673"/>
                </a:lnTo>
                <a:lnTo>
                  <a:pt x="0" y="1515673"/>
                </a:lnTo>
                <a:lnTo>
                  <a:pt x="0" y="0"/>
                </a:lnTo>
                <a:close/>
              </a:path>
            </a:pathLst>
          </a:custGeom>
          <a:blipFill>
            <a:blip r:embed="rId10"/>
            <a:stretch>
              <a:fillRect/>
            </a:stretch>
          </a:blipFill>
        </p:spPr>
        <p:txBody>
          <a:bodyPr/>
          <a:lstStyle/>
          <a:p>
            <a:endParaRPr lang="fr-CA"/>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47650"/>
            <a:chOff x="0" y="0"/>
            <a:chExt cx="24384000" cy="330200"/>
          </a:xfrm>
        </p:grpSpPr>
        <p:sp>
          <p:nvSpPr>
            <p:cNvPr id="3" name="Freeform 3"/>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4" name="Group 4"/>
          <p:cNvGrpSpPr/>
          <p:nvPr/>
        </p:nvGrpSpPr>
        <p:grpSpPr>
          <a:xfrm>
            <a:off x="0" y="10039350"/>
            <a:ext cx="18288000" cy="247650"/>
            <a:chOff x="0" y="0"/>
            <a:chExt cx="24384000" cy="330200"/>
          </a:xfrm>
        </p:grpSpPr>
        <p:sp>
          <p:nvSpPr>
            <p:cNvPr id="5" name="Freeform 5"/>
            <p:cNvSpPr/>
            <p:nvPr/>
          </p:nvSpPr>
          <p:spPr>
            <a:xfrm>
              <a:off x="0" y="0"/>
              <a:ext cx="24384000" cy="330200"/>
            </a:xfrm>
            <a:custGeom>
              <a:avLst/>
              <a:gdLst/>
              <a:ahLst/>
              <a:cxnLst/>
              <a:rect l="l" t="t" r="r" b="b"/>
              <a:pathLst>
                <a:path w="24384000" h="330200">
                  <a:moveTo>
                    <a:pt x="0" y="0"/>
                  </a:moveTo>
                  <a:lnTo>
                    <a:pt x="24384000" y="0"/>
                  </a:lnTo>
                  <a:lnTo>
                    <a:pt x="24384000" y="330200"/>
                  </a:lnTo>
                  <a:lnTo>
                    <a:pt x="0" y="330200"/>
                  </a:lnTo>
                  <a:close/>
                </a:path>
              </a:pathLst>
            </a:custGeom>
            <a:solidFill>
              <a:srgbClr val="FFFFFF"/>
            </a:solidFill>
          </p:spPr>
          <p:txBody>
            <a:bodyPr/>
            <a:lstStyle/>
            <a:p>
              <a:endParaRPr lang="fr-CA"/>
            </a:p>
          </p:txBody>
        </p:sp>
      </p:grpSp>
      <p:grpSp>
        <p:nvGrpSpPr>
          <p:cNvPr id="6" name="Group 6"/>
          <p:cNvGrpSpPr/>
          <p:nvPr/>
        </p:nvGrpSpPr>
        <p:grpSpPr>
          <a:xfrm rot="5400000">
            <a:off x="-4965700" y="4991100"/>
            <a:ext cx="10287000" cy="304800"/>
            <a:chOff x="0" y="0"/>
            <a:chExt cx="13716000" cy="406400"/>
          </a:xfrm>
        </p:grpSpPr>
        <p:sp>
          <p:nvSpPr>
            <p:cNvPr id="7" name="Freeform 7"/>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8" name="Freeform 8"/>
          <p:cNvSpPr/>
          <p:nvPr/>
        </p:nvSpPr>
        <p:spPr>
          <a:xfrm>
            <a:off x="649" y="7182530"/>
            <a:ext cx="3429007" cy="2998967"/>
          </a:xfrm>
          <a:custGeom>
            <a:avLst/>
            <a:gdLst/>
            <a:ahLst/>
            <a:cxnLst/>
            <a:rect l="l" t="t" r="r" b="b"/>
            <a:pathLst>
              <a:path w="3429007" h="2998967">
                <a:moveTo>
                  <a:pt x="0" y="0"/>
                </a:moveTo>
                <a:lnTo>
                  <a:pt x="3429008" y="0"/>
                </a:lnTo>
                <a:lnTo>
                  <a:pt x="3429008" y="2998967"/>
                </a:lnTo>
                <a:lnTo>
                  <a:pt x="0" y="2998967"/>
                </a:lnTo>
                <a:lnTo>
                  <a:pt x="0" y="0"/>
                </a:lnTo>
                <a:close/>
              </a:path>
            </a:pathLst>
          </a:custGeom>
          <a:blipFill>
            <a:blip r:embed="rId3"/>
            <a:stretch>
              <a:fillRect/>
            </a:stretch>
          </a:blipFill>
        </p:spPr>
        <p:txBody>
          <a:bodyPr/>
          <a:lstStyle/>
          <a:p>
            <a:endParaRPr lang="fr-CA"/>
          </a:p>
        </p:txBody>
      </p:sp>
      <p:sp>
        <p:nvSpPr>
          <p:cNvPr id="9" name="Freeform 9"/>
          <p:cNvSpPr/>
          <p:nvPr/>
        </p:nvSpPr>
        <p:spPr>
          <a:xfrm>
            <a:off x="0" y="8014690"/>
            <a:ext cx="3235784" cy="2975997"/>
          </a:xfrm>
          <a:custGeom>
            <a:avLst/>
            <a:gdLst/>
            <a:ahLst/>
            <a:cxnLst/>
            <a:rect l="l" t="t" r="r" b="b"/>
            <a:pathLst>
              <a:path w="3235784" h="2975997">
                <a:moveTo>
                  <a:pt x="0" y="0"/>
                </a:moveTo>
                <a:lnTo>
                  <a:pt x="3235783" y="0"/>
                </a:lnTo>
                <a:lnTo>
                  <a:pt x="3235783" y="2975997"/>
                </a:lnTo>
                <a:lnTo>
                  <a:pt x="0" y="2975997"/>
                </a:lnTo>
                <a:lnTo>
                  <a:pt x="0" y="0"/>
                </a:lnTo>
                <a:close/>
              </a:path>
            </a:pathLst>
          </a:custGeom>
          <a:blipFill>
            <a:blip r:embed="rId4"/>
            <a:stretch>
              <a:fillRect l="-2814" r="-2814"/>
            </a:stretch>
          </a:blipFill>
        </p:spPr>
        <p:txBody>
          <a:bodyPr/>
          <a:lstStyle/>
          <a:p>
            <a:endParaRPr lang="fr-CA"/>
          </a:p>
        </p:txBody>
      </p:sp>
      <p:sp>
        <p:nvSpPr>
          <p:cNvPr id="10" name="Freeform 10"/>
          <p:cNvSpPr/>
          <p:nvPr/>
        </p:nvSpPr>
        <p:spPr>
          <a:xfrm>
            <a:off x="6808965" y="7137260"/>
            <a:ext cx="3492442" cy="2921721"/>
          </a:xfrm>
          <a:custGeom>
            <a:avLst/>
            <a:gdLst/>
            <a:ahLst/>
            <a:cxnLst/>
            <a:rect l="l" t="t" r="r" b="b"/>
            <a:pathLst>
              <a:path w="3492442" h="2921721">
                <a:moveTo>
                  <a:pt x="0" y="0"/>
                </a:moveTo>
                <a:lnTo>
                  <a:pt x="3492442" y="0"/>
                </a:lnTo>
                <a:lnTo>
                  <a:pt x="3492442" y="2921721"/>
                </a:lnTo>
                <a:lnTo>
                  <a:pt x="0" y="2921721"/>
                </a:lnTo>
                <a:lnTo>
                  <a:pt x="0" y="0"/>
                </a:lnTo>
                <a:close/>
              </a:path>
            </a:pathLst>
          </a:custGeom>
          <a:blipFill>
            <a:blip r:embed="rId5"/>
            <a:stretch>
              <a:fillRect l="-1171" r="-1171"/>
            </a:stretch>
          </a:blipFill>
        </p:spPr>
        <p:txBody>
          <a:bodyPr/>
          <a:lstStyle/>
          <a:p>
            <a:endParaRPr lang="fr-CA"/>
          </a:p>
        </p:txBody>
      </p:sp>
      <p:sp>
        <p:nvSpPr>
          <p:cNvPr id="11" name="Freeform 11"/>
          <p:cNvSpPr/>
          <p:nvPr/>
        </p:nvSpPr>
        <p:spPr>
          <a:xfrm>
            <a:off x="3407985" y="7270535"/>
            <a:ext cx="3429008" cy="2788446"/>
          </a:xfrm>
          <a:custGeom>
            <a:avLst/>
            <a:gdLst/>
            <a:ahLst/>
            <a:cxnLst/>
            <a:rect l="l" t="t" r="r" b="b"/>
            <a:pathLst>
              <a:path w="3429008" h="2788446">
                <a:moveTo>
                  <a:pt x="0" y="0"/>
                </a:moveTo>
                <a:lnTo>
                  <a:pt x="3429008" y="0"/>
                </a:lnTo>
                <a:lnTo>
                  <a:pt x="3429008" y="2788446"/>
                </a:lnTo>
                <a:lnTo>
                  <a:pt x="0" y="2788446"/>
                </a:lnTo>
                <a:lnTo>
                  <a:pt x="0" y="0"/>
                </a:lnTo>
                <a:close/>
              </a:path>
            </a:pathLst>
          </a:custGeom>
          <a:blipFill>
            <a:blip r:embed="rId6"/>
            <a:stretch>
              <a:fillRect t="-665" b="-665"/>
            </a:stretch>
          </a:blipFill>
        </p:spPr>
        <p:txBody>
          <a:bodyPr/>
          <a:lstStyle/>
          <a:p>
            <a:endParaRPr lang="fr-CA"/>
          </a:p>
        </p:txBody>
      </p:sp>
      <p:sp>
        <p:nvSpPr>
          <p:cNvPr id="12" name="Freeform 12"/>
          <p:cNvSpPr/>
          <p:nvPr/>
        </p:nvSpPr>
        <p:spPr>
          <a:xfrm>
            <a:off x="10296225" y="7419319"/>
            <a:ext cx="3284930" cy="2783328"/>
          </a:xfrm>
          <a:custGeom>
            <a:avLst/>
            <a:gdLst/>
            <a:ahLst/>
            <a:cxnLst/>
            <a:rect l="l" t="t" r="r" b="b"/>
            <a:pathLst>
              <a:path w="3284930" h="2783328">
                <a:moveTo>
                  <a:pt x="0" y="0"/>
                </a:moveTo>
                <a:lnTo>
                  <a:pt x="3284929" y="0"/>
                </a:lnTo>
                <a:lnTo>
                  <a:pt x="3284929" y="2783328"/>
                </a:lnTo>
                <a:lnTo>
                  <a:pt x="0" y="2783328"/>
                </a:lnTo>
                <a:lnTo>
                  <a:pt x="0" y="0"/>
                </a:lnTo>
                <a:close/>
              </a:path>
            </a:pathLst>
          </a:custGeom>
          <a:blipFill>
            <a:blip r:embed="rId7"/>
            <a:stretch>
              <a:fillRect l="-1226" r="-1226"/>
            </a:stretch>
          </a:blipFill>
        </p:spPr>
        <p:txBody>
          <a:bodyPr/>
          <a:lstStyle/>
          <a:p>
            <a:endParaRPr lang="fr-CA"/>
          </a:p>
        </p:txBody>
      </p:sp>
      <p:sp>
        <p:nvSpPr>
          <p:cNvPr id="13" name="Freeform 13"/>
          <p:cNvSpPr/>
          <p:nvPr/>
        </p:nvSpPr>
        <p:spPr>
          <a:xfrm>
            <a:off x="13545722" y="7182530"/>
            <a:ext cx="3210039" cy="2857461"/>
          </a:xfrm>
          <a:custGeom>
            <a:avLst/>
            <a:gdLst/>
            <a:ahLst/>
            <a:cxnLst/>
            <a:rect l="l" t="t" r="r" b="b"/>
            <a:pathLst>
              <a:path w="3210039" h="2857461">
                <a:moveTo>
                  <a:pt x="0" y="0"/>
                </a:moveTo>
                <a:lnTo>
                  <a:pt x="3210038" y="0"/>
                </a:lnTo>
                <a:lnTo>
                  <a:pt x="3210038" y="2857461"/>
                </a:lnTo>
                <a:lnTo>
                  <a:pt x="0" y="2857461"/>
                </a:lnTo>
                <a:lnTo>
                  <a:pt x="0" y="0"/>
                </a:lnTo>
                <a:close/>
              </a:path>
            </a:pathLst>
          </a:custGeom>
          <a:blipFill>
            <a:blip r:embed="rId8"/>
            <a:stretch>
              <a:fillRect/>
            </a:stretch>
          </a:blipFill>
        </p:spPr>
        <p:txBody>
          <a:bodyPr/>
          <a:lstStyle/>
          <a:p>
            <a:endParaRPr lang="fr-CA"/>
          </a:p>
        </p:txBody>
      </p:sp>
      <p:sp>
        <p:nvSpPr>
          <p:cNvPr id="14" name="Freeform 14"/>
          <p:cNvSpPr/>
          <p:nvPr/>
        </p:nvSpPr>
        <p:spPr>
          <a:xfrm>
            <a:off x="7711839" y="8686142"/>
            <a:ext cx="3383958" cy="2861426"/>
          </a:xfrm>
          <a:custGeom>
            <a:avLst/>
            <a:gdLst/>
            <a:ahLst/>
            <a:cxnLst/>
            <a:rect l="l" t="t" r="r" b="b"/>
            <a:pathLst>
              <a:path w="3383958" h="2861426">
                <a:moveTo>
                  <a:pt x="0" y="0"/>
                </a:moveTo>
                <a:lnTo>
                  <a:pt x="3383958" y="0"/>
                </a:lnTo>
                <a:lnTo>
                  <a:pt x="3383958" y="2861426"/>
                </a:lnTo>
                <a:lnTo>
                  <a:pt x="0" y="2861426"/>
                </a:lnTo>
                <a:lnTo>
                  <a:pt x="0" y="0"/>
                </a:lnTo>
                <a:close/>
              </a:path>
            </a:pathLst>
          </a:custGeom>
          <a:blipFill>
            <a:blip r:embed="rId9"/>
            <a:stretch>
              <a:fillRect t="-1690" b="-1690"/>
            </a:stretch>
          </a:blipFill>
        </p:spPr>
        <p:txBody>
          <a:bodyPr/>
          <a:lstStyle/>
          <a:p>
            <a:endParaRPr lang="fr-CA"/>
          </a:p>
        </p:txBody>
      </p:sp>
      <p:sp>
        <p:nvSpPr>
          <p:cNvPr id="15" name="Freeform 15"/>
          <p:cNvSpPr/>
          <p:nvPr/>
        </p:nvSpPr>
        <p:spPr>
          <a:xfrm>
            <a:off x="4282831" y="8063104"/>
            <a:ext cx="3429009" cy="3066272"/>
          </a:xfrm>
          <a:custGeom>
            <a:avLst/>
            <a:gdLst/>
            <a:ahLst/>
            <a:cxnLst/>
            <a:rect l="l" t="t" r="r" b="b"/>
            <a:pathLst>
              <a:path w="3429009" h="3066272">
                <a:moveTo>
                  <a:pt x="0" y="0"/>
                </a:moveTo>
                <a:lnTo>
                  <a:pt x="3429009" y="0"/>
                </a:lnTo>
                <a:lnTo>
                  <a:pt x="3429009" y="3066271"/>
                </a:lnTo>
                <a:lnTo>
                  <a:pt x="0" y="3066271"/>
                </a:lnTo>
                <a:lnTo>
                  <a:pt x="0" y="0"/>
                </a:lnTo>
                <a:close/>
              </a:path>
            </a:pathLst>
          </a:custGeom>
          <a:blipFill>
            <a:blip r:embed="rId10"/>
            <a:stretch>
              <a:fillRect/>
            </a:stretch>
          </a:blipFill>
        </p:spPr>
        <p:txBody>
          <a:bodyPr/>
          <a:lstStyle/>
          <a:p>
            <a:endParaRPr lang="fr-CA"/>
          </a:p>
        </p:txBody>
      </p:sp>
      <p:sp>
        <p:nvSpPr>
          <p:cNvPr id="16" name="Freeform 16"/>
          <p:cNvSpPr/>
          <p:nvPr/>
        </p:nvSpPr>
        <p:spPr>
          <a:xfrm>
            <a:off x="1985284" y="8878024"/>
            <a:ext cx="3142170" cy="2986636"/>
          </a:xfrm>
          <a:custGeom>
            <a:avLst/>
            <a:gdLst/>
            <a:ahLst/>
            <a:cxnLst/>
            <a:rect l="l" t="t" r="r" b="b"/>
            <a:pathLst>
              <a:path w="3142170" h="2986636">
                <a:moveTo>
                  <a:pt x="0" y="0"/>
                </a:moveTo>
                <a:lnTo>
                  <a:pt x="3142171" y="0"/>
                </a:lnTo>
                <a:lnTo>
                  <a:pt x="3142171" y="2986636"/>
                </a:lnTo>
                <a:lnTo>
                  <a:pt x="0" y="2986636"/>
                </a:lnTo>
                <a:lnTo>
                  <a:pt x="0" y="0"/>
                </a:lnTo>
                <a:close/>
              </a:path>
            </a:pathLst>
          </a:custGeom>
          <a:blipFill>
            <a:blip r:embed="rId11"/>
            <a:stretch>
              <a:fillRect l="-4698" r="-4698"/>
            </a:stretch>
          </a:blipFill>
        </p:spPr>
        <p:txBody>
          <a:bodyPr/>
          <a:lstStyle/>
          <a:p>
            <a:endParaRPr lang="fr-CA"/>
          </a:p>
        </p:txBody>
      </p:sp>
      <p:sp>
        <p:nvSpPr>
          <p:cNvPr id="17" name="Freeform 17"/>
          <p:cNvSpPr/>
          <p:nvPr/>
        </p:nvSpPr>
        <p:spPr>
          <a:xfrm>
            <a:off x="11143330" y="8884913"/>
            <a:ext cx="3443753" cy="2730888"/>
          </a:xfrm>
          <a:custGeom>
            <a:avLst/>
            <a:gdLst/>
            <a:ahLst/>
            <a:cxnLst/>
            <a:rect l="l" t="t" r="r" b="b"/>
            <a:pathLst>
              <a:path w="3443753" h="2730888">
                <a:moveTo>
                  <a:pt x="0" y="0"/>
                </a:moveTo>
                <a:lnTo>
                  <a:pt x="3443753" y="0"/>
                </a:lnTo>
                <a:lnTo>
                  <a:pt x="3443753" y="2730888"/>
                </a:lnTo>
                <a:lnTo>
                  <a:pt x="0" y="2730888"/>
                </a:lnTo>
                <a:lnTo>
                  <a:pt x="0" y="0"/>
                </a:lnTo>
                <a:close/>
              </a:path>
            </a:pathLst>
          </a:custGeom>
          <a:blipFill>
            <a:blip r:embed="rId12"/>
            <a:stretch>
              <a:fillRect t="-2317" b="-2317"/>
            </a:stretch>
          </a:blipFill>
        </p:spPr>
        <p:txBody>
          <a:bodyPr/>
          <a:lstStyle/>
          <a:p>
            <a:endParaRPr lang="fr-CA"/>
          </a:p>
        </p:txBody>
      </p:sp>
      <p:sp>
        <p:nvSpPr>
          <p:cNvPr id="18" name="Freeform 18"/>
          <p:cNvSpPr/>
          <p:nvPr/>
        </p:nvSpPr>
        <p:spPr>
          <a:xfrm>
            <a:off x="15347641" y="7702189"/>
            <a:ext cx="3264942" cy="2899182"/>
          </a:xfrm>
          <a:custGeom>
            <a:avLst/>
            <a:gdLst/>
            <a:ahLst/>
            <a:cxnLst/>
            <a:rect l="l" t="t" r="r" b="b"/>
            <a:pathLst>
              <a:path w="3264942" h="2899182">
                <a:moveTo>
                  <a:pt x="0" y="0"/>
                </a:moveTo>
                <a:lnTo>
                  <a:pt x="3264943" y="0"/>
                </a:lnTo>
                <a:lnTo>
                  <a:pt x="3264943" y="2899182"/>
                </a:lnTo>
                <a:lnTo>
                  <a:pt x="0" y="2899182"/>
                </a:lnTo>
                <a:lnTo>
                  <a:pt x="0" y="0"/>
                </a:lnTo>
                <a:close/>
              </a:path>
            </a:pathLst>
          </a:custGeom>
          <a:blipFill>
            <a:blip r:embed="rId13"/>
            <a:stretch>
              <a:fillRect/>
            </a:stretch>
          </a:blipFill>
        </p:spPr>
        <p:txBody>
          <a:bodyPr/>
          <a:lstStyle/>
          <a:p>
            <a:endParaRPr lang="fr-CA"/>
          </a:p>
        </p:txBody>
      </p:sp>
      <p:sp>
        <p:nvSpPr>
          <p:cNvPr id="19" name="Freeform 19"/>
          <p:cNvSpPr/>
          <p:nvPr/>
        </p:nvSpPr>
        <p:spPr>
          <a:xfrm>
            <a:off x="14434612" y="8410247"/>
            <a:ext cx="3429009" cy="2975998"/>
          </a:xfrm>
          <a:custGeom>
            <a:avLst/>
            <a:gdLst/>
            <a:ahLst/>
            <a:cxnLst/>
            <a:rect l="l" t="t" r="r" b="b"/>
            <a:pathLst>
              <a:path w="3429009" h="2975998">
                <a:moveTo>
                  <a:pt x="0" y="0"/>
                </a:moveTo>
                <a:lnTo>
                  <a:pt x="3429009" y="0"/>
                </a:lnTo>
                <a:lnTo>
                  <a:pt x="3429009" y="2975999"/>
                </a:lnTo>
                <a:lnTo>
                  <a:pt x="0" y="2975999"/>
                </a:lnTo>
                <a:lnTo>
                  <a:pt x="0" y="0"/>
                </a:lnTo>
                <a:close/>
              </a:path>
            </a:pathLst>
          </a:custGeom>
          <a:blipFill>
            <a:blip r:embed="rId14"/>
            <a:stretch>
              <a:fillRect t="-4110" b="-4110"/>
            </a:stretch>
          </a:blipFill>
        </p:spPr>
        <p:txBody>
          <a:bodyPr/>
          <a:lstStyle/>
          <a:p>
            <a:endParaRPr lang="fr-CA"/>
          </a:p>
        </p:txBody>
      </p:sp>
      <p:grpSp>
        <p:nvGrpSpPr>
          <p:cNvPr id="20" name="Group 20"/>
          <p:cNvGrpSpPr/>
          <p:nvPr/>
        </p:nvGrpSpPr>
        <p:grpSpPr>
          <a:xfrm rot="1327895">
            <a:off x="11006212" y="6967740"/>
            <a:ext cx="4500668" cy="3586470"/>
            <a:chOff x="0" y="0"/>
            <a:chExt cx="812800" cy="647700"/>
          </a:xfrm>
        </p:grpSpPr>
        <p:sp>
          <p:nvSpPr>
            <p:cNvPr id="21" name="Freeform 21"/>
            <p:cNvSpPr/>
            <p:nvPr/>
          </p:nvSpPr>
          <p:spPr>
            <a:xfrm>
              <a:off x="0" y="0"/>
              <a:ext cx="812800" cy="647700"/>
            </a:xfrm>
            <a:custGeom>
              <a:avLst/>
              <a:gdLst/>
              <a:ahLst/>
              <a:cxnLst/>
              <a:rect l="l" t="t" r="r" b="b"/>
              <a:pathLst>
                <a:path w="812800" h="647700">
                  <a:moveTo>
                    <a:pt x="530371" y="0"/>
                  </a:moveTo>
                  <a:lnTo>
                    <a:pt x="282407" y="0"/>
                  </a:lnTo>
                  <a:cubicBezTo>
                    <a:pt x="126426" y="0"/>
                    <a:pt x="0" y="123512"/>
                    <a:pt x="0" y="241300"/>
                  </a:cubicBezTo>
                  <a:cubicBezTo>
                    <a:pt x="0" y="322669"/>
                    <a:pt x="66279" y="417810"/>
                    <a:pt x="162037" y="461951"/>
                  </a:cubicBezTo>
                  <a:lnTo>
                    <a:pt x="162037" y="647700"/>
                  </a:lnTo>
                  <a:lnTo>
                    <a:pt x="353844" y="488232"/>
                  </a:lnTo>
                  <a:lnTo>
                    <a:pt x="530371" y="488232"/>
                  </a:lnTo>
                  <a:cubicBezTo>
                    <a:pt x="686363" y="488232"/>
                    <a:pt x="812800" y="364720"/>
                    <a:pt x="812800" y="241300"/>
                  </a:cubicBezTo>
                  <a:cubicBezTo>
                    <a:pt x="812811" y="123512"/>
                    <a:pt x="686363" y="0"/>
                    <a:pt x="530371" y="0"/>
                  </a:cubicBezTo>
                  <a:close/>
                </a:path>
              </a:pathLst>
            </a:custGeom>
            <a:solidFill>
              <a:srgbClr val="FFDD15"/>
            </a:solidFill>
          </p:spPr>
          <p:txBody>
            <a:bodyPr/>
            <a:lstStyle/>
            <a:p>
              <a:endParaRPr lang="fr-CA"/>
            </a:p>
          </p:txBody>
        </p:sp>
        <p:sp>
          <p:nvSpPr>
            <p:cNvPr id="22" name="TextBox 22"/>
            <p:cNvSpPr txBox="1"/>
            <p:nvPr/>
          </p:nvSpPr>
          <p:spPr>
            <a:xfrm>
              <a:off x="0" y="0"/>
              <a:ext cx="812800" cy="457200"/>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2441563" y="323850"/>
            <a:ext cx="13404873" cy="1390650"/>
          </a:xfrm>
          <a:prstGeom prst="rect">
            <a:avLst/>
          </a:prstGeom>
        </p:spPr>
        <p:txBody>
          <a:bodyPr lIns="0" tIns="0" rIns="0" bIns="0" rtlCol="0" anchor="t">
            <a:spAutoFit/>
          </a:bodyPr>
          <a:lstStyle/>
          <a:p>
            <a:pPr algn="ctr">
              <a:lnSpc>
                <a:spcPts val="10800"/>
              </a:lnSpc>
            </a:pPr>
            <a:r>
              <a:rPr lang="en-US" sz="9000">
                <a:solidFill>
                  <a:srgbClr val="A2C617"/>
                </a:solidFill>
                <a:latin typeface="Marykate"/>
                <a:ea typeface="Marykate"/>
                <a:cs typeface="Marykate"/>
                <a:sym typeface="Marykate"/>
              </a:rPr>
              <a:t>Confiance du public</a:t>
            </a:r>
          </a:p>
        </p:txBody>
      </p:sp>
      <p:sp>
        <p:nvSpPr>
          <p:cNvPr id="24" name="TextBox 24"/>
          <p:cNvSpPr txBox="1"/>
          <p:nvPr/>
        </p:nvSpPr>
        <p:spPr>
          <a:xfrm>
            <a:off x="1429589" y="4692580"/>
            <a:ext cx="15245939" cy="2000250"/>
          </a:xfrm>
          <a:prstGeom prst="rect">
            <a:avLst/>
          </a:prstGeom>
        </p:spPr>
        <p:txBody>
          <a:bodyPr lIns="0" tIns="0" rIns="0" bIns="0" rtlCol="0" anchor="t">
            <a:spAutoFit/>
          </a:bodyPr>
          <a:lstStyle/>
          <a:p>
            <a:pPr algn="ctr">
              <a:lnSpc>
                <a:spcPts val="5040"/>
              </a:lnSpc>
            </a:pPr>
            <a:r>
              <a:rPr lang="en-US" sz="4200">
                <a:solidFill>
                  <a:srgbClr val="A2C617"/>
                </a:solidFill>
                <a:latin typeface="Arial MT Pro"/>
                <a:ea typeface="Arial MT Pro"/>
                <a:cs typeface="Arial MT Pro"/>
                <a:sym typeface="Arial MT Pro"/>
              </a:rPr>
              <a:t>Qui est responsable de défendre l’agriculture et de s’assurer que les consommateurs ont confiance dans le système alimentaire canadien?</a:t>
            </a:r>
          </a:p>
        </p:txBody>
      </p:sp>
      <p:sp>
        <p:nvSpPr>
          <p:cNvPr id="25" name="TextBox 25"/>
          <p:cNvSpPr txBox="1"/>
          <p:nvPr/>
        </p:nvSpPr>
        <p:spPr>
          <a:xfrm>
            <a:off x="971472" y="2324100"/>
            <a:ext cx="16162174" cy="2009775"/>
          </a:xfrm>
          <a:prstGeom prst="rect">
            <a:avLst/>
          </a:prstGeom>
        </p:spPr>
        <p:txBody>
          <a:bodyPr lIns="0" tIns="0" rIns="0" bIns="0" rtlCol="0" anchor="t">
            <a:spAutoFit/>
          </a:bodyPr>
          <a:lstStyle/>
          <a:p>
            <a:pPr algn="just">
              <a:lnSpc>
                <a:spcPts val="5249"/>
              </a:lnSpc>
            </a:pPr>
            <a:r>
              <a:rPr lang="en-US" sz="3499">
                <a:solidFill>
                  <a:srgbClr val="000000"/>
                </a:solidFill>
                <a:latin typeface="Arial MT Pro"/>
                <a:ea typeface="Arial MT Pro"/>
                <a:cs typeface="Arial MT Pro"/>
                <a:sym typeface="Arial MT Pro"/>
              </a:rPr>
              <a:t>23 % des Canadiens estiment que l’agriculture va dans la mauvaise direction. Des idées et des informations fausses sont véhiculées sur l’agriculture, ce qui affecte directement les habitudes des consommateurs.</a:t>
            </a:r>
          </a:p>
        </p:txBody>
      </p:sp>
      <p:sp>
        <p:nvSpPr>
          <p:cNvPr id="26" name="TextBox 26"/>
          <p:cNvSpPr txBox="1"/>
          <p:nvPr/>
        </p:nvSpPr>
        <p:spPr>
          <a:xfrm rot="1583739">
            <a:off x="11257948" y="7820146"/>
            <a:ext cx="4361488" cy="980973"/>
          </a:xfrm>
          <a:prstGeom prst="rect">
            <a:avLst/>
          </a:prstGeom>
        </p:spPr>
        <p:txBody>
          <a:bodyPr lIns="0" tIns="0" rIns="0" bIns="0" rtlCol="0" anchor="t">
            <a:spAutoFit/>
          </a:bodyPr>
          <a:lstStyle/>
          <a:p>
            <a:pPr algn="ctr">
              <a:lnSpc>
                <a:spcPts val="7907"/>
              </a:lnSpc>
            </a:pPr>
            <a:r>
              <a:rPr lang="en-US" sz="5647">
                <a:solidFill>
                  <a:srgbClr val="FFFFFF"/>
                </a:solidFill>
                <a:latin typeface="Marykate"/>
                <a:ea typeface="Marykate"/>
                <a:cs typeface="Marykate"/>
                <a:sym typeface="Marykate"/>
              </a:rPr>
              <a:t>Tout le monde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38323" y="2869692"/>
            <a:ext cx="9838767" cy="6388608"/>
          </a:xfrm>
          <a:prstGeom prst="rect">
            <a:avLst/>
          </a:prstGeom>
        </p:spPr>
        <p:txBody>
          <a:bodyPr lIns="0" tIns="0" rIns="0" bIns="0" rtlCol="0" anchor="t">
            <a:spAutoFit/>
          </a:bodyPr>
          <a:lstStyle/>
          <a:p>
            <a:pPr algn="l">
              <a:lnSpc>
                <a:spcPts val="4536"/>
              </a:lnSpc>
            </a:pPr>
            <a:r>
              <a:rPr lang="en-US" sz="4200">
                <a:solidFill>
                  <a:srgbClr val="000000"/>
                </a:solidFill>
                <a:latin typeface="Arial MT Pro"/>
                <a:ea typeface="Arial MT Pro"/>
                <a:cs typeface="Arial MT Pro"/>
                <a:sym typeface="Arial MT Pro"/>
              </a:rPr>
              <a:t>La diversité est la clé pour une meilleure résolution des problèmes.</a:t>
            </a:r>
          </a:p>
          <a:p>
            <a:pPr algn="l">
              <a:lnSpc>
                <a:spcPts val="4536"/>
              </a:lnSpc>
            </a:pPr>
            <a:endParaRPr lang="en-US" sz="4200">
              <a:solidFill>
                <a:srgbClr val="000000"/>
              </a:solidFill>
              <a:latin typeface="Arial MT Pro"/>
              <a:ea typeface="Arial MT Pro"/>
              <a:cs typeface="Arial MT Pro"/>
              <a:sym typeface="Arial MT Pro"/>
            </a:endParaRPr>
          </a:p>
          <a:p>
            <a:pPr algn="l">
              <a:lnSpc>
                <a:spcPts val="4536"/>
              </a:lnSpc>
            </a:pPr>
            <a:r>
              <a:rPr lang="en-US" sz="4200">
                <a:solidFill>
                  <a:srgbClr val="000000"/>
                </a:solidFill>
                <a:latin typeface="Arial MT Pro"/>
                <a:ea typeface="Arial MT Pro"/>
                <a:cs typeface="Arial MT Pro"/>
                <a:sym typeface="Arial MT Pro"/>
              </a:rPr>
              <a:t>La communauté agricole est composée d’une diversité de personnes, d’intérêts, de formations et d’origines qui contribuent à réduire des problèmes chaque jour.</a:t>
            </a:r>
          </a:p>
          <a:p>
            <a:pPr algn="l">
              <a:lnSpc>
                <a:spcPts val="4536"/>
              </a:lnSpc>
            </a:pPr>
            <a:endParaRPr lang="en-US" sz="4200">
              <a:solidFill>
                <a:srgbClr val="000000"/>
              </a:solidFill>
              <a:latin typeface="Arial MT Pro"/>
              <a:ea typeface="Arial MT Pro"/>
              <a:cs typeface="Arial MT Pro"/>
              <a:sym typeface="Arial MT Pro"/>
            </a:endParaRPr>
          </a:p>
          <a:p>
            <a:pPr algn="l">
              <a:lnSpc>
                <a:spcPts val="4536"/>
              </a:lnSpc>
            </a:pPr>
            <a:r>
              <a:rPr lang="en-US" sz="4200">
                <a:solidFill>
                  <a:srgbClr val="000000"/>
                </a:solidFill>
                <a:latin typeface="Arial MT Pro"/>
                <a:ea typeface="Arial MT Pro"/>
                <a:cs typeface="Arial MT Pro"/>
                <a:sym typeface="Arial MT Pro"/>
              </a:rPr>
              <a:t>Apprenez-en plus sur </a:t>
            </a:r>
            <a:r>
              <a:rPr lang="en-US" sz="4200" u="sng">
                <a:solidFill>
                  <a:srgbClr val="0563C1"/>
                </a:solidFill>
                <a:latin typeface="Arial MT Pro"/>
                <a:ea typeface="Arial MT Pro"/>
                <a:cs typeface="Arial MT Pro"/>
                <a:sym typeface="Arial MT Pro"/>
                <a:hlinkClick r:id="rId3" tooltip="https://thinkag.ca/en-ca/"/>
              </a:rPr>
              <a:t>pensezAGRI.ca</a:t>
            </a:r>
            <a:r>
              <a:rPr lang="en-US" sz="4200">
                <a:solidFill>
                  <a:srgbClr val="000000"/>
                </a:solidFill>
                <a:latin typeface="Arial MT Pro"/>
                <a:ea typeface="Arial MT Pro"/>
                <a:cs typeface="Arial MT Pro"/>
                <a:sym typeface="Arial MT Pro"/>
              </a:rPr>
              <a:t> </a:t>
            </a:r>
          </a:p>
          <a:p>
            <a:pPr algn="l">
              <a:lnSpc>
                <a:spcPts val="4536"/>
              </a:lnSpc>
            </a:pPr>
            <a:endParaRPr lang="en-US" sz="4200">
              <a:solidFill>
                <a:srgbClr val="000000"/>
              </a:solidFill>
              <a:latin typeface="Arial MT Pro"/>
              <a:ea typeface="Arial MT Pro"/>
              <a:cs typeface="Arial MT Pro"/>
              <a:sym typeface="Arial MT Pro"/>
            </a:endParaRPr>
          </a:p>
        </p:txBody>
      </p:sp>
      <p:sp>
        <p:nvSpPr>
          <p:cNvPr id="3" name="TextBox 3"/>
          <p:cNvSpPr txBox="1"/>
          <p:nvPr/>
        </p:nvSpPr>
        <p:spPr>
          <a:xfrm>
            <a:off x="1238323" y="1636172"/>
            <a:ext cx="8694637" cy="933450"/>
          </a:xfrm>
          <a:prstGeom prst="rect">
            <a:avLst/>
          </a:prstGeom>
        </p:spPr>
        <p:txBody>
          <a:bodyPr lIns="0" tIns="0" rIns="0" bIns="0" rtlCol="0" anchor="t">
            <a:spAutoFit/>
          </a:bodyPr>
          <a:lstStyle/>
          <a:p>
            <a:pPr algn="l">
              <a:lnSpc>
                <a:spcPts val="7200"/>
              </a:lnSpc>
            </a:pPr>
            <a:r>
              <a:rPr lang="en-US" sz="6000">
                <a:solidFill>
                  <a:srgbClr val="A2C617"/>
                </a:solidFill>
                <a:latin typeface="Marykate"/>
                <a:ea typeface="Marykate"/>
                <a:cs typeface="Marykate"/>
                <a:sym typeface="Marykate"/>
              </a:rPr>
              <a:t>Discussion </a:t>
            </a:r>
          </a:p>
        </p:txBody>
      </p:sp>
      <p:sp>
        <p:nvSpPr>
          <p:cNvPr id="4" name="TextBox 4"/>
          <p:cNvSpPr txBox="1"/>
          <p:nvPr/>
        </p:nvSpPr>
        <p:spPr>
          <a:xfrm>
            <a:off x="6908380" y="431483"/>
            <a:ext cx="4471240" cy="1280160"/>
          </a:xfrm>
          <a:prstGeom prst="rect">
            <a:avLst/>
          </a:prstGeom>
        </p:spPr>
        <p:txBody>
          <a:bodyPr lIns="0" tIns="0" rIns="0" bIns="0" rtlCol="0" anchor="t">
            <a:spAutoFit/>
          </a:bodyPr>
          <a:lstStyle/>
          <a:p>
            <a:pPr algn="ctr">
              <a:lnSpc>
                <a:spcPts val="9720"/>
              </a:lnSpc>
            </a:pPr>
            <a:r>
              <a:rPr lang="en-US" sz="9000">
                <a:solidFill>
                  <a:srgbClr val="A2C617"/>
                </a:solidFill>
                <a:latin typeface="Marykate"/>
                <a:ea typeface="Marykate"/>
                <a:cs typeface="Marykate"/>
                <a:sym typeface="Marykate"/>
              </a:rPr>
              <a:t>ÉTAPE 6 : </a:t>
            </a:r>
          </a:p>
        </p:txBody>
      </p:sp>
      <p:sp>
        <p:nvSpPr>
          <p:cNvPr id="5" name="Freeform 5"/>
          <p:cNvSpPr/>
          <p:nvPr/>
        </p:nvSpPr>
        <p:spPr>
          <a:xfrm>
            <a:off x="15690544" y="5115925"/>
            <a:ext cx="3800133" cy="746610"/>
          </a:xfrm>
          <a:custGeom>
            <a:avLst/>
            <a:gdLst/>
            <a:ahLst/>
            <a:cxnLst/>
            <a:rect l="l" t="t" r="r" b="b"/>
            <a:pathLst>
              <a:path w="3800133" h="746610">
                <a:moveTo>
                  <a:pt x="0" y="0"/>
                </a:moveTo>
                <a:lnTo>
                  <a:pt x="3800133" y="0"/>
                </a:lnTo>
                <a:lnTo>
                  <a:pt x="3800133" y="746610"/>
                </a:lnTo>
                <a:lnTo>
                  <a:pt x="0" y="746610"/>
                </a:lnTo>
                <a:lnTo>
                  <a:pt x="0" y="0"/>
                </a:lnTo>
                <a:close/>
              </a:path>
            </a:pathLst>
          </a:custGeom>
          <a:blipFill>
            <a:blip r:embed="rId4"/>
            <a:stretch>
              <a:fillRect l="-21400" t="-506138" r="-44420" b="-122087"/>
            </a:stretch>
          </a:blipFill>
        </p:spPr>
        <p:txBody>
          <a:bodyPr/>
          <a:lstStyle/>
          <a:p>
            <a:endParaRPr lang="fr-CA"/>
          </a:p>
        </p:txBody>
      </p:sp>
      <p:grpSp>
        <p:nvGrpSpPr>
          <p:cNvPr id="6" name="Group 6"/>
          <p:cNvGrpSpPr/>
          <p:nvPr/>
        </p:nvGrpSpPr>
        <p:grpSpPr>
          <a:xfrm>
            <a:off x="15161704" y="8168429"/>
            <a:ext cx="6099057" cy="6099057"/>
            <a:chOff x="0" y="0"/>
            <a:chExt cx="8132076" cy="8132076"/>
          </a:xfrm>
        </p:grpSpPr>
        <p:sp>
          <p:nvSpPr>
            <p:cNvPr id="7" name="Freeform 7"/>
            <p:cNvSpPr/>
            <p:nvPr/>
          </p:nvSpPr>
          <p:spPr>
            <a:xfrm>
              <a:off x="435304" y="0"/>
              <a:ext cx="3757728" cy="4003167"/>
            </a:xfrm>
            <a:custGeom>
              <a:avLst/>
              <a:gdLst/>
              <a:ahLst/>
              <a:cxnLst/>
              <a:rect l="l" t="t" r="r" b="b"/>
              <a:pathLst>
                <a:path w="3757728" h="4003167">
                  <a:moveTo>
                    <a:pt x="1967917" y="635635"/>
                  </a:moveTo>
                  <a:cubicBezTo>
                    <a:pt x="1746302" y="743077"/>
                    <a:pt x="1535863" y="871728"/>
                    <a:pt x="1339521" y="1019302"/>
                  </a:cubicBezTo>
                  <a:cubicBezTo>
                    <a:pt x="1283514" y="1061466"/>
                    <a:pt x="1203885" y="1050163"/>
                    <a:pt x="1161721" y="994156"/>
                  </a:cubicBezTo>
                  <a:cubicBezTo>
                    <a:pt x="1119557" y="938149"/>
                    <a:pt x="1130860" y="858520"/>
                    <a:pt x="1186867" y="816356"/>
                  </a:cubicBezTo>
                  <a:cubicBezTo>
                    <a:pt x="1396290" y="658876"/>
                    <a:pt x="1620699" y="521716"/>
                    <a:pt x="1857046" y="407162"/>
                  </a:cubicBezTo>
                  <a:cubicBezTo>
                    <a:pt x="1920165" y="376555"/>
                    <a:pt x="1996111" y="402844"/>
                    <a:pt x="2026718" y="465963"/>
                  </a:cubicBezTo>
                  <a:cubicBezTo>
                    <a:pt x="2057325" y="529082"/>
                    <a:pt x="2031036" y="605028"/>
                    <a:pt x="1967917" y="635635"/>
                  </a:cubicBezTo>
                  <a:close/>
                  <a:moveTo>
                    <a:pt x="637973" y="1704467"/>
                  </a:moveTo>
                  <a:cubicBezTo>
                    <a:pt x="486970" y="1895729"/>
                    <a:pt x="353366" y="2102866"/>
                    <a:pt x="239955" y="2323846"/>
                  </a:cubicBezTo>
                  <a:cubicBezTo>
                    <a:pt x="207951" y="2386203"/>
                    <a:pt x="131370" y="2410841"/>
                    <a:pt x="69013" y="2378837"/>
                  </a:cubicBezTo>
                  <a:cubicBezTo>
                    <a:pt x="6656" y="2346833"/>
                    <a:pt x="-17982" y="2270252"/>
                    <a:pt x="14022" y="2207895"/>
                  </a:cubicBezTo>
                  <a:cubicBezTo>
                    <a:pt x="135053" y="1972183"/>
                    <a:pt x="277547" y="1751330"/>
                    <a:pt x="438583" y="1547241"/>
                  </a:cubicBezTo>
                  <a:cubicBezTo>
                    <a:pt x="482017" y="1492123"/>
                    <a:pt x="561900" y="1482725"/>
                    <a:pt x="617018" y="1526286"/>
                  </a:cubicBezTo>
                  <a:cubicBezTo>
                    <a:pt x="672136" y="1569847"/>
                    <a:pt x="681534" y="1649603"/>
                    <a:pt x="637973" y="1704721"/>
                  </a:cubicBezTo>
                  <a:close/>
                  <a:moveTo>
                    <a:pt x="527991" y="2754884"/>
                  </a:moveTo>
                  <a:lnTo>
                    <a:pt x="1240588" y="3024886"/>
                  </a:lnTo>
                  <a:cubicBezTo>
                    <a:pt x="1306120" y="3049778"/>
                    <a:pt x="1339267" y="3123057"/>
                    <a:pt x="1314375" y="3188589"/>
                  </a:cubicBezTo>
                  <a:cubicBezTo>
                    <a:pt x="1289483" y="3254121"/>
                    <a:pt x="1216204" y="3287268"/>
                    <a:pt x="1150672" y="3262376"/>
                  </a:cubicBezTo>
                  <a:lnTo>
                    <a:pt x="438075" y="2992247"/>
                  </a:lnTo>
                  <a:cubicBezTo>
                    <a:pt x="372543" y="2967355"/>
                    <a:pt x="339396" y="2894076"/>
                    <a:pt x="364288" y="2828544"/>
                  </a:cubicBezTo>
                  <a:cubicBezTo>
                    <a:pt x="389180" y="2763012"/>
                    <a:pt x="462459" y="2729865"/>
                    <a:pt x="527991" y="2754757"/>
                  </a:cubicBezTo>
                  <a:close/>
                  <a:moveTo>
                    <a:pt x="2190675" y="3384677"/>
                  </a:moveTo>
                  <a:lnTo>
                    <a:pt x="2903272" y="3654679"/>
                  </a:lnTo>
                  <a:cubicBezTo>
                    <a:pt x="2968804" y="3679571"/>
                    <a:pt x="3001951" y="3752850"/>
                    <a:pt x="2977059" y="3818382"/>
                  </a:cubicBezTo>
                  <a:cubicBezTo>
                    <a:pt x="2952167" y="3883914"/>
                    <a:pt x="2878888" y="3917061"/>
                    <a:pt x="2813356" y="3892169"/>
                  </a:cubicBezTo>
                  <a:lnTo>
                    <a:pt x="2100759" y="3622167"/>
                  </a:lnTo>
                  <a:cubicBezTo>
                    <a:pt x="2035227" y="3597275"/>
                    <a:pt x="2002080" y="3523996"/>
                    <a:pt x="2026972" y="3458464"/>
                  </a:cubicBezTo>
                  <a:cubicBezTo>
                    <a:pt x="2051864" y="3392932"/>
                    <a:pt x="2125143" y="3359785"/>
                    <a:pt x="2190675" y="3384677"/>
                  </a:cubicBezTo>
                  <a:close/>
                  <a:moveTo>
                    <a:pt x="3503728" y="3876167"/>
                  </a:moveTo>
                  <a:lnTo>
                    <a:pt x="3503728" y="3114167"/>
                  </a:lnTo>
                  <a:cubicBezTo>
                    <a:pt x="3503728" y="3044063"/>
                    <a:pt x="3560624" y="2987167"/>
                    <a:pt x="3630728" y="2987167"/>
                  </a:cubicBezTo>
                  <a:cubicBezTo>
                    <a:pt x="3700832" y="2987167"/>
                    <a:pt x="3757728" y="3044063"/>
                    <a:pt x="3757728" y="3114167"/>
                  </a:cubicBezTo>
                  <a:lnTo>
                    <a:pt x="3757728" y="3876167"/>
                  </a:lnTo>
                  <a:cubicBezTo>
                    <a:pt x="3757728" y="3946271"/>
                    <a:pt x="3700832" y="4003167"/>
                    <a:pt x="3630728" y="4003167"/>
                  </a:cubicBezTo>
                  <a:cubicBezTo>
                    <a:pt x="3560624" y="4003167"/>
                    <a:pt x="3503728" y="3946271"/>
                    <a:pt x="3503728" y="3876167"/>
                  </a:cubicBezTo>
                  <a:close/>
                  <a:moveTo>
                    <a:pt x="3503728" y="2098167"/>
                  </a:moveTo>
                  <a:lnTo>
                    <a:pt x="3503728" y="1336167"/>
                  </a:lnTo>
                  <a:cubicBezTo>
                    <a:pt x="3503728" y="1266063"/>
                    <a:pt x="3560624" y="1209167"/>
                    <a:pt x="3630728" y="1209167"/>
                  </a:cubicBezTo>
                  <a:cubicBezTo>
                    <a:pt x="3700832" y="1209167"/>
                    <a:pt x="3757728" y="1266063"/>
                    <a:pt x="3757728" y="1336167"/>
                  </a:cubicBezTo>
                  <a:lnTo>
                    <a:pt x="3757728" y="2098167"/>
                  </a:lnTo>
                  <a:cubicBezTo>
                    <a:pt x="3757728" y="2168271"/>
                    <a:pt x="3700832" y="2225167"/>
                    <a:pt x="3630728" y="2225167"/>
                  </a:cubicBezTo>
                  <a:cubicBezTo>
                    <a:pt x="3560624" y="2225167"/>
                    <a:pt x="3503728" y="2168271"/>
                    <a:pt x="3503728" y="2098167"/>
                  </a:cubicBezTo>
                  <a:close/>
                  <a:moveTo>
                    <a:pt x="3503728" y="320167"/>
                  </a:moveTo>
                  <a:lnTo>
                    <a:pt x="3503728" y="127000"/>
                  </a:lnTo>
                  <a:lnTo>
                    <a:pt x="3630728" y="127000"/>
                  </a:lnTo>
                  <a:lnTo>
                    <a:pt x="3630728" y="254000"/>
                  </a:lnTo>
                  <a:cubicBezTo>
                    <a:pt x="3381427" y="254000"/>
                    <a:pt x="3136190" y="278257"/>
                    <a:pt x="2897811" y="324866"/>
                  </a:cubicBezTo>
                  <a:cubicBezTo>
                    <a:pt x="2828977" y="338328"/>
                    <a:pt x="2762302" y="293497"/>
                    <a:pt x="2748840" y="224663"/>
                  </a:cubicBezTo>
                  <a:cubicBezTo>
                    <a:pt x="2735378" y="155829"/>
                    <a:pt x="2780209" y="89154"/>
                    <a:pt x="2849043" y="75692"/>
                  </a:cubicBezTo>
                  <a:cubicBezTo>
                    <a:pt x="3103424" y="25908"/>
                    <a:pt x="3364917" y="0"/>
                    <a:pt x="3630728" y="0"/>
                  </a:cubicBezTo>
                  <a:cubicBezTo>
                    <a:pt x="3700832" y="0"/>
                    <a:pt x="3757728" y="56896"/>
                    <a:pt x="3757728" y="127000"/>
                  </a:cubicBezTo>
                  <a:lnTo>
                    <a:pt x="3757728" y="320040"/>
                  </a:lnTo>
                  <a:cubicBezTo>
                    <a:pt x="3757728" y="390144"/>
                    <a:pt x="3700832" y="447040"/>
                    <a:pt x="3630728" y="447040"/>
                  </a:cubicBezTo>
                  <a:cubicBezTo>
                    <a:pt x="3560624" y="447040"/>
                    <a:pt x="3503728" y="390144"/>
                    <a:pt x="3503728" y="320040"/>
                  </a:cubicBezTo>
                  <a:close/>
                </a:path>
              </a:pathLst>
            </a:custGeom>
            <a:solidFill>
              <a:srgbClr val="FFC000"/>
            </a:solidFill>
          </p:spPr>
          <p:txBody>
            <a:bodyPr/>
            <a:lstStyle/>
            <a:p>
              <a:endParaRPr lang="fr-CA"/>
            </a:p>
          </p:txBody>
        </p:sp>
        <p:sp>
          <p:nvSpPr>
            <p:cNvPr id="8" name="Freeform 8"/>
            <p:cNvSpPr/>
            <p:nvPr/>
          </p:nvSpPr>
          <p:spPr>
            <a:xfrm>
              <a:off x="435304" y="0"/>
              <a:ext cx="3757728" cy="2392859"/>
            </a:xfrm>
            <a:custGeom>
              <a:avLst/>
              <a:gdLst/>
              <a:ahLst/>
              <a:cxnLst/>
              <a:rect l="l" t="t" r="r" b="b"/>
              <a:pathLst>
                <a:path w="3757728" h="2392859">
                  <a:moveTo>
                    <a:pt x="1967917" y="635635"/>
                  </a:moveTo>
                  <a:cubicBezTo>
                    <a:pt x="1746302" y="743077"/>
                    <a:pt x="1535863" y="871728"/>
                    <a:pt x="1339521" y="1019302"/>
                  </a:cubicBezTo>
                  <a:cubicBezTo>
                    <a:pt x="1283514" y="1061466"/>
                    <a:pt x="1203885" y="1050163"/>
                    <a:pt x="1161721" y="994156"/>
                  </a:cubicBezTo>
                  <a:cubicBezTo>
                    <a:pt x="1119557" y="938149"/>
                    <a:pt x="1130860" y="858520"/>
                    <a:pt x="1186867" y="816356"/>
                  </a:cubicBezTo>
                  <a:cubicBezTo>
                    <a:pt x="1396290" y="658876"/>
                    <a:pt x="1620699" y="521716"/>
                    <a:pt x="1857046" y="407162"/>
                  </a:cubicBezTo>
                  <a:cubicBezTo>
                    <a:pt x="1920165" y="376555"/>
                    <a:pt x="1996111" y="402844"/>
                    <a:pt x="2026718" y="465963"/>
                  </a:cubicBezTo>
                  <a:cubicBezTo>
                    <a:pt x="2057325" y="529082"/>
                    <a:pt x="2031036" y="605028"/>
                    <a:pt x="1967917" y="635635"/>
                  </a:cubicBezTo>
                  <a:close/>
                  <a:moveTo>
                    <a:pt x="637973" y="1704467"/>
                  </a:moveTo>
                  <a:cubicBezTo>
                    <a:pt x="486970" y="1895729"/>
                    <a:pt x="353366" y="2102866"/>
                    <a:pt x="239955" y="2323846"/>
                  </a:cubicBezTo>
                  <a:cubicBezTo>
                    <a:pt x="207951" y="2386203"/>
                    <a:pt x="131370" y="2410841"/>
                    <a:pt x="69013" y="2378837"/>
                  </a:cubicBezTo>
                  <a:cubicBezTo>
                    <a:pt x="6656" y="2346833"/>
                    <a:pt x="-17982" y="2270252"/>
                    <a:pt x="14022" y="2207895"/>
                  </a:cubicBezTo>
                  <a:cubicBezTo>
                    <a:pt x="135053" y="1972183"/>
                    <a:pt x="277547" y="1751330"/>
                    <a:pt x="438583" y="1547241"/>
                  </a:cubicBezTo>
                  <a:cubicBezTo>
                    <a:pt x="482017" y="1492123"/>
                    <a:pt x="561900" y="1482725"/>
                    <a:pt x="617018" y="1526286"/>
                  </a:cubicBezTo>
                  <a:cubicBezTo>
                    <a:pt x="672136" y="1569847"/>
                    <a:pt x="681534" y="1649603"/>
                    <a:pt x="637973" y="1704721"/>
                  </a:cubicBezTo>
                  <a:close/>
                  <a:moveTo>
                    <a:pt x="3630728" y="254000"/>
                  </a:moveTo>
                  <a:cubicBezTo>
                    <a:pt x="3381427" y="254000"/>
                    <a:pt x="3136190" y="278257"/>
                    <a:pt x="2897811" y="324866"/>
                  </a:cubicBezTo>
                  <a:cubicBezTo>
                    <a:pt x="2828977" y="338328"/>
                    <a:pt x="2762302" y="293497"/>
                    <a:pt x="2748840" y="224663"/>
                  </a:cubicBezTo>
                  <a:cubicBezTo>
                    <a:pt x="2735378" y="155829"/>
                    <a:pt x="2780209" y="89154"/>
                    <a:pt x="2849043" y="75692"/>
                  </a:cubicBezTo>
                  <a:cubicBezTo>
                    <a:pt x="3103424" y="25908"/>
                    <a:pt x="3364917" y="0"/>
                    <a:pt x="3630728" y="0"/>
                  </a:cubicBezTo>
                  <a:cubicBezTo>
                    <a:pt x="3700832" y="0"/>
                    <a:pt x="3757728" y="56896"/>
                    <a:pt x="3757728" y="127000"/>
                  </a:cubicBezTo>
                  <a:cubicBezTo>
                    <a:pt x="3757728" y="197104"/>
                    <a:pt x="3700832" y="254000"/>
                    <a:pt x="3630728" y="254000"/>
                  </a:cubicBezTo>
                  <a:close/>
                </a:path>
              </a:pathLst>
            </a:custGeom>
            <a:solidFill>
              <a:srgbClr val="FFC000"/>
            </a:solidFill>
          </p:spPr>
          <p:txBody>
            <a:bodyPr/>
            <a:lstStyle/>
            <a:p>
              <a:endParaRPr lang="fr-CA"/>
            </a:p>
          </p:txBody>
        </p:sp>
      </p:grpSp>
      <p:grpSp>
        <p:nvGrpSpPr>
          <p:cNvPr id="9" name="Group 9"/>
          <p:cNvGrpSpPr/>
          <p:nvPr/>
        </p:nvGrpSpPr>
        <p:grpSpPr>
          <a:xfrm>
            <a:off x="16494898" y="9050693"/>
            <a:ext cx="2986596" cy="1236307"/>
            <a:chOff x="0" y="0"/>
            <a:chExt cx="3982128" cy="1648410"/>
          </a:xfrm>
        </p:grpSpPr>
        <p:sp>
          <p:nvSpPr>
            <p:cNvPr id="10" name="Freeform 10"/>
            <p:cNvSpPr/>
            <p:nvPr/>
          </p:nvSpPr>
          <p:spPr>
            <a:xfrm>
              <a:off x="0" y="0"/>
              <a:ext cx="3982085" cy="1648460"/>
            </a:xfrm>
            <a:custGeom>
              <a:avLst/>
              <a:gdLst/>
              <a:ahLst/>
              <a:cxnLst/>
              <a:rect l="l" t="t" r="r" b="b"/>
              <a:pathLst>
                <a:path w="3982085" h="1648460">
                  <a:moveTo>
                    <a:pt x="1991106" y="0"/>
                  </a:moveTo>
                  <a:cubicBezTo>
                    <a:pt x="1015111" y="0"/>
                    <a:pt x="200787" y="673481"/>
                    <a:pt x="12446" y="1568831"/>
                  </a:cubicBezTo>
                  <a:lnTo>
                    <a:pt x="0" y="1648460"/>
                  </a:lnTo>
                  <a:lnTo>
                    <a:pt x="3982085" y="1648460"/>
                  </a:lnTo>
                  <a:lnTo>
                    <a:pt x="3969639" y="1568958"/>
                  </a:lnTo>
                  <a:cubicBezTo>
                    <a:pt x="3781298" y="673481"/>
                    <a:pt x="2967101" y="0"/>
                    <a:pt x="1991106" y="0"/>
                  </a:cubicBezTo>
                  <a:close/>
                </a:path>
              </a:pathLst>
            </a:custGeom>
            <a:solidFill>
              <a:srgbClr val="ED7D31"/>
            </a:solidFill>
          </p:spPr>
          <p:txBody>
            <a:bodyPr/>
            <a:lstStyle/>
            <a:p>
              <a:endParaRPr lang="fr-CA"/>
            </a:p>
          </p:txBody>
        </p:sp>
      </p:grpSp>
      <p:grpSp>
        <p:nvGrpSpPr>
          <p:cNvPr id="11" name="Group 11"/>
          <p:cNvGrpSpPr/>
          <p:nvPr/>
        </p:nvGrpSpPr>
        <p:grpSpPr>
          <a:xfrm>
            <a:off x="12083476" y="0"/>
            <a:ext cx="1263753" cy="532190"/>
            <a:chOff x="0" y="0"/>
            <a:chExt cx="1685004" cy="709586"/>
          </a:xfrm>
        </p:grpSpPr>
        <p:sp>
          <p:nvSpPr>
            <p:cNvPr id="12" name="Freeform 12"/>
            <p:cNvSpPr/>
            <p:nvPr/>
          </p:nvSpPr>
          <p:spPr>
            <a:xfrm>
              <a:off x="0" y="0"/>
              <a:ext cx="1685036" cy="709676"/>
            </a:xfrm>
            <a:custGeom>
              <a:avLst/>
              <a:gdLst/>
              <a:ahLst/>
              <a:cxnLst/>
              <a:rect l="l" t="t" r="r" b="b"/>
              <a:pathLst>
                <a:path w="1685036" h="709676">
                  <a:moveTo>
                    <a:pt x="1685036" y="0"/>
                  </a:moveTo>
                  <a:lnTo>
                    <a:pt x="0" y="0"/>
                  </a:lnTo>
                  <a:lnTo>
                    <a:pt x="2540" y="25019"/>
                  </a:lnTo>
                  <a:cubicBezTo>
                    <a:pt x="82550" y="415671"/>
                    <a:pt x="428244" y="709676"/>
                    <a:pt x="842518" y="709676"/>
                  </a:cubicBezTo>
                  <a:cubicBezTo>
                    <a:pt x="1256792" y="709676"/>
                    <a:pt x="1602613" y="415798"/>
                    <a:pt x="1682496" y="25019"/>
                  </a:cubicBezTo>
                  <a:close/>
                </a:path>
              </a:pathLst>
            </a:custGeom>
            <a:solidFill>
              <a:srgbClr val="5B9BD5"/>
            </a:solidFill>
          </p:spPr>
          <p:txBody>
            <a:bodyPr/>
            <a:lstStyle/>
            <a:p>
              <a:endParaRPr lang="fr-CA"/>
            </a:p>
          </p:txBody>
        </p:sp>
      </p:grpSp>
      <p:sp>
        <p:nvSpPr>
          <p:cNvPr id="13" name="Freeform 13"/>
          <p:cNvSpPr/>
          <p:nvPr/>
        </p:nvSpPr>
        <p:spPr>
          <a:xfrm>
            <a:off x="11379622" y="909433"/>
            <a:ext cx="3800133" cy="3658005"/>
          </a:xfrm>
          <a:custGeom>
            <a:avLst/>
            <a:gdLst/>
            <a:ahLst/>
            <a:cxnLst/>
            <a:rect l="l" t="t" r="r" b="b"/>
            <a:pathLst>
              <a:path w="3800133" h="3658005">
                <a:moveTo>
                  <a:pt x="0" y="0"/>
                </a:moveTo>
                <a:lnTo>
                  <a:pt x="3800133" y="0"/>
                </a:lnTo>
                <a:lnTo>
                  <a:pt x="3800133" y="3658005"/>
                </a:lnTo>
                <a:lnTo>
                  <a:pt x="0" y="3658005"/>
                </a:lnTo>
                <a:lnTo>
                  <a:pt x="0" y="0"/>
                </a:lnTo>
                <a:close/>
              </a:path>
            </a:pathLst>
          </a:custGeom>
          <a:blipFill>
            <a:blip r:embed="rId4"/>
            <a:stretch>
              <a:fillRect r="-11567" b="-3"/>
            </a:stretch>
          </a:blipFill>
        </p:spPr>
        <p:txBody>
          <a:bodyPr/>
          <a:lstStyle/>
          <a:p>
            <a:endParaRPr lang="fr-CA"/>
          </a:p>
        </p:txBody>
      </p:sp>
      <p:grpSp>
        <p:nvGrpSpPr>
          <p:cNvPr id="14" name="Group 14"/>
          <p:cNvGrpSpPr/>
          <p:nvPr/>
        </p:nvGrpSpPr>
        <p:grpSpPr>
          <a:xfrm>
            <a:off x="16408831" y="1895797"/>
            <a:ext cx="1106785" cy="1106786"/>
            <a:chOff x="0" y="0"/>
            <a:chExt cx="1475714" cy="1475714"/>
          </a:xfrm>
        </p:grpSpPr>
        <p:sp>
          <p:nvSpPr>
            <p:cNvPr id="15" name="Freeform 15"/>
            <p:cNvSpPr/>
            <p:nvPr/>
          </p:nvSpPr>
          <p:spPr>
            <a:xfrm>
              <a:off x="0" y="0"/>
              <a:ext cx="1475740" cy="1475740"/>
            </a:xfrm>
            <a:custGeom>
              <a:avLst/>
              <a:gdLst/>
              <a:ahLst/>
              <a:cxnLst/>
              <a:rect l="l" t="t" r="r" b="b"/>
              <a:pathLst>
                <a:path w="1475740" h="1475740">
                  <a:moveTo>
                    <a:pt x="1221740" y="737870"/>
                  </a:moveTo>
                  <a:cubicBezTo>
                    <a:pt x="1221740" y="470662"/>
                    <a:pt x="1005078" y="254000"/>
                    <a:pt x="737870" y="254000"/>
                  </a:cubicBezTo>
                  <a:lnTo>
                    <a:pt x="737870" y="127000"/>
                  </a:lnTo>
                  <a:lnTo>
                    <a:pt x="737870" y="254000"/>
                  </a:lnTo>
                  <a:lnTo>
                    <a:pt x="737870" y="127000"/>
                  </a:lnTo>
                  <a:lnTo>
                    <a:pt x="737870" y="254000"/>
                  </a:lnTo>
                  <a:cubicBezTo>
                    <a:pt x="470662" y="254000"/>
                    <a:pt x="254000" y="470662"/>
                    <a:pt x="254000" y="737870"/>
                  </a:cubicBezTo>
                  <a:lnTo>
                    <a:pt x="127000" y="737870"/>
                  </a:lnTo>
                  <a:lnTo>
                    <a:pt x="254000" y="737870"/>
                  </a:lnTo>
                  <a:cubicBezTo>
                    <a:pt x="254000" y="1005078"/>
                    <a:pt x="470662" y="1221740"/>
                    <a:pt x="737870" y="1221740"/>
                  </a:cubicBezTo>
                  <a:lnTo>
                    <a:pt x="737870" y="1348740"/>
                  </a:lnTo>
                  <a:lnTo>
                    <a:pt x="737870" y="1221740"/>
                  </a:lnTo>
                  <a:cubicBezTo>
                    <a:pt x="1005078" y="1221740"/>
                    <a:pt x="1221740" y="1005078"/>
                    <a:pt x="1221740" y="737870"/>
                  </a:cubicBezTo>
                  <a:cubicBezTo>
                    <a:pt x="1221740" y="667766"/>
                    <a:pt x="1278636" y="610870"/>
                    <a:pt x="1348740" y="610870"/>
                  </a:cubicBezTo>
                  <a:cubicBezTo>
                    <a:pt x="1418844" y="610870"/>
                    <a:pt x="1475740" y="667766"/>
                    <a:pt x="1475740" y="737870"/>
                  </a:cubicBezTo>
                  <a:lnTo>
                    <a:pt x="1348740" y="737870"/>
                  </a:lnTo>
                  <a:lnTo>
                    <a:pt x="1221740" y="737870"/>
                  </a:lnTo>
                  <a:moveTo>
                    <a:pt x="1475740" y="737870"/>
                  </a:moveTo>
                  <a:cubicBezTo>
                    <a:pt x="1475740" y="807974"/>
                    <a:pt x="1418844" y="864870"/>
                    <a:pt x="1348740" y="864870"/>
                  </a:cubicBezTo>
                  <a:cubicBezTo>
                    <a:pt x="1278636" y="864870"/>
                    <a:pt x="1221740" y="807974"/>
                    <a:pt x="1221740" y="737870"/>
                  </a:cubicBezTo>
                  <a:lnTo>
                    <a:pt x="1348740" y="737870"/>
                  </a:lnTo>
                  <a:lnTo>
                    <a:pt x="1475740" y="737870"/>
                  </a:lnTo>
                  <a:cubicBezTo>
                    <a:pt x="1475740" y="1145413"/>
                    <a:pt x="1145413" y="1475740"/>
                    <a:pt x="737870" y="1475740"/>
                  </a:cubicBezTo>
                  <a:cubicBezTo>
                    <a:pt x="330327" y="1475740"/>
                    <a:pt x="0" y="1145413"/>
                    <a:pt x="0" y="737870"/>
                  </a:cubicBezTo>
                  <a:cubicBezTo>
                    <a:pt x="0" y="330327"/>
                    <a:pt x="330327" y="0"/>
                    <a:pt x="737870" y="0"/>
                  </a:cubicBezTo>
                  <a:cubicBezTo>
                    <a:pt x="1145413" y="0"/>
                    <a:pt x="1475740" y="330327"/>
                    <a:pt x="1475740" y="737870"/>
                  </a:cubicBezTo>
                  <a:close/>
                </a:path>
              </a:pathLst>
            </a:custGeom>
            <a:solidFill>
              <a:srgbClr val="5B9BD5"/>
            </a:solidFill>
          </p:spPr>
          <p:txBody>
            <a:bodyPr/>
            <a:lstStyle/>
            <a:p>
              <a:endParaRPr lang="fr-CA"/>
            </a:p>
          </p:txBody>
        </p:sp>
      </p:grpSp>
      <p:grpSp>
        <p:nvGrpSpPr>
          <p:cNvPr id="16" name="Group 16"/>
          <p:cNvGrpSpPr/>
          <p:nvPr/>
        </p:nvGrpSpPr>
        <p:grpSpPr>
          <a:xfrm>
            <a:off x="16349683" y="0"/>
            <a:ext cx="3140994" cy="2104160"/>
            <a:chOff x="0" y="0"/>
            <a:chExt cx="4187992" cy="2805546"/>
          </a:xfrm>
        </p:grpSpPr>
        <p:sp>
          <p:nvSpPr>
            <p:cNvPr id="17" name="Freeform 17"/>
            <p:cNvSpPr/>
            <p:nvPr/>
          </p:nvSpPr>
          <p:spPr>
            <a:xfrm>
              <a:off x="6" y="0"/>
              <a:ext cx="4187946" cy="2805557"/>
            </a:xfrm>
            <a:custGeom>
              <a:avLst/>
              <a:gdLst/>
              <a:ahLst/>
              <a:cxnLst/>
              <a:rect l="l" t="t" r="r" b="b"/>
              <a:pathLst>
                <a:path w="4187946" h="2805557">
                  <a:moveTo>
                    <a:pt x="4187946" y="0"/>
                  </a:moveTo>
                  <a:lnTo>
                    <a:pt x="3937121" y="0"/>
                  </a:lnTo>
                  <a:lnTo>
                    <a:pt x="3937121" y="2462657"/>
                  </a:lnTo>
                  <a:lnTo>
                    <a:pt x="376041" y="402844"/>
                  </a:lnTo>
                  <a:lnTo>
                    <a:pt x="1072382" y="0"/>
                  </a:lnTo>
                  <a:lnTo>
                    <a:pt x="571240" y="0"/>
                  </a:lnTo>
                  <a:lnTo>
                    <a:pt x="62732" y="294132"/>
                  </a:lnTo>
                  <a:cubicBezTo>
                    <a:pt x="2788" y="328803"/>
                    <a:pt x="-17786" y="405511"/>
                    <a:pt x="16758" y="465455"/>
                  </a:cubicBezTo>
                  <a:cubicBezTo>
                    <a:pt x="27807" y="484505"/>
                    <a:pt x="43682" y="500380"/>
                    <a:pt x="62732" y="511429"/>
                  </a:cubicBezTo>
                  <a:lnTo>
                    <a:pt x="3999732" y="2788793"/>
                  </a:lnTo>
                  <a:cubicBezTo>
                    <a:pt x="4018782" y="2799842"/>
                    <a:pt x="4040499" y="2805557"/>
                    <a:pt x="4062470" y="2805557"/>
                  </a:cubicBezTo>
                  <a:cubicBezTo>
                    <a:pt x="4131812" y="2805557"/>
                    <a:pt x="4187946" y="2749423"/>
                    <a:pt x="4187946" y="2680081"/>
                  </a:cubicBezTo>
                  <a:close/>
                </a:path>
              </a:pathLst>
            </a:custGeom>
            <a:solidFill>
              <a:srgbClr val="70AD47"/>
            </a:solidFill>
          </p:spPr>
          <p:txBody>
            <a:bodyPr/>
            <a:lstStyle/>
            <a:p>
              <a:endParaRPr lang="fr-CA"/>
            </a:p>
          </p:txBody>
        </p:sp>
      </p:grpSp>
      <p:sp>
        <p:nvSpPr>
          <p:cNvPr id="18" name="Freeform 18"/>
          <p:cNvSpPr/>
          <p:nvPr/>
        </p:nvSpPr>
        <p:spPr>
          <a:xfrm>
            <a:off x="11379620" y="5769030"/>
            <a:ext cx="3800134" cy="3247899"/>
          </a:xfrm>
          <a:custGeom>
            <a:avLst/>
            <a:gdLst/>
            <a:ahLst/>
            <a:cxnLst/>
            <a:rect l="l" t="t" r="r" b="b"/>
            <a:pathLst>
              <a:path w="3800134" h="3247899">
                <a:moveTo>
                  <a:pt x="0" y="0"/>
                </a:moveTo>
                <a:lnTo>
                  <a:pt x="3800135" y="0"/>
                </a:lnTo>
                <a:lnTo>
                  <a:pt x="3800135" y="3247899"/>
                </a:lnTo>
                <a:lnTo>
                  <a:pt x="0" y="3247899"/>
                </a:lnTo>
                <a:lnTo>
                  <a:pt x="0" y="0"/>
                </a:lnTo>
                <a:close/>
              </a:path>
            </a:pathLst>
          </a:custGeom>
          <a:blipFill>
            <a:blip r:embed="rId5"/>
            <a:stretch>
              <a:fillRect l="-1708" r="-3364" b="-2"/>
            </a:stretch>
          </a:blipFill>
        </p:spPr>
        <p:txBody>
          <a:bodyPr/>
          <a:lstStyle/>
          <a:p>
            <a:endParaRPr lang="fr-CA"/>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444"/>
            </a:stretch>
          </a:blipFill>
        </p:spPr>
        <p:txBody>
          <a:bodyPr/>
          <a:lstStyle/>
          <a:p>
            <a:endParaRPr lang="fr-CA"/>
          </a:p>
        </p:txBody>
      </p:sp>
      <p:sp>
        <p:nvSpPr>
          <p:cNvPr id="3" name="TextBox 3"/>
          <p:cNvSpPr txBox="1"/>
          <p:nvPr/>
        </p:nvSpPr>
        <p:spPr>
          <a:xfrm>
            <a:off x="1949909" y="3270753"/>
            <a:ext cx="14388183" cy="3878843"/>
          </a:xfrm>
          <a:prstGeom prst="rect">
            <a:avLst/>
          </a:prstGeom>
        </p:spPr>
        <p:txBody>
          <a:bodyPr lIns="0" tIns="0" rIns="0" bIns="0" rtlCol="0" anchor="t">
            <a:spAutoFit/>
          </a:bodyPr>
          <a:lstStyle/>
          <a:p>
            <a:pPr algn="ctr">
              <a:lnSpc>
                <a:spcPts val="13006"/>
              </a:lnSpc>
            </a:pPr>
            <a:r>
              <a:rPr lang="en-US" sz="12042">
                <a:solidFill>
                  <a:srgbClr val="FFFFFF"/>
                </a:solidFill>
                <a:latin typeface="Marykate"/>
                <a:ea typeface="Marykate"/>
                <a:cs typeface="Marykate"/>
                <a:sym typeface="Marykate"/>
              </a:rPr>
              <a:t>C’est QUOI pour toi</a:t>
            </a:r>
          </a:p>
          <a:p>
            <a:pPr algn="ctr">
              <a:lnSpc>
                <a:spcPts val="17001"/>
              </a:lnSpc>
            </a:pPr>
            <a:r>
              <a:rPr lang="en-US" sz="15741">
                <a:solidFill>
                  <a:srgbClr val="FFFFFF"/>
                </a:solidFill>
                <a:latin typeface="Marykate"/>
                <a:ea typeface="Marykate"/>
                <a:cs typeface="Marykate"/>
                <a:sym typeface="Marykate"/>
              </a:rPr>
              <a:t>L’AGRICULTURE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fr-CA"/>
          </a:p>
        </p:txBody>
      </p:sp>
      <p:grpSp>
        <p:nvGrpSpPr>
          <p:cNvPr id="3" name="Group 3"/>
          <p:cNvGrpSpPr/>
          <p:nvPr/>
        </p:nvGrpSpPr>
        <p:grpSpPr>
          <a:xfrm rot="5400000">
            <a:off x="7586501" y="-142537"/>
            <a:ext cx="3114995" cy="18288003"/>
            <a:chOff x="0" y="0"/>
            <a:chExt cx="4153327" cy="24384004"/>
          </a:xfrm>
        </p:grpSpPr>
        <p:sp>
          <p:nvSpPr>
            <p:cNvPr id="4" name="Freeform 4"/>
            <p:cNvSpPr/>
            <p:nvPr/>
          </p:nvSpPr>
          <p:spPr>
            <a:xfrm>
              <a:off x="0" y="0"/>
              <a:ext cx="4153376" cy="24384000"/>
            </a:xfrm>
            <a:custGeom>
              <a:avLst/>
              <a:gdLst/>
              <a:ahLst/>
              <a:cxnLst/>
              <a:rect l="l" t="t" r="r" b="b"/>
              <a:pathLst>
                <a:path w="4153376" h="24384000">
                  <a:moveTo>
                    <a:pt x="0" y="0"/>
                  </a:moveTo>
                  <a:lnTo>
                    <a:pt x="4153376" y="0"/>
                  </a:lnTo>
                  <a:lnTo>
                    <a:pt x="4153376" y="24384000"/>
                  </a:lnTo>
                  <a:lnTo>
                    <a:pt x="0" y="24384000"/>
                  </a:lnTo>
                  <a:close/>
                </a:path>
              </a:pathLst>
            </a:custGeom>
            <a:solidFill>
              <a:srgbClr val="FFFFFF"/>
            </a:solidFill>
          </p:spPr>
          <p:txBody>
            <a:bodyPr/>
            <a:lstStyle/>
            <a:p>
              <a:endParaRPr lang="fr-CA"/>
            </a:p>
          </p:txBody>
        </p:sp>
      </p:grpSp>
      <p:sp>
        <p:nvSpPr>
          <p:cNvPr id="5" name="Freeform 5"/>
          <p:cNvSpPr/>
          <p:nvPr/>
        </p:nvSpPr>
        <p:spPr>
          <a:xfrm>
            <a:off x="3873068" y="7782442"/>
            <a:ext cx="10541861" cy="2438045"/>
          </a:xfrm>
          <a:custGeom>
            <a:avLst/>
            <a:gdLst/>
            <a:ahLst/>
            <a:cxnLst/>
            <a:rect l="l" t="t" r="r" b="b"/>
            <a:pathLst>
              <a:path w="10541861" h="2438045">
                <a:moveTo>
                  <a:pt x="0" y="0"/>
                </a:moveTo>
                <a:lnTo>
                  <a:pt x="10541861" y="0"/>
                </a:lnTo>
                <a:lnTo>
                  <a:pt x="10541861" y="2438045"/>
                </a:lnTo>
                <a:lnTo>
                  <a:pt x="0" y="2438045"/>
                </a:lnTo>
                <a:lnTo>
                  <a:pt x="0" y="0"/>
                </a:lnTo>
                <a:close/>
              </a:path>
            </a:pathLst>
          </a:custGeom>
          <a:blipFill>
            <a:blip r:embed="rId4"/>
            <a:stretch>
              <a:fillRect/>
            </a:stretch>
          </a:blipFill>
        </p:spPr>
        <p:txBody>
          <a:bodyPr/>
          <a:lstStyle/>
          <a:p>
            <a:endParaRPr lang="fr-CA"/>
          </a:p>
        </p:txBody>
      </p:sp>
      <p:sp>
        <p:nvSpPr>
          <p:cNvPr id="6" name="TextBox 6"/>
          <p:cNvSpPr txBox="1"/>
          <p:nvPr/>
        </p:nvSpPr>
        <p:spPr>
          <a:xfrm>
            <a:off x="736401" y="613573"/>
            <a:ext cx="16815198" cy="3486792"/>
          </a:xfrm>
          <a:prstGeom prst="rect">
            <a:avLst/>
          </a:prstGeom>
        </p:spPr>
        <p:txBody>
          <a:bodyPr lIns="0" tIns="0" rIns="0" bIns="0" rtlCol="0" anchor="t">
            <a:spAutoFit/>
          </a:bodyPr>
          <a:lstStyle/>
          <a:p>
            <a:pPr algn="ctr">
              <a:lnSpc>
                <a:spcPts val="9025"/>
              </a:lnSpc>
            </a:pPr>
            <a:r>
              <a:rPr lang="en-US" sz="9025">
                <a:solidFill>
                  <a:srgbClr val="FFFFFF"/>
                </a:solidFill>
                <a:latin typeface="Marykate"/>
                <a:ea typeface="Marykate"/>
                <a:cs typeface="Marykate"/>
                <a:sym typeface="Marykate"/>
              </a:rPr>
              <a:t>Ferez-vous partie de la prochaine génération de professionnels en AGRICULTURE?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6998"/>
          </a:xfrm>
          <a:custGeom>
            <a:avLst/>
            <a:gdLst/>
            <a:ahLst/>
            <a:cxnLst/>
            <a:rect l="l" t="t" r="r" b="b"/>
            <a:pathLst>
              <a:path w="18288000" h="10286998">
                <a:moveTo>
                  <a:pt x="0" y="0"/>
                </a:moveTo>
                <a:lnTo>
                  <a:pt x="18288000" y="0"/>
                </a:lnTo>
                <a:lnTo>
                  <a:pt x="18288000" y="10286998"/>
                </a:lnTo>
                <a:lnTo>
                  <a:pt x="0" y="10286998"/>
                </a:lnTo>
                <a:lnTo>
                  <a:pt x="0" y="0"/>
                </a:lnTo>
                <a:close/>
              </a:path>
            </a:pathLst>
          </a:custGeom>
          <a:blipFill>
            <a:blip r:embed="rId3"/>
            <a:stretch>
              <a:fillRect l="-724" r="-724"/>
            </a:stretch>
          </a:blipFill>
        </p:spPr>
        <p:txBody>
          <a:bodyPr/>
          <a:lstStyle/>
          <a:p>
            <a:endParaRPr lang="fr-CA"/>
          </a:p>
        </p:txBody>
      </p:sp>
      <p:grpSp>
        <p:nvGrpSpPr>
          <p:cNvPr id="3" name="Group 3"/>
          <p:cNvGrpSpPr/>
          <p:nvPr/>
        </p:nvGrpSpPr>
        <p:grpSpPr>
          <a:xfrm>
            <a:off x="15878175" y="8040460"/>
            <a:ext cx="2128157" cy="2128156"/>
            <a:chOff x="0" y="0"/>
            <a:chExt cx="2837542" cy="2837542"/>
          </a:xfrm>
        </p:grpSpPr>
        <p:sp>
          <p:nvSpPr>
            <p:cNvPr id="4" name="Freeform 4"/>
            <p:cNvSpPr/>
            <p:nvPr/>
          </p:nvSpPr>
          <p:spPr>
            <a:xfrm>
              <a:off x="12700" y="12700"/>
              <a:ext cx="2812161" cy="2812161"/>
            </a:xfrm>
            <a:custGeom>
              <a:avLst/>
              <a:gdLst/>
              <a:ahLst/>
              <a:cxnLst/>
              <a:rect l="l" t="t" r="r" b="b"/>
              <a:pathLst>
                <a:path w="2812161" h="2812161">
                  <a:moveTo>
                    <a:pt x="0" y="0"/>
                  </a:moveTo>
                  <a:lnTo>
                    <a:pt x="2812161" y="0"/>
                  </a:lnTo>
                  <a:lnTo>
                    <a:pt x="2812161" y="2812161"/>
                  </a:lnTo>
                  <a:lnTo>
                    <a:pt x="0" y="2812161"/>
                  </a:lnTo>
                  <a:close/>
                </a:path>
              </a:pathLst>
            </a:custGeom>
            <a:solidFill>
              <a:srgbClr val="FFFFFF"/>
            </a:solidFill>
          </p:spPr>
          <p:txBody>
            <a:bodyPr/>
            <a:lstStyle/>
            <a:p>
              <a:endParaRPr lang="fr-CA"/>
            </a:p>
          </p:txBody>
        </p:sp>
        <p:sp>
          <p:nvSpPr>
            <p:cNvPr id="5" name="Freeform 5"/>
            <p:cNvSpPr/>
            <p:nvPr/>
          </p:nvSpPr>
          <p:spPr>
            <a:xfrm>
              <a:off x="0" y="0"/>
              <a:ext cx="2837561" cy="2837561"/>
            </a:xfrm>
            <a:custGeom>
              <a:avLst/>
              <a:gdLst/>
              <a:ahLst/>
              <a:cxnLst/>
              <a:rect l="l" t="t" r="r" b="b"/>
              <a:pathLst>
                <a:path w="2837561" h="2837561">
                  <a:moveTo>
                    <a:pt x="12700" y="0"/>
                  </a:moveTo>
                  <a:lnTo>
                    <a:pt x="2824861" y="0"/>
                  </a:lnTo>
                  <a:cubicBezTo>
                    <a:pt x="2831846" y="0"/>
                    <a:pt x="2837561" y="5715"/>
                    <a:pt x="2837561" y="12700"/>
                  </a:cubicBezTo>
                  <a:lnTo>
                    <a:pt x="2837561" y="2824861"/>
                  </a:lnTo>
                  <a:cubicBezTo>
                    <a:pt x="2837561" y="2831846"/>
                    <a:pt x="2831846" y="2837561"/>
                    <a:pt x="2824861" y="2837561"/>
                  </a:cubicBezTo>
                  <a:lnTo>
                    <a:pt x="12700" y="2837561"/>
                  </a:lnTo>
                  <a:cubicBezTo>
                    <a:pt x="5715" y="2837561"/>
                    <a:pt x="0" y="2831846"/>
                    <a:pt x="0" y="2824861"/>
                  </a:cubicBezTo>
                  <a:lnTo>
                    <a:pt x="0" y="12700"/>
                  </a:lnTo>
                  <a:cubicBezTo>
                    <a:pt x="0" y="5715"/>
                    <a:pt x="5715" y="0"/>
                    <a:pt x="12700" y="0"/>
                  </a:cubicBezTo>
                  <a:moveTo>
                    <a:pt x="12700" y="25400"/>
                  </a:moveTo>
                  <a:lnTo>
                    <a:pt x="12700" y="12700"/>
                  </a:lnTo>
                  <a:lnTo>
                    <a:pt x="25400" y="12700"/>
                  </a:lnTo>
                  <a:lnTo>
                    <a:pt x="25400" y="2824861"/>
                  </a:lnTo>
                  <a:lnTo>
                    <a:pt x="12700" y="2824861"/>
                  </a:lnTo>
                  <a:lnTo>
                    <a:pt x="12700" y="2812161"/>
                  </a:lnTo>
                  <a:lnTo>
                    <a:pt x="2824861" y="2812161"/>
                  </a:lnTo>
                  <a:lnTo>
                    <a:pt x="2824861" y="2824861"/>
                  </a:lnTo>
                  <a:lnTo>
                    <a:pt x="2812161" y="2824861"/>
                  </a:lnTo>
                  <a:lnTo>
                    <a:pt x="2812161" y="12700"/>
                  </a:lnTo>
                  <a:lnTo>
                    <a:pt x="2824861" y="12700"/>
                  </a:lnTo>
                  <a:lnTo>
                    <a:pt x="2824861" y="25400"/>
                  </a:lnTo>
                  <a:lnTo>
                    <a:pt x="12700" y="25400"/>
                  </a:lnTo>
                  <a:close/>
                </a:path>
              </a:pathLst>
            </a:custGeom>
            <a:solidFill>
              <a:srgbClr val="FFFFFF"/>
            </a:solidFill>
          </p:spPr>
          <p:txBody>
            <a:bodyPr/>
            <a:lstStyle/>
            <a:p>
              <a:endParaRPr lang="fr-CA"/>
            </a:p>
          </p:txBody>
        </p:sp>
      </p:grpSp>
      <p:sp>
        <p:nvSpPr>
          <p:cNvPr id="6" name="Freeform 6"/>
          <p:cNvSpPr/>
          <p:nvPr/>
        </p:nvSpPr>
        <p:spPr>
          <a:xfrm>
            <a:off x="15883715" y="8052166"/>
            <a:ext cx="2110372" cy="2110372"/>
          </a:xfrm>
          <a:custGeom>
            <a:avLst/>
            <a:gdLst/>
            <a:ahLst/>
            <a:cxnLst/>
            <a:rect l="l" t="t" r="r" b="b"/>
            <a:pathLst>
              <a:path w="2110372" h="2110372">
                <a:moveTo>
                  <a:pt x="0" y="0"/>
                </a:moveTo>
                <a:lnTo>
                  <a:pt x="2110372" y="0"/>
                </a:lnTo>
                <a:lnTo>
                  <a:pt x="2110372" y="2110373"/>
                </a:lnTo>
                <a:lnTo>
                  <a:pt x="0" y="2110373"/>
                </a:lnTo>
                <a:lnTo>
                  <a:pt x="0" y="0"/>
                </a:lnTo>
                <a:close/>
              </a:path>
            </a:pathLst>
          </a:custGeom>
          <a:blipFill>
            <a:blip r:embed="rId4"/>
            <a:stretch>
              <a:fillRect/>
            </a:stretch>
          </a:blipFill>
        </p:spPr>
        <p:txBody>
          <a:bodyPr/>
          <a:lstStyle/>
          <a:p>
            <a:endParaRPr lang="fr-CA"/>
          </a:p>
        </p:txBody>
      </p:sp>
      <p:sp>
        <p:nvSpPr>
          <p:cNvPr id="7" name="Freeform 7"/>
          <p:cNvSpPr/>
          <p:nvPr/>
        </p:nvSpPr>
        <p:spPr>
          <a:xfrm>
            <a:off x="8735778" y="1278975"/>
            <a:ext cx="6032319" cy="1395111"/>
          </a:xfrm>
          <a:custGeom>
            <a:avLst/>
            <a:gdLst/>
            <a:ahLst/>
            <a:cxnLst/>
            <a:rect l="l" t="t" r="r" b="b"/>
            <a:pathLst>
              <a:path w="6032319" h="1395111">
                <a:moveTo>
                  <a:pt x="0" y="0"/>
                </a:moveTo>
                <a:lnTo>
                  <a:pt x="6032319" y="0"/>
                </a:lnTo>
                <a:lnTo>
                  <a:pt x="6032319" y="1395111"/>
                </a:lnTo>
                <a:lnTo>
                  <a:pt x="0" y="1395111"/>
                </a:lnTo>
                <a:lnTo>
                  <a:pt x="0" y="0"/>
                </a:lnTo>
                <a:close/>
              </a:path>
            </a:pathLst>
          </a:custGeom>
          <a:blipFill>
            <a:blip r:embed="rId5"/>
            <a:stretch>
              <a:fillRect/>
            </a:stretch>
          </a:blipFill>
        </p:spPr>
        <p:txBody>
          <a:bodyPr/>
          <a:lstStyle/>
          <a:p>
            <a:endParaRPr lang="fr-CA"/>
          </a:p>
        </p:txBody>
      </p:sp>
      <p:sp>
        <p:nvSpPr>
          <p:cNvPr id="8" name="Freeform 8"/>
          <p:cNvSpPr/>
          <p:nvPr/>
        </p:nvSpPr>
        <p:spPr>
          <a:xfrm>
            <a:off x="13767814" y="8260574"/>
            <a:ext cx="2000564" cy="1898518"/>
          </a:xfrm>
          <a:custGeom>
            <a:avLst/>
            <a:gdLst/>
            <a:ahLst/>
            <a:cxnLst/>
            <a:rect l="l" t="t" r="r" b="b"/>
            <a:pathLst>
              <a:path w="2000564" h="1898518">
                <a:moveTo>
                  <a:pt x="0" y="0"/>
                </a:moveTo>
                <a:lnTo>
                  <a:pt x="2000564" y="0"/>
                </a:lnTo>
                <a:lnTo>
                  <a:pt x="2000564" y="1898518"/>
                </a:lnTo>
                <a:lnTo>
                  <a:pt x="0" y="1898518"/>
                </a:lnTo>
                <a:lnTo>
                  <a:pt x="0" y="0"/>
                </a:lnTo>
                <a:close/>
              </a:path>
            </a:pathLst>
          </a:custGeom>
          <a:blipFill>
            <a:blip r:embed="rId6"/>
            <a:stretch>
              <a:fillRect/>
            </a:stretch>
          </a:blipFill>
        </p:spPr>
        <p:txBody>
          <a:bodyPr/>
          <a:lstStyle/>
          <a:p>
            <a:endParaRPr lang="fr-CA"/>
          </a:p>
        </p:txBody>
      </p:sp>
      <p:sp>
        <p:nvSpPr>
          <p:cNvPr id="9" name="Freeform 9"/>
          <p:cNvSpPr/>
          <p:nvPr/>
        </p:nvSpPr>
        <p:spPr>
          <a:xfrm>
            <a:off x="14949070" y="516366"/>
            <a:ext cx="2695203" cy="2157720"/>
          </a:xfrm>
          <a:custGeom>
            <a:avLst/>
            <a:gdLst/>
            <a:ahLst/>
            <a:cxnLst/>
            <a:rect l="l" t="t" r="r" b="b"/>
            <a:pathLst>
              <a:path w="2695203" h="2157720">
                <a:moveTo>
                  <a:pt x="0" y="0"/>
                </a:moveTo>
                <a:lnTo>
                  <a:pt x="2695204" y="0"/>
                </a:lnTo>
                <a:lnTo>
                  <a:pt x="2695204" y="2157720"/>
                </a:lnTo>
                <a:lnTo>
                  <a:pt x="0" y="2157720"/>
                </a:lnTo>
                <a:lnTo>
                  <a:pt x="0" y="0"/>
                </a:lnTo>
                <a:close/>
              </a:path>
            </a:pathLst>
          </a:custGeom>
          <a:blipFill>
            <a:blip r:embed="rId7"/>
            <a:stretch>
              <a:fillRect/>
            </a:stretch>
          </a:blipFill>
        </p:spPr>
        <p:txBody>
          <a:bodyPr/>
          <a:lstStyle/>
          <a:p>
            <a:endParaRPr lang="fr-CA"/>
          </a:p>
        </p:txBody>
      </p:sp>
      <p:grpSp>
        <p:nvGrpSpPr>
          <p:cNvPr id="10" name="Group 10"/>
          <p:cNvGrpSpPr/>
          <p:nvPr/>
        </p:nvGrpSpPr>
        <p:grpSpPr>
          <a:xfrm rot="-598210">
            <a:off x="2853105" y="5661903"/>
            <a:ext cx="12581792" cy="1384995"/>
            <a:chOff x="0" y="0"/>
            <a:chExt cx="16775722" cy="1846660"/>
          </a:xfrm>
        </p:grpSpPr>
        <p:sp>
          <p:nvSpPr>
            <p:cNvPr id="11" name="Freeform 11"/>
            <p:cNvSpPr/>
            <p:nvPr/>
          </p:nvSpPr>
          <p:spPr>
            <a:xfrm>
              <a:off x="0" y="0"/>
              <a:ext cx="16775685" cy="1846707"/>
            </a:xfrm>
            <a:custGeom>
              <a:avLst/>
              <a:gdLst/>
              <a:ahLst/>
              <a:cxnLst/>
              <a:rect l="l" t="t" r="r" b="b"/>
              <a:pathLst>
                <a:path w="16775685" h="1846707">
                  <a:moveTo>
                    <a:pt x="0" y="0"/>
                  </a:moveTo>
                  <a:lnTo>
                    <a:pt x="16775685" y="0"/>
                  </a:lnTo>
                  <a:lnTo>
                    <a:pt x="16775685" y="1846707"/>
                  </a:lnTo>
                  <a:lnTo>
                    <a:pt x="0" y="1846707"/>
                  </a:lnTo>
                  <a:close/>
                </a:path>
              </a:pathLst>
            </a:custGeom>
            <a:solidFill>
              <a:srgbClr val="FFFFFF"/>
            </a:solidFill>
          </p:spPr>
          <p:txBody>
            <a:bodyPr/>
            <a:lstStyle/>
            <a:p>
              <a:endParaRPr lang="fr-CA"/>
            </a:p>
          </p:txBody>
        </p:sp>
        <p:sp>
          <p:nvSpPr>
            <p:cNvPr id="12" name="TextBox 12"/>
            <p:cNvSpPr txBox="1"/>
            <p:nvPr/>
          </p:nvSpPr>
          <p:spPr>
            <a:xfrm>
              <a:off x="0" y="-161925"/>
              <a:ext cx="16775722" cy="2008585"/>
            </a:xfrm>
            <a:prstGeom prst="rect">
              <a:avLst/>
            </a:prstGeom>
          </p:spPr>
          <p:txBody>
            <a:bodyPr lIns="50800" tIns="50800" rIns="50800" bIns="50800" rtlCol="0" anchor="t"/>
            <a:lstStyle/>
            <a:p>
              <a:pPr algn="ctr">
                <a:lnSpc>
                  <a:spcPts val="9720"/>
                </a:lnSpc>
              </a:pPr>
              <a:r>
                <a:rPr lang="en-US" sz="8100" b="1">
                  <a:solidFill>
                    <a:srgbClr val="FAA61A"/>
                  </a:solidFill>
                  <a:latin typeface="Arial MT Pro Bold"/>
                  <a:ea typeface="Arial MT Pro Bold"/>
                  <a:cs typeface="Arial MT Pro Bold"/>
                  <a:sym typeface="Arial MT Pro Bold"/>
                </a:rPr>
                <a:t>MERCI D'AVOIR JOUÉ!</a:t>
              </a:r>
            </a:p>
          </p:txBody>
        </p:sp>
      </p:grpSp>
      <p:sp>
        <p:nvSpPr>
          <p:cNvPr id="13" name="Freeform 13"/>
          <p:cNvSpPr/>
          <p:nvPr/>
        </p:nvSpPr>
        <p:spPr>
          <a:xfrm>
            <a:off x="643726" y="0"/>
            <a:ext cx="5751522" cy="3643821"/>
          </a:xfrm>
          <a:custGeom>
            <a:avLst/>
            <a:gdLst/>
            <a:ahLst/>
            <a:cxnLst/>
            <a:rect l="l" t="t" r="r" b="b"/>
            <a:pathLst>
              <a:path w="5751522" h="3643821">
                <a:moveTo>
                  <a:pt x="0" y="0"/>
                </a:moveTo>
                <a:lnTo>
                  <a:pt x="5751522" y="0"/>
                </a:lnTo>
                <a:lnTo>
                  <a:pt x="5751522" y="3643821"/>
                </a:lnTo>
                <a:lnTo>
                  <a:pt x="0" y="3643821"/>
                </a:lnTo>
                <a:lnTo>
                  <a:pt x="0" y="0"/>
                </a:lnTo>
                <a:close/>
              </a:path>
            </a:pathLst>
          </a:custGeom>
          <a:blipFill>
            <a:blip r:embed="rId8"/>
            <a:stretch>
              <a:fillRect/>
            </a:stretch>
          </a:blipFill>
        </p:spPr>
        <p:txBody>
          <a:bodyPr/>
          <a:lstStyle/>
          <a:p>
            <a:endParaRPr lang="fr-CA"/>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fr-CA"/>
          </a:p>
        </p:txBody>
      </p:sp>
      <p:sp>
        <p:nvSpPr>
          <p:cNvPr id="3" name="TextBox 3"/>
          <p:cNvSpPr txBox="1"/>
          <p:nvPr/>
        </p:nvSpPr>
        <p:spPr>
          <a:xfrm>
            <a:off x="1282902" y="2475589"/>
            <a:ext cx="15722196" cy="5524500"/>
          </a:xfrm>
          <a:prstGeom prst="rect">
            <a:avLst/>
          </a:prstGeom>
        </p:spPr>
        <p:txBody>
          <a:bodyPr lIns="0" tIns="0" rIns="0" bIns="0" rtlCol="0" anchor="t">
            <a:spAutoFit/>
          </a:bodyPr>
          <a:lstStyle/>
          <a:p>
            <a:pPr algn="ctr">
              <a:lnSpc>
                <a:spcPts val="10881"/>
              </a:lnSpc>
            </a:pPr>
            <a:r>
              <a:rPr lang="en-US" sz="9068">
                <a:solidFill>
                  <a:srgbClr val="FFFFFF"/>
                </a:solidFill>
                <a:latin typeface="Marykate"/>
                <a:ea typeface="Marykate"/>
                <a:cs typeface="Marykate"/>
                <a:sym typeface="Marykate"/>
              </a:rPr>
              <a:t>L'agriculture est l'art et la science de cultiver, transformer et distribuer des produits végétaux et animaux destinés à l'utilisation des êtres humains.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965700" y="4991100"/>
            <a:ext cx="10287000" cy="304800"/>
            <a:chOff x="0" y="0"/>
            <a:chExt cx="13716000" cy="406400"/>
          </a:xfrm>
        </p:grpSpPr>
        <p:sp>
          <p:nvSpPr>
            <p:cNvPr id="3" name="Freeform 3"/>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grpSp>
        <p:nvGrpSpPr>
          <p:cNvPr id="4" name="Group 4"/>
          <p:cNvGrpSpPr/>
          <p:nvPr/>
        </p:nvGrpSpPr>
        <p:grpSpPr>
          <a:xfrm rot="5400000">
            <a:off x="12992100" y="4991100"/>
            <a:ext cx="10287000" cy="304800"/>
            <a:chOff x="0" y="0"/>
            <a:chExt cx="13716000" cy="406400"/>
          </a:xfrm>
        </p:grpSpPr>
        <p:sp>
          <p:nvSpPr>
            <p:cNvPr id="5" name="Freeform 5"/>
            <p:cNvSpPr/>
            <p:nvPr/>
          </p:nvSpPr>
          <p:spPr>
            <a:xfrm>
              <a:off x="0" y="0"/>
              <a:ext cx="13716000" cy="406400"/>
            </a:xfrm>
            <a:custGeom>
              <a:avLst/>
              <a:gdLst/>
              <a:ahLst/>
              <a:cxnLst/>
              <a:rect l="l" t="t" r="r" b="b"/>
              <a:pathLst>
                <a:path w="13716000" h="406400">
                  <a:moveTo>
                    <a:pt x="0" y="0"/>
                  </a:moveTo>
                  <a:lnTo>
                    <a:pt x="13716000" y="0"/>
                  </a:lnTo>
                  <a:lnTo>
                    <a:pt x="13716000" y="406400"/>
                  </a:lnTo>
                  <a:lnTo>
                    <a:pt x="0" y="406400"/>
                  </a:lnTo>
                  <a:close/>
                </a:path>
              </a:pathLst>
            </a:custGeom>
            <a:solidFill>
              <a:srgbClr val="FFFFFF"/>
            </a:solidFill>
          </p:spPr>
          <p:txBody>
            <a:bodyPr/>
            <a:lstStyle/>
            <a:p>
              <a:endParaRPr lang="fr-CA"/>
            </a:p>
          </p:txBody>
        </p:sp>
      </p:grpSp>
      <p:sp>
        <p:nvSpPr>
          <p:cNvPr id="6" name="TextBox 6"/>
          <p:cNvSpPr txBox="1"/>
          <p:nvPr/>
        </p:nvSpPr>
        <p:spPr>
          <a:xfrm>
            <a:off x="735100" y="452098"/>
            <a:ext cx="16817800" cy="1143679"/>
          </a:xfrm>
          <a:prstGeom prst="rect">
            <a:avLst/>
          </a:prstGeom>
        </p:spPr>
        <p:txBody>
          <a:bodyPr lIns="0" tIns="0" rIns="0" bIns="0" rtlCol="0" anchor="t">
            <a:spAutoFit/>
          </a:bodyPr>
          <a:lstStyle/>
          <a:p>
            <a:pPr algn="ctr">
              <a:lnSpc>
                <a:spcPts val="9010"/>
              </a:lnSpc>
            </a:pPr>
            <a:r>
              <a:rPr lang="en-US" sz="7508">
                <a:solidFill>
                  <a:srgbClr val="A2C617"/>
                </a:solidFill>
                <a:latin typeface="Marykate"/>
                <a:ea typeface="Marykate"/>
                <a:cs typeface="Marykate"/>
                <a:sym typeface="Marykate"/>
              </a:rPr>
              <a:t>L'agriculture est PARTOUT! </a:t>
            </a:r>
          </a:p>
        </p:txBody>
      </p:sp>
      <p:sp>
        <p:nvSpPr>
          <p:cNvPr id="7" name="TextBox 7"/>
          <p:cNvSpPr txBox="1"/>
          <p:nvPr/>
        </p:nvSpPr>
        <p:spPr>
          <a:xfrm>
            <a:off x="3578950" y="2758697"/>
            <a:ext cx="13004075" cy="6010275"/>
          </a:xfrm>
          <a:prstGeom prst="rect">
            <a:avLst/>
          </a:prstGeom>
        </p:spPr>
        <p:txBody>
          <a:bodyPr lIns="0" tIns="0" rIns="0" bIns="0" rtlCol="0" anchor="t">
            <a:spAutoFit/>
          </a:bodyPr>
          <a:lstStyle/>
          <a:p>
            <a:pPr algn="l">
              <a:lnSpc>
                <a:spcPts val="3600"/>
              </a:lnSpc>
            </a:pPr>
            <a:endParaRPr/>
          </a:p>
          <a:p>
            <a:pPr algn="l">
              <a:lnSpc>
                <a:spcPts val="3600"/>
              </a:lnSpc>
            </a:pPr>
            <a:r>
              <a:rPr lang="en-US" sz="3000" b="1">
                <a:solidFill>
                  <a:srgbClr val="FAA61A"/>
                </a:solidFill>
                <a:latin typeface="Arial MT Pro Bold"/>
                <a:ea typeface="Arial MT Pro Bold"/>
                <a:cs typeface="Arial MT Pro Bold"/>
                <a:sym typeface="Arial MT Pro Bold"/>
              </a:rPr>
              <a:t>Aliments</a:t>
            </a:r>
            <a:r>
              <a:rPr lang="en-US" sz="3000">
                <a:solidFill>
                  <a:srgbClr val="000000"/>
                </a:solidFill>
                <a:latin typeface="Arial MT Pro"/>
                <a:ea typeface="Arial MT Pro"/>
                <a:cs typeface="Arial MT Pro"/>
                <a:sym typeface="Arial MT Pro"/>
              </a:rPr>
              <a:t> – La quasi-totalité des aliments que nous consommons est issue de l'agriculture. </a:t>
            </a:r>
          </a:p>
          <a:p>
            <a:pPr algn="l">
              <a:lnSpc>
                <a:spcPts val="3600"/>
              </a:lnSpc>
            </a:pPr>
            <a:endParaRPr lang="en-US" sz="3000">
              <a:solidFill>
                <a:srgbClr val="000000"/>
              </a:solidFill>
              <a:latin typeface="Arial MT Pro"/>
              <a:ea typeface="Arial MT Pro"/>
              <a:cs typeface="Arial MT Pro"/>
              <a:sym typeface="Arial MT Pro"/>
            </a:endParaRPr>
          </a:p>
          <a:p>
            <a:pPr algn="l">
              <a:lnSpc>
                <a:spcPts val="3600"/>
              </a:lnSpc>
            </a:pPr>
            <a:r>
              <a:rPr lang="en-US" sz="3000" b="1">
                <a:solidFill>
                  <a:srgbClr val="FAA61A"/>
                </a:solidFill>
                <a:latin typeface="Arial MT Pro Bold"/>
                <a:ea typeface="Arial MT Pro Bold"/>
                <a:cs typeface="Arial MT Pro Bold"/>
                <a:sym typeface="Arial MT Pro Bold"/>
              </a:rPr>
              <a:t>Fibre</a:t>
            </a:r>
            <a:r>
              <a:rPr lang="en-US" sz="3000">
                <a:solidFill>
                  <a:srgbClr val="000000"/>
                </a:solidFill>
                <a:latin typeface="Arial MT Pro"/>
                <a:ea typeface="Arial MT Pro"/>
                <a:cs typeface="Arial MT Pro"/>
                <a:sym typeface="Arial MT Pro"/>
              </a:rPr>
              <a:t> – De quoi sont faits nos vêtements? Le coton est produit par un cotonnier. La laine et le cuir proviennent du bétail.</a:t>
            </a:r>
          </a:p>
          <a:p>
            <a:pPr algn="l">
              <a:lnSpc>
                <a:spcPts val="3600"/>
              </a:lnSpc>
            </a:pPr>
            <a:endParaRPr lang="en-US" sz="3000">
              <a:solidFill>
                <a:srgbClr val="000000"/>
              </a:solidFill>
              <a:latin typeface="Arial MT Pro"/>
              <a:ea typeface="Arial MT Pro"/>
              <a:cs typeface="Arial MT Pro"/>
              <a:sym typeface="Arial MT Pro"/>
            </a:endParaRPr>
          </a:p>
          <a:p>
            <a:pPr algn="l">
              <a:lnSpc>
                <a:spcPts val="3600"/>
              </a:lnSpc>
            </a:pPr>
            <a:r>
              <a:rPr lang="en-US" sz="3000" b="1">
                <a:solidFill>
                  <a:srgbClr val="FAA61A"/>
                </a:solidFill>
                <a:latin typeface="Arial MT Pro Bold"/>
                <a:ea typeface="Arial MT Pro Bold"/>
                <a:cs typeface="Arial MT Pro Bold"/>
                <a:sym typeface="Arial MT Pro Bold"/>
              </a:rPr>
              <a:t>Nourriture pour les animaux</a:t>
            </a:r>
            <a:r>
              <a:rPr lang="en-US" sz="3000">
                <a:solidFill>
                  <a:srgbClr val="000000"/>
                </a:solidFill>
                <a:latin typeface="Arial MT Pro"/>
                <a:ea typeface="Arial MT Pro"/>
                <a:cs typeface="Arial MT Pro"/>
                <a:sym typeface="Arial MT Pro"/>
              </a:rPr>
              <a:t> – Les grains, les fourrages et le foin qui servent à nourrir les animaux sont des produits de l'agriculture.</a:t>
            </a:r>
          </a:p>
          <a:p>
            <a:pPr algn="l">
              <a:lnSpc>
                <a:spcPts val="3600"/>
              </a:lnSpc>
            </a:pPr>
            <a:endParaRPr lang="en-US" sz="3000">
              <a:solidFill>
                <a:srgbClr val="000000"/>
              </a:solidFill>
              <a:latin typeface="Arial MT Pro"/>
              <a:ea typeface="Arial MT Pro"/>
              <a:cs typeface="Arial MT Pro"/>
              <a:sym typeface="Arial MT Pro"/>
            </a:endParaRPr>
          </a:p>
          <a:p>
            <a:pPr algn="l">
              <a:lnSpc>
                <a:spcPts val="3600"/>
              </a:lnSpc>
            </a:pPr>
            <a:r>
              <a:rPr lang="en-US" sz="3000" b="1">
                <a:solidFill>
                  <a:srgbClr val="FAA61A"/>
                </a:solidFill>
                <a:latin typeface="Arial MT Pro Bold"/>
                <a:ea typeface="Arial MT Pro Bold"/>
                <a:cs typeface="Arial MT Pro Bold"/>
                <a:sym typeface="Arial MT Pro Bold"/>
              </a:rPr>
              <a:t>Carburant</a:t>
            </a:r>
            <a:r>
              <a:rPr lang="en-US" sz="3000">
                <a:solidFill>
                  <a:srgbClr val="000000"/>
                </a:solidFill>
                <a:latin typeface="Arial MT Pro"/>
                <a:ea typeface="Arial MT Pro"/>
                <a:cs typeface="Arial MT Pro"/>
                <a:sym typeface="Arial MT Pro"/>
              </a:rPr>
              <a:t> – Que mettons-nous dans nos voitures? L'éthanol est produit à partir de blé. Le biodiesel est produit à partir de canola et d'autres oléagineux.</a:t>
            </a:r>
          </a:p>
        </p:txBody>
      </p:sp>
      <p:sp>
        <p:nvSpPr>
          <p:cNvPr id="8" name="Freeform 8"/>
          <p:cNvSpPr/>
          <p:nvPr/>
        </p:nvSpPr>
        <p:spPr>
          <a:xfrm>
            <a:off x="1730375" y="2960083"/>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9" name="Freeform 9"/>
          <p:cNvSpPr/>
          <p:nvPr/>
        </p:nvSpPr>
        <p:spPr>
          <a:xfrm>
            <a:off x="1730375" y="4331683"/>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4"/>
            <a:stretch>
              <a:fillRect/>
            </a:stretch>
          </a:blipFill>
        </p:spPr>
        <p:txBody>
          <a:bodyPr/>
          <a:lstStyle/>
          <a:p>
            <a:endParaRPr lang="fr-CA"/>
          </a:p>
        </p:txBody>
      </p:sp>
      <p:sp>
        <p:nvSpPr>
          <p:cNvPr id="10" name="Freeform 10"/>
          <p:cNvSpPr/>
          <p:nvPr/>
        </p:nvSpPr>
        <p:spPr>
          <a:xfrm>
            <a:off x="1730375" y="5810141"/>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CA"/>
          </a:p>
        </p:txBody>
      </p:sp>
      <p:sp>
        <p:nvSpPr>
          <p:cNvPr id="11" name="Freeform 11"/>
          <p:cNvSpPr/>
          <p:nvPr/>
        </p:nvSpPr>
        <p:spPr>
          <a:xfrm>
            <a:off x="1730375" y="7181741"/>
            <a:ext cx="1479978" cy="1479978"/>
          </a:xfrm>
          <a:custGeom>
            <a:avLst/>
            <a:gdLst/>
            <a:ahLst/>
            <a:cxnLst/>
            <a:rect l="l" t="t" r="r" b="b"/>
            <a:pathLst>
              <a:path w="1479978" h="1479978">
                <a:moveTo>
                  <a:pt x="0" y="0"/>
                </a:moveTo>
                <a:lnTo>
                  <a:pt x="1479978" y="0"/>
                </a:lnTo>
                <a:lnTo>
                  <a:pt x="1479978" y="1479978"/>
                </a:lnTo>
                <a:lnTo>
                  <a:pt x="0" y="14799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CA"/>
          </a:p>
        </p:txBody>
      </p:sp>
      <p:sp>
        <p:nvSpPr>
          <p:cNvPr id="12" name="TextBox 12"/>
          <p:cNvSpPr txBox="1"/>
          <p:nvPr/>
        </p:nvSpPr>
        <p:spPr>
          <a:xfrm>
            <a:off x="3578950" y="2151764"/>
            <a:ext cx="11390263" cy="641985"/>
          </a:xfrm>
          <a:prstGeom prst="rect">
            <a:avLst/>
          </a:prstGeom>
        </p:spPr>
        <p:txBody>
          <a:bodyPr lIns="0" tIns="0" rIns="0" bIns="0" rtlCol="0" anchor="t">
            <a:spAutoFit/>
          </a:bodyPr>
          <a:lstStyle/>
          <a:p>
            <a:pPr algn="l">
              <a:lnSpc>
                <a:spcPts val="4320"/>
              </a:lnSpc>
              <a:spcBef>
                <a:spcPct val="0"/>
              </a:spcBef>
            </a:pPr>
            <a:r>
              <a:rPr lang="en-US" sz="4000">
                <a:solidFill>
                  <a:srgbClr val="000000"/>
                </a:solidFill>
                <a:latin typeface="Arial MT Pro"/>
                <a:ea typeface="Arial MT Pro"/>
                <a:cs typeface="Arial MT Pro"/>
                <a:sym typeface="Arial MT Pro"/>
              </a:rPr>
              <a:t>Les 4 principales productions en l'agriculture sont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92107" y="8590149"/>
            <a:ext cx="800100" cy="653956"/>
            <a:chOff x="0" y="0"/>
            <a:chExt cx="1066800" cy="871942"/>
          </a:xfrm>
        </p:grpSpPr>
        <p:sp>
          <p:nvSpPr>
            <p:cNvPr id="3" name="Freeform 3"/>
            <p:cNvSpPr/>
            <p:nvPr/>
          </p:nvSpPr>
          <p:spPr>
            <a:xfrm>
              <a:off x="0" y="0"/>
              <a:ext cx="1066800" cy="871982"/>
            </a:xfrm>
            <a:custGeom>
              <a:avLst/>
              <a:gdLst/>
              <a:ahLst/>
              <a:cxnLst/>
              <a:rect l="l" t="t" r="r" b="b"/>
              <a:pathLst>
                <a:path w="1066800" h="871982">
                  <a:moveTo>
                    <a:pt x="0" y="435991"/>
                  </a:moveTo>
                  <a:cubicBezTo>
                    <a:pt x="0" y="195199"/>
                    <a:pt x="238760" y="0"/>
                    <a:pt x="533400" y="0"/>
                  </a:cubicBezTo>
                  <a:cubicBezTo>
                    <a:pt x="828040" y="0"/>
                    <a:pt x="1066800" y="195199"/>
                    <a:pt x="1066800" y="435991"/>
                  </a:cubicBezTo>
                  <a:cubicBezTo>
                    <a:pt x="1066800" y="676783"/>
                    <a:pt x="828040" y="871982"/>
                    <a:pt x="533400" y="871982"/>
                  </a:cubicBezTo>
                  <a:cubicBezTo>
                    <a:pt x="238760" y="871982"/>
                    <a:pt x="0" y="676783"/>
                    <a:pt x="0" y="435991"/>
                  </a:cubicBezTo>
                  <a:close/>
                </a:path>
              </a:pathLst>
            </a:custGeom>
            <a:solidFill>
              <a:srgbClr val="FFFFFF"/>
            </a:solidFill>
          </p:spPr>
          <p:txBody>
            <a:bodyPr/>
            <a:lstStyle/>
            <a:p>
              <a:endParaRPr lang="fr-CA"/>
            </a:p>
          </p:txBody>
        </p:sp>
      </p:grpSp>
      <p:grpSp>
        <p:nvGrpSpPr>
          <p:cNvPr id="4" name="Group 4"/>
          <p:cNvGrpSpPr/>
          <p:nvPr/>
        </p:nvGrpSpPr>
        <p:grpSpPr>
          <a:xfrm>
            <a:off x="13142848" y="8897982"/>
            <a:ext cx="800100" cy="653956"/>
            <a:chOff x="0" y="0"/>
            <a:chExt cx="1066800" cy="871942"/>
          </a:xfrm>
        </p:grpSpPr>
        <p:sp>
          <p:nvSpPr>
            <p:cNvPr id="5" name="Freeform 5"/>
            <p:cNvSpPr/>
            <p:nvPr/>
          </p:nvSpPr>
          <p:spPr>
            <a:xfrm>
              <a:off x="0" y="0"/>
              <a:ext cx="1066800" cy="871982"/>
            </a:xfrm>
            <a:custGeom>
              <a:avLst/>
              <a:gdLst/>
              <a:ahLst/>
              <a:cxnLst/>
              <a:rect l="l" t="t" r="r" b="b"/>
              <a:pathLst>
                <a:path w="1066800" h="871982">
                  <a:moveTo>
                    <a:pt x="0" y="435991"/>
                  </a:moveTo>
                  <a:cubicBezTo>
                    <a:pt x="0" y="195199"/>
                    <a:pt x="238760" y="0"/>
                    <a:pt x="533400" y="0"/>
                  </a:cubicBezTo>
                  <a:cubicBezTo>
                    <a:pt x="828040" y="0"/>
                    <a:pt x="1066800" y="195199"/>
                    <a:pt x="1066800" y="435991"/>
                  </a:cubicBezTo>
                  <a:cubicBezTo>
                    <a:pt x="1066800" y="676783"/>
                    <a:pt x="828040" y="871982"/>
                    <a:pt x="533400" y="871982"/>
                  </a:cubicBezTo>
                  <a:cubicBezTo>
                    <a:pt x="238760" y="871982"/>
                    <a:pt x="0" y="676783"/>
                    <a:pt x="0" y="435991"/>
                  </a:cubicBezTo>
                  <a:close/>
                </a:path>
              </a:pathLst>
            </a:custGeom>
            <a:solidFill>
              <a:srgbClr val="FFFFFF"/>
            </a:solidFill>
          </p:spPr>
          <p:txBody>
            <a:bodyPr/>
            <a:lstStyle/>
            <a:p>
              <a:endParaRPr lang="fr-CA"/>
            </a:p>
          </p:txBody>
        </p:sp>
      </p:grpSp>
      <p:grpSp>
        <p:nvGrpSpPr>
          <p:cNvPr id="6" name="Group 6"/>
          <p:cNvGrpSpPr/>
          <p:nvPr/>
        </p:nvGrpSpPr>
        <p:grpSpPr>
          <a:xfrm>
            <a:off x="14593590" y="9067920"/>
            <a:ext cx="800100" cy="653956"/>
            <a:chOff x="0" y="0"/>
            <a:chExt cx="1066800" cy="871942"/>
          </a:xfrm>
        </p:grpSpPr>
        <p:sp>
          <p:nvSpPr>
            <p:cNvPr id="7" name="Freeform 7"/>
            <p:cNvSpPr/>
            <p:nvPr/>
          </p:nvSpPr>
          <p:spPr>
            <a:xfrm>
              <a:off x="0" y="0"/>
              <a:ext cx="1066800" cy="871982"/>
            </a:xfrm>
            <a:custGeom>
              <a:avLst/>
              <a:gdLst/>
              <a:ahLst/>
              <a:cxnLst/>
              <a:rect l="l" t="t" r="r" b="b"/>
              <a:pathLst>
                <a:path w="1066800" h="871982">
                  <a:moveTo>
                    <a:pt x="0" y="435991"/>
                  </a:moveTo>
                  <a:cubicBezTo>
                    <a:pt x="0" y="195199"/>
                    <a:pt x="238760" y="0"/>
                    <a:pt x="533400" y="0"/>
                  </a:cubicBezTo>
                  <a:cubicBezTo>
                    <a:pt x="828040" y="0"/>
                    <a:pt x="1066800" y="195199"/>
                    <a:pt x="1066800" y="435991"/>
                  </a:cubicBezTo>
                  <a:cubicBezTo>
                    <a:pt x="1066800" y="676783"/>
                    <a:pt x="828040" y="871982"/>
                    <a:pt x="533400" y="871982"/>
                  </a:cubicBezTo>
                  <a:cubicBezTo>
                    <a:pt x="238760" y="871982"/>
                    <a:pt x="0" y="676783"/>
                    <a:pt x="0" y="435991"/>
                  </a:cubicBezTo>
                  <a:close/>
                </a:path>
              </a:pathLst>
            </a:custGeom>
            <a:solidFill>
              <a:srgbClr val="FFFFFF"/>
            </a:solidFill>
          </p:spPr>
          <p:txBody>
            <a:bodyPr/>
            <a:lstStyle/>
            <a:p>
              <a:endParaRPr lang="fr-CA"/>
            </a:p>
          </p:txBody>
        </p:sp>
      </p:grpSp>
      <p:sp>
        <p:nvSpPr>
          <p:cNvPr id="8" name="Freeform 8"/>
          <p:cNvSpPr/>
          <p:nvPr/>
        </p:nvSpPr>
        <p:spPr>
          <a:xfrm>
            <a:off x="4661396" y="6299259"/>
            <a:ext cx="8481453" cy="1961529"/>
          </a:xfrm>
          <a:custGeom>
            <a:avLst/>
            <a:gdLst/>
            <a:ahLst/>
            <a:cxnLst/>
            <a:rect l="l" t="t" r="r" b="b"/>
            <a:pathLst>
              <a:path w="8481453" h="1961529">
                <a:moveTo>
                  <a:pt x="0" y="0"/>
                </a:moveTo>
                <a:lnTo>
                  <a:pt x="8481452" y="0"/>
                </a:lnTo>
                <a:lnTo>
                  <a:pt x="8481452" y="1961528"/>
                </a:lnTo>
                <a:lnTo>
                  <a:pt x="0" y="1961528"/>
                </a:lnTo>
                <a:lnTo>
                  <a:pt x="0" y="0"/>
                </a:lnTo>
                <a:close/>
              </a:path>
            </a:pathLst>
          </a:custGeom>
          <a:blipFill>
            <a:blip r:embed="rId3"/>
            <a:stretch>
              <a:fillRect/>
            </a:stretch>
          </a:blipFill>
        </p:spPr>
        <p:txBody>
          <a:bodyPr/>
          <a:lstStyle/>
          <a:p>
            <a:endParaRPr lang="fr-CA"/>
          </a:p>
        </p:txBody>
      </p:sp>
      <p:sp>
        <p:nvSpPr>
          <p:cNvPr id="9" name="TextBox 9"/>
          <p:cNvSpPr txBox="1"/>
          <p:nvPr/>
        </p:nvSpPr>
        <p:spPr>
          <a:xfrm>
            <a:off x="1282902" y="2606043"/>
            <a:ext cx="15722196" cy="2762250"/>
          </a:xfrm>
          <a:prstGeom prst="rect">
            <a:avLst/>
          </a:prstGeom>
        </p:spPr>
        <p:txBody>
          <a:bodyPr lIns="0" tIns="0" rIns="0" bIns="0" rtlCol="0" anchor="t">
            <a:spAutoFit/>
          </a:bodyPr>
          <a:lstStyle/>
          <a:p>
            <a:pPr algn="ctr">
              <a:lnSpc>
                <a:spcPts val="10881"/>
              </a:lnSpc>
            </a:pPr>
            <a:r>
              <a:rPr lang="en-US" sz="9068" dirty="0">
                <a:solidFill>
                  <a:srgbClr val="A2C617"/>
                </a:solidFill>
                <a:latin typeface="Marykate"/>
                <a:ea typeface="Marykate"/>
                <a:cs typeface="Marykate"/>
                <a:sym typeface="Marykate"/>
              </a:rPr>
              <a:t>Quand vous </a:t>
            </a:r>
            <a:r>
              <a:rPr lang="en-US" sz="9068" dirty="0" err="1">
                <a:solidFill>
                  <a:srgbClr val="A2C617"/>
                </a:solidFill>
                <a:latin typeface="Marykate"/>
                <a:ea typeface="Marykate"/>
                <a:cs typeface="Marykate"/>
                <a:sym typeface="Marykate"/>
              </a:rPr>
              <a:t>pensez</a:t>
            </a:r>
            <a:r>
              <a:rPr lang="en-US" sz="9068" dirty="0">
                <a:solidFill>
                  <a:srgbClr val="A2C617"/>
                </a:solidFill>
                <a:latin typeface="Marykate"/>
                <a:ea typeface="Marykate"/>
                <a:cs typeface="Marykate"/>
                <a:sym typeface="Marykate"/>
              </a:rPr>
              <a:t> à </a:t>
            </a:r>
            <a:r>
              <a:rPr lang="en-US" sz="9068" dirty="0" err="1">
                <a:solidFill>
                  <a:srgbClr val="A2C617"/>
                </a:solidFill>
                <a:latin typeface="Marykate"/>
                <a:ea typeface="Marykate"/>
                <a:cs typeface="Marykate"/>
                <a:sym typeface="Marykate"/>
              </a:rPr>
              <a:t>votre</a:t>
            </a:r>
            <a:r>
              <a:rPr lang="en-US" sz="9068" dirty="0">
                <a:solidFill>
                  <a:srgbClr val="A2C617"/>
                </a:solidFill>
                <a:latin typeface="Marykate"/>
                <a:ea typeface="Marykate"/>
                <a:cs typeface="Marykate"/>
                <a:sym typeface="Marykate"/>
              </a:rPr>
              <a:t> </a:t>
            </a:r>
            <a:r>
              <a:rPr lang="en-US" sz="9068" dirty="0" err="1">
                <a:solidFill>
                  <a:srgbClr val="A2C617"/>
                </a:solidFill>
                <a:latin typeface="Marykate"/>
                <a:ea typeface="Marykate"/>
                <a:cs typeface="Marykate"/>
                <a:sym typeface="Marykate"/>
              </a:rPr>
              <a:t>carrière</a:t>
            </a:r>
            <a:r>
              <a:rPr lang="en-US" sz="9068" dirty="0">
                <a:solidFill>
                  <a:srgbClr val="A2C617"/>
                </a:solidFill>
                <a:latin typeface="Marykate"/>
                <a:ea typeface="Marykate"/>
                <a:cs typeface="Marykate"/>
                <a:sym typeface="Marykate"/>
              </a:rPr>
              <a:t>, </a:t>
            </a:r>
          </a:p>
          <a:p>
            <a:pPr algn="ctr">
              <a:lnSpc>
                <a:spcPts val="10881"/>
              </a:lnSpc>
            </a:pPr>
            <a:r>
              <a:rPr lang="en-US" sz="9068" dirty="0">
                <a:solidFill>
                  <a:srgbClr val="A2C617"/>
                </a:solidFill>
                <a:latin typeface="Marykate"/>
                <a:ea typeface="Marykate"/>
                <a:cs typeface="Marykate"/>
                <a:sym typeface="Marykate"/>
              </a:rPr>
              <a:t>est-</a:t>
            </a:r>
            <a:r>
              <a:rPr lang="en-US" sz="9068" dirty="0" err="1">
                <a:solidFill>
                  <a:srgbClr val="A2C617"/>
                </a:solidFill>
                <a:latin typeface="Marykate"/>
                <a:ea typeface="Marykate"/>
                <a:cs typeface="Marykate"/>
                <a:sym typeface="Marykate"/>
              </a:rPr>
              <a:t>ce</a:t>
            </a:r>
            <a:r>
              <a:rPr lang="en-US" sz="9068" dirty="0">
                <a:solidFill>
                  <a:srgbClr val="A2C617"/>
                </a:solidFill>
                <a:latin typeface="Marykate"/>
                <a:ea typeface="Marykate"/>
                <a:cs typeface="Marykate"/>
                <a:sym typeface="Marykate"/>
              </a:rPr>
              <a:t> </a:t>
            </a:r>
            <a:r>
              <a:rPr lang="en-US" sz="9068" dirty="0" err="1">
                <a:solidFill>
                  <a:srgbClr val="A2C617"/>
                </a:solidFill>
                <a:latin typeface="Marykate"/>
                <a:ea typeface="Marykate"/>
                <a:cs typeface="Marykate"/>
                <a:sym typeface="Marykate"/>
              </a:rPr>
              <a:t>que</a:t>
            </a:r>
            <a:r>
              <a:rPr lang="en-US" sz="9068" dirty="0">
                <a:solidFill>
                  <a:srgbClr val="A2C617"/>
                </a:solidFill>
                <a:latin typeface="Marykate"/>
                <a:ea typeface="Marykate"/>
                <a:cs typeface="Marykate"/>
                <a:sym typeface="Marykate"/>
              </a:rPr>
              <a:t> vous </a:t>
            </a:r>
          </a:p>
        </p:txBody>
      </p:sp>
      <p:sp>
        <p:nvSpPr>
          <p:cNvPr id="10" name="Freeform 10"/>
          <p:cNvSpPr/>
          <p:nvPr/>
        </p:nvSpPr>
        <p:spPr>
          <a:xfrm>
            <a:off x="12727980" y="5595077"/>
            <a:ext cx="2665710" cy="2665710"/>
          </a:xfrm>
          <a:custGeom>
            <a:avLst/>
            <a:gdLst/>
            <a:ahLst/>
            <a:cxnLst/>
            <a:rect l="l" t="t" r="r" b="b"/>
            <a:pathLst>
              <a:path w="2665710" h="2665710">
                <a:moveTo>
                  <a:pt x="0" y="0"/>
                </a:moveTo>
                <a:lnTo>
                  <a:pt x="2665710" y="0"/>
                </a:lnTo>
                <a:lnTo>
                  <a:pt x="2665710" y="2665710"/>
                </a:lnTo>
                <a:lnTo>
                  <a:pt x="0" y="2665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CA"/>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4338" y="2701290"/>
            <a:ext cx="17279324" cy="6033318"/>
          </a:xfrm>
          <a:prstGeom prst="rect">
            <a:avLst/>
          </a:prstGeom>
        </p:spPr>
        <p:txBody>
          <a:bodyPr lIns="0" tIns="0" rIns="0" bIns="0" rtlCol="0" anchor="t">
            <a:spAutoFit/>
          </a:bodyPr>
          <a:lstStyle/>
          <a:p>
            <a:pPr marL="542925" lvl="1" indent="-271462" algn="l">
              <a:lnSpc>
                <a:spcPts val="4320"/>
              </a:lnSpc>
              <a:buFont typeface="Arial"/>
              <a:buChar char="•"/>
            </a:pPr>
            <a:r>
              <a:rPr lang="en-US" sz="3000" b="1" dirty="0">
                <a:solidFill>
                  <a:srgbClr val="F9A71D"/>
                </a:solidFill>
                <a:latin typeface="Arial MT Pro Bold"/>
                <a:ea typeface="Arial MT Pro Bold"/>
                <a:cs typeface="Arial MT Pro Bold"/>
                <a:sym typeface="Arial MT Pro Bold"/>
              </a:rPr>
              <a:t>NÉCESSITÉ</a:t>
            </a:r>
            <a:r>
              <a:rPr lang="en-US" sz="3000" dirty="0">
                <a:solidFill>
                  <a:srgbClr val="F9A71D"/>
                </a:solidFill>
                <a:latin typeface="Arial MT Pro"/>
                <a:ea typeface="Arial MT Pro"/>
                <a:cs typeface="Arial MT Pro"/>
                <a:sym typeface="Arial MT Pro"/>
              </a:rPr>
              <a:t>!</a:t>
            </a:r>
            <a:r>
              <a:rPr lang="en-US" sz="3000" dirty="0">
                <a:solidFill>
                  <a:srgbClr val="000000"/>
                </a:solidFill>
                <a:latin typeface="Arial MT Pro"/>
                <a:ea typeface="Arial MT Pro"/>
                <a:cs typeface="Arial MT Pro"/>
                <a:sym typeface="Arial MT Pro"/>
              </a:rPr>
              <a:t> La population </a:t>
            </a:r>
            <a:r>
              <a:rPr lang="en-US" sz="3000" dirty="0" err="1">
                <a:solidFill>
                  <a:srgbClr val="000000"/>
                </a:solidFill>
                <a:latin typeface="Arial MT Pro"/>
                <a:ea typeface="Arial MT Pro"/>
                <a:cs typeface="Arial MT Pro"/>
                <a:sym typeface="Arial MT Pro"/>
              </a:rPr>
              <a:t>mondiale</a:t>
            </a:r>
            <a:r>
              <a:rPr lang="en-US" sz="3000" dirty="0">
                <a:solidFill>
                  <a:srgbClr val="000000"/>
                </a:solidFill>
                <a:latin typeface="Arial MT Pro"/>
                <a:ea typeface="Arial MT Pro"/>
                <a:cs typeface="Arial MT Pro"/>
                <a:sym typeface="Arial MT Pro"/>
              </a:rPr>
              <a:t> </a:t>
            </a:r>
            <a:r>
              <a:rPr lang="en-US" sz="3000" dirty="0" err="1">
                <a:solidFill>
                  <a:srgbClr val="000000"/>
                </a:solidFill>
                <a:latin typeface="Arial MT Pro"/>
                <a:ea typeface="Arial MT Pro"/>
                <a:cs typeface="Arial MT Pro"/>
                <a:sym typeface="Arial MT Pro"/>
              </a:rPr>
              <a:t>pourrait</a:t>
            </a:r>
            <a:r>
              <a:rPr lang="en-US" sz="3000" dirty="0">
                <a:solidFill>
                  <a:srgbClr val="000000"/>
                </a:solidFill>
                <a:latin typeface="Arial MT Pro"/>
                <a:ea typeface="Arial MT Pro"/>
                <a:cs typeface="Arial MT Pro"/>
                <a:sym typeface="Arial MT Pro"/>
              </a:rPr>
              <a:t> </a:t>
            </a:r>
            <a:r>
              <a:rPr lang="en-US" sz="3000" dirty="0" err="1">
                <a:solidFill>
                  <a:srgbClr val="000000"/>
                </a:solidFill>
                <a:latin typeface="Arial MT Pro"/>
                <a:ea typeface="Arial MT Pro"/>
                <a:cs typeface="Arial MT Pro"/>
                <a:sym typeface="Arial MT Pro"/>
              </a:rPr>
              <a:t>atteindre</a:t>
            </a:r>
            <a:r>
              <a:rPr lang="en-US" sz="3000" dirty="0">
                <a:solidFill>
                  <a:srgbClr val="000000"/>
                </a:solidFill>
                <a:latin typeface="Arial MT Pro"/>
                <a:ea typeface="Arial MT Pro"/>
                <a:cs typeface="Arial MT Pro"/>
                <a:sym typeface="Arial MT Pro"/>
              </a:rPr>
              <a:t> 9,7 à 9,8 milliards* de </a:t>
            </a:r>
            <a:r>
              <a:rPr lang="en-US" sz="3000" dirty="0" err="1">
                <a:solidFill>
                  <a:srgbClr val="000000"/>
                </a:solidFill>
                <a:latin typeface="Arial MT Pro"/>
                <a:ea typeface="Arial MT Pro"/>
                <a:cs typeface="Arial MT Pro"/>
                <a:sym typeface="Arial MT Pro"/>
              </a:rPr>
              <a:t>personnes</a:t>
            </a:r>
            <a:r>
              <a:rPr lang="en-US" sz="3000" dirty="0">
                <a:solidFill>
                  <a:srgbClr val="000000"/>
                </a:solidFill>
                <a:latin typeface="Arial MT Pro"/>
                <a:ea typeface="Arial MT Pro"/>
                <a:cs typeface="Arial MT Pro"/>
                <a:sym typeface="Arial MT Pro"/>
              </a:rPr>
              <a:t> </a:t>
            </a:r>
            <a:r>
              <a:rPr lang="en-US" sz="3000" dirty="0" err="1">
                <a:solidFill>
                  <a:srgbClr val="000000"/>
                </a:solidFill>
                <a:latin typeface="Arial MT Pro"/>
                <a:ea typeface="Arial MT Pro"/>
                <a:cs typeface="Arial MT Pro"/>
                <a:sym typeface="Arial MT Pro"/>
              </a:rPr>
              <a:t>en</a:t>
            </a:r>
            <a:r>
              <a:rPr lang="en-US" sz="3000" dirty="0">
                <a:solidFill>
                  <a:srgbClr val="000000"/>
                </a:solidFill>
                <a:latin typeface="Arial MT Pro"/>
                <a:ea typeface="Arial MT Pro"/>
                <a:cs typeface="Arial MT Pro"/>
                <a:sym typeface="Arial MT Pro"/>
              </a:rPr>
              <a:t> 2050, nous </a:t>
            </a:r>
            <a:r>
              <a:rPr lang="en-US" sz="3000" dirty="0" err="1">
                <a:solidFill>
                  <a:srgbClr val="000000"/>
                </a:solidFill>
                <a:latin typeface="Arial MT Pro"/>
                <a:ea typeface="Arial MT Pro"/>
                <a:cs typeface="Arial MT Pro"/>
                <a:sym typeface="Arial MT Pro"/>
              </a:rPr>
              <a:t>aurons</a:t>
            </a:r>
            <a:r>
              <a:rPr lang="en-US" sz="3000" dirty="0">
                <a:solidFill>
                  <a:srgbClr val="000000"/>
                </a:solidFill>
                <a:latin typeface="Arial MT Pro"/>
                <a:ea typeface="Arial MT Pro"/>
                <a:cs typeface="Arial MT Pro"/>
                <a:sym typeface="Arial MT Pro"/>
              </a:rPr>
              <a:t> </a:t>
            </a:r>
            <a:r>
              <a:rPr lang="en-US" sz="3000" b="1" dirty="0" err="1">
                <a:solidFill>
                  <a:srgbClr val="000000"/>
                </a:solidFill>
                <a:latin typeface="Arial MT Pro Bold"/>
                <a:ea typeface="Arial MT Pro Bold"/>
                <a:cs typeface="Arial MT Pro Bold"/>
                <a:sym typeface="Arial MT Pro Bold"/>
              </a:rPr>
              <a:t>besoin</a:t>
            </a:r>
            <a:r>
              <a:rPr lang="en-US" sz="3000" b="1" dirty="0">
                <a:solidFill>
                  <a:srgbClr val="000000"/>
                </a:solidFill>
                <a:latin typeface="Arial MT Pro Bold"/>
                <a:ea typeface="Arial MT Pro Bold"/>
                <a:cs typeface="Arial MT Pro Bold"/>
                <a:sym typeface="Arial MT Pro Bold"/>
              </a:rPr>
              <a:t> de 60-70 % plus de </a:t>
            </a:r>
            <a:r>
              <a:rPr lang="en-US" sz="3000" b="1" dirty="0" err="1">
                <a:solidFill>
                  <a:srgbClr val="000000"/>
                </a:solidFill>
                <a:latin typeface="Arial MT Pro Bold"/>
                <a:ea typeface="Arial MT Pro Bold"/>
                <a:cs typeface="Arial MT Pro Bold"/>
                <a:sym typeface="Arial MT Pro Bold"/>
              </a:rPr>
              <a:t>nourriture</a:t>
            </a:r>
            <a:r>
              <a:rPr lang="en-US" sz="3000" dirty="0">
                <a:solidFill>
                  <a:srgbClr val="000000"/>
                </a:solidFill>
                <a:latin typeface="Arial MT Pro"/>
                <a:ea typeface="Arial MT Pro"/>
                <a:cs typeface="Arial MT Pro"/>
                <a:sym typeface="Arial MT Pro"/>
              </a:rPr>
              <a:t>!  </a:t>
            </a:r>
          </a:p>
          <a:p>
            <a:pPr marL="542925" lvl="1" indent="-271462" algn="l">
              <a:lnSpc>
                <a:spcPts val="4320"/>
              </a:lnSpc>
              <a:buFont typeface="Arial"/>
              <a:buChar char="•"/>
            </a:pPr>
            <a:r>
              <a:rPr lang="en-US" sz="3000" b="1" dirty="0">
                <a:solidFill>
                  <a:srgbClr val="F9A71D"/>
                </a:solidFill>
                <a:latin typeface="Arial MT Pro Bold"/>
                <a:ea typeface="Arial MT Pro Bold"/>
                <a:cs typeface="Arial MT Pro Bold"/>
                <a:sym typeface="Arial MT Pro Bold"/>
              </a:rPr>
              <a:t>CONNEXION</a:t>
            </a:r>
            <a:r>
              <a:rPr lang="en-US" sz="3000" dirty="0">
                <a:solidFill>
                  <a:srgbClr val="F9A71D"/>
                </a:solidFill>
                <a:latin typeface="Arial MT Pro"/>
                <a:ea typeface="Arial MT Pro"/>
                <a:cs typeface="Arial MT Pro"/>
                <a:sym typeface="Arial MT Pro"/>
              </a:rPr>
              <a:t>! </a:t>
            </a:r>
            <a:r>
              <a:rPr lang="en-US" sz="3000" dirty="0" err="1">
                <a:solidFill>
                  <a:srgbClr val="000000"/>
                </a:solidFill>
                <a:latin typeface="Arial MT Pro"/>
                <a:ea typeface="Arial MT Pro"/>
                <a:cs typeface="Arial MT Pro"/>
                <a:sym typeface="Arial MT Pro"/>
              </a:rPr>
              <a:t>L'industrie</a:t>
            </a:r>
            <a:r>
              <a:rPr lang="en-US" sz="3000" dirty="0">
                <a:solidFill>
                  <a:srgbClr val="000000"/>
                </a:solidFill>
                <a:latin typeface="Arial MT Pro"/>
                <a:ea typeface="Arial MT Pro"/>
                <a:cs typeface="Arial MT Pro"/>
                <a:sym typeface="Arial MT Pro"/>
              </a:rPr>
              <a:t> </a:t>
            </a:r>
            <a:r>
              <a:rPr lang="en-US" sz="3000" dirty="0" err="1">
                <a:solidFill>
                  <a:srgbClr val="000000"/>
                </a:solidFill>
                <a:latin typeface="Arial MT Pro"/>
                <a:ea typeface="Arial MT Pro"/>
                <a:cs typeface="Arial MT Pro"/>
                <a:sym typeface="Arial MT Pro"/>
              </a:rPr>
              <a:t>agricole</a:t>
            </a:r>
            <a:r>
              <a:rPr lang="en-US" sz="3000" dirty="0">
                <a:solidFill>
                  <a:srgbClr val="000000"/>
                </a:solidFill>
                <a:latin typeface="Arial MT Pro"/>
                <a:ea typeface="Arial MT Pro"/>
                <a:cs typeface="Arial MT Pro"/>
                <a:sym typeface="Arial MT Pro"/>
              </a:rPr>
              <a:t> est </a:t>
            </a:r>
            <a:r>
              <a:rPr lang="en-US" sz="3000" dirty="0" err="1">
                <a:solidFill>
                  <a:srgbClr val="000000"/>
                </a:solidFill>
                <a:latin typeface="Arial MT Pro"/>
                <a:ea typeface="Arial MT Pro"/>
                <a:cs typeface="Arial MT Pro"/>
                <a:sym typeface="Arial MT Pro"/>
              </a:rPr>
              <a:t>en</a:t>
            </a:r>
            <a:r>
              <a:rPr lang="en-US" sz="3000" dirty="0">
                <a:solidFill>
                  <a:srgbClr val="000000"/>
                </a:solidFill>
                <a:latin typeface="Arial MT Pro"/>
                <a:ea typeface="Arial MT Pro"/>
                <a:cs typeface="Arial MT Pro"/>
                <a:sym typeface="Arial MT Pro"/>
              </a:rPr>
              <a:t> </a:t>
            </a:r>
            <a:r>
              <a:rPr lang="en-US" sz="3000" dirty="0" err="1">
                <a:solidFill>
                  <a:srgbClr val="000000"/>
                </a:solidFill>
                <a:latin typeface="Arial MT Pro"/>
                <a:ea typeface="Arial MT Pro"/>
                <a:cs typeface="Arial MT Pro"/>
                <a:sym typeface="Arial MT Pro"/>
              </a:rPr>
              <a:t>constante</a:t>
            </a:r>
            <a:r>
              <a:rPr lang="en-US" sz="3000" dirty="0">
                <a:solidFill>
                  <a:srgbClr val="000000"/>
                </a:solidFill>
                <a:latin typeface="Arial MT Pro"/>
                <a:ea typeface="Arial MT Pro"/>
                <a:cs typeface="Arial MT Pro"/>
                <a:sym typeface="Arial MT Pro"/>
              </a:rPr>
              <a:t> </a:t>
            </a:r>
            <a:r>
              <a:rPr lang="en-US" sz="3000" dirty="0" err="1">
                <a:solidFill>
                  <a:srgbClr val="000000"/>
                </a:solidFill>
                <a:latin typeface="Arial MT Pro"/>
                <a:ea typeface="Arial MT Pro"/>
                <a:cs typeface="Arial MT Pro"/>
                <a:sym typeface="Arial MT Pro"/>
              </a:rPr>
              <a:t>évolution</a:t>
            </a:r>
            <a:r>
              <a:rPr lang="en-US" sz="3000" dirty="0">
                <a:solidFill>
                  <a:srgbClr val="000000"/>
                </a:solidFill>
                <a:latin typeface="Arial MT Pro"/>
                <a:ea typeface="Arial MT Pro"/>
                <a:cs typeface="Arial MT Pro"/>
                <a:sym typeface="Arial MT Pro"/>
              </a:rPr>
              <a:t>, avec des </a:t>
            </a:r>
            <a:r>
              <a:rPr lang="en-US" sz="3000" b="1" dirty="0" err="1">
                <a:solidFill>
                  <a:srgbClr val="000000"/>
                </a:solidFill>
                <a:latin typeface="Arial MT Pro Bold"/>
                <a:ea typeface="Arial MT Pro Bold"/>
                <a:cs typeface="Arial MT Pro Bold"/>
                <a:sym typeface="Arial MT Pro Bold"/>
              </a:rPr>
              <a:t>opportunités</a:t>
            </a:r>
            <a:r>
              <a:rPr lang="en-US" sz="3000" b="1" dirty="0">
                <a:solidFill>
                  <a:srgbClr val="000000"/>
                </a:solidFill>
                <a:latin typeface="Arial MT Pro Bold"/>
                <a:ea typeface="Arial MT Pro Bold"/>
                <a:cs typeface="Arial MT Pro Bold"/>
                <a:sym typeface="Arial MT Pro Bold"/>
              </a:rPr>
              <a:t> de </a:t>
            </a:r>
            <a:r>
              <a:rPr lang="en-US" sz="3000" b="1" dirty="0" err="1">
                <a:solidFill>
                  <a:srgbClr val="000000"/>
                </a:solidFill>
                <a:latin typeface="Arial MT Pro Bold"/>
                <a:ea typeface="Arial MT Pro Bold"/>
                <a:cs typeface="Arial MT Pro Bold"/>
                <a:sym typeface="Arial MT Pro Bold"/>
              </a:rPr>
              <a:t>carrière</a:t>
            </a:r>
            <a:r>
              <a:rPr lang="en-US" sz="3000" b="1" dirty="0">
                <a:solidFill>
                  <a:srgbClr val="000000"/>
                </a:solidFill>
                <a:latin typeface="Arial MT Pro Bold"/>
                <a:ea typeface="Arial MT Pro Bold"/>
                <a:cs typeface="Arial MT Pro Bold"/>
                <a:sym typeface="Arial MT Pro Bold"/>
              </a:rPr>
              <a:t> </a:t>
            </a:r>
            <a:r>
              <a:rPr lang="en-US" sz="3000" b="1" dirty="0" err="1">
                <a:solidFill>
                  <a:srgbClr val="000000"/>
                </a:solidFill>
                <a:latin typeface="Arial MT Pro Bold"/>
                <a:ea typeface="Arial MT Pro Bold"/>
                <a:cs typeface="Arial MT Pro Bold"/>
                <a:sym typeface="Arial MT Pro Bold"/>
              </a:rPr>
              <a:t>variées</a:t>
            </a:r>
            <a:r>
              <a:rPr lang="en-US" sz="3000" b="1" dirty="0">
                <a:solidFill>
                  <a:srgbClr val="000000"/>
                </a:solidFill>
                <a:latin typeface="Arial MT Pro Bold"/>
                <a:ea typeface="Arial MT Pro Bold"/>
                <a:cs typeface="Arial MT Pro Bold"/>
                <a:sym typeface="Arial MT Pro Bold"/>
              </a:rPr>
              <a:t> et </a:t>
            </a:r>
            <a:r>
              <a:rPr lang="en-US" sz="3000" b="1" dirty="0" err="1">
                <a:solidFill>
                  <a:srgbClr val="000000"/>
                </a:solidFill>
                <a:latin typeface="Arial MT Pro Bold"/>
                <a:ea typeface="Arial MT Pro Bold"/>
                <a:cs typeface="Arial MT Pro Bold"/>
                <a:sym typeface="Arial MT Pro Bold"/>
              </a:rPr>
              <a:t>stimulantes</a:t>
            </a:r>
            <a:r>
              <a:rPr lang="en-US" sz="3000" b="1" dirty="0">
                <a:solidFill>
                  <a:srgbClr val="000000"/>
                </a:solidFill>
                <a:latin typeface="Arial MT Pro Bold"/>
                <a:ea typeface="Arial MT Pro Bold"/>
                <a:cs typeface="Arial MT Pro Bold"/>
                <a:sym typeface="Arial MT Pro Bold"/>
              </a:rPr>
              <a:t> </a:t>
            </a:r>
            <a:r>
              <a:rPr lang="en-US" sz="3000" dirty="0">
                <a:solidFill>
                  <a:srgbClr val="000000"/>
                </a:solidFill>
                <a:latin typeface="Arial MT Pro"/>
                <a:ea typeface="Arial MT Pro"/>
                <a:cs typeface="Arial MT Pro"/>
                <a:sym typeface="Arial MT Pro"/>
              </a:rPr>
              <a:t>pour </a:t>
            </a:r>
            <a:r>
              <a:rPr lang="en-US" sz="3000" dirty="0" err="1">
                <a:solidFill>
                  <a:srgbClr val="000000"/>
                </a:solidFill>
                <a:latin typeface="Arial MT Pro"/>
                <a:ea typeface="Arial MT Pro"/>
                <a:cs typeface="Arial MT Pro"/>
                <a:sym typeface="Arial MT Pro"/>
              </a:rPr>
              <a:t>toutes</a:t>
            </a:r>
            <a:r>
              <a:rPr lang="en-US" sz="3000" dirty="0">
                <a:solidFill>
                  <a:srgbClr val="000000"/>
                </a:solidFill>
                <a:latin typeface="Arial MT Pro"/>
                <a:ea typeface="Arial MT Pro"/>
                <a:cs typeface="Arial MT Pro"/>
                <a:sym typeface="Arial MT Pro"/>
              </a:rPr>
              <a:t> </a:t>
            </a:r>
            <a:r>
              <a:rPr lang="en-US" sz="3000" dirty="0" err="1">
                <a:solidFill>
                  <a:srgbClr val="000000"/>
                </a:solidFill>
                <a:latin typeface="Arial MT Pro"/>
                <a:ea typeface="Arial MT Pro"/>
                <a:cs typeface="Arial MT Pro"/>
                <a:sym typeface="Arial MT Pro"/>
              </a:rPr>
              <a:t>sortes</a:t>
            </a:r>
            <a:r>
              <a:rPr lang="en-US" sz="3000" dirty="0">
                <a:solidFill>
                  <a:srgbClr val="000000"/>
                </a:solidFill>
                <a:latin typeface="Arial MT Pro"/>
                <a:ea typeface="Arial MT Pro"/>
                <a:cs typeface="Arial MT Pro"/>
                <a:sym typeface="Arial MT Pro"/>
              </a:rPr>
              <a:t> de </a:t>
            </a:r>
            <a:r>
              <a:rPr lang="en-US" sz="3000" dirty="0" err="1">
                <a:solidFill>
                  <a:srgbClr val="000000"/>
                </a:solidFill>
                <a:latin typeface="Arial MT Pro"/>
                <a:ea typeface="Arial MT Pro"/>
                <a:cs typeface="Arial MT Pro"/>
                <a:sym typeface="Arial MT Pro"/>
              </a:rPr>
              <a:t>personnes</a:t>
            </a:r>
            <a:r>
              <a:rPr lang="en-US" sz="3000" dirty="0">
                <a:solidFill>
                  <a:srgbClr val="000000"/>
                </a:solidFill>
                <a:latin typeface="Arial MT Pro"/>
                <a:ea typeface="Arial MT Pro"/>
                <a:cs typeface="Arial MT Pro"/>
                <a:sym typeface="Arial MT Pro"/>
              </a:rPr>
              <a:t> avec des </a:t>
            </a:r>
            <a:r>
              <a:rPr lang="en-US" sz="3000" dirty="0" err="1">
                <a:solidFill>
                  <a:srgbClr val="000000"/>
                </a:solidFill>
                <a:latin typeface="Arial MT Pro"/>
                <a:ea typeface="Arial MT Pro"/>
                <a:cs typeface="Arial MT Pro"/>
                <a:sym typeface="Arial MT Pro"/>
              </a:rPr>
              <a:t>origines</a:t>
            </a:r>
            <a:r>
              <a:rPr lang="en-US" sz="3000" dirty="0">
                <a:solidFill>
                  <a:srgbClr val="000000"/>
                </a:solidFill>
                <a:latin typeface="Arial MT Pro"/>
                <a:ea typeface="Arial MT Pro"/>
                <a:cs typeface="Arial MT Pro"/>
                <a:sym typeface="Arial MT Pro"/>
              </a:rPr>
              <a:t> </a:t>
            </a:r>
            <a:r>
              <a:rPr lang="en-US" sz="3000" dirty="0" err="1">
                <a:solidFill>
                  <a:srgbClr val="000000"/>
                </a:solidFill>
                <a:latin typeface="Arial MT Pro"/>
                <a:ea typeface="Arial MT Pro"/>
                <a:cs typeface="Arial MT Pro"/>
                <a:sym typeface="Arial MT Pro"/>
              </a:rPr>
              <a:t>différentes</a:t>
            </a:r>
            <a:r>
              <a:rPr lang="en-US" sz="3000" dirty="0">
                <a:solidFill>
                  <a:srgbClr val="000000"/>
                </a:solidFill>
                <a:latin typeface="Arial MT Pro"/>
                <a:ea typeface="Arial MT Pro"/>
                <a:cs typeface="Arial MT Pro"/>
                <a:sym typeface="Arial MT Pro"/>
              </a:rPr>
              <a:t> et des </a:t>
            </a:r>
            <a:r>
              <a:rPr lang="en-US" sz="3000" dirty="0" err="1">
                <a:solidFill>
                  <a:srgbClr val="000000"/>
                </a:solidFill>
                <a:latin typeface="Arial MT Pro"/>
                <a:ea typeface="Arial MT Pro"/>
                <a:cs typeface="Arial MT Pro"/>
                <a:sym typeface="Arial MT Pro"/>
              </a:rPr>
              <a:t>intérêts</a:t>
            </a:r>
            <a:r>
              <a:rPr lang="en-US" sz="3000" dirty="0">
                <a:solidFill>
                  <a:srgbClr val="000000"/>
                </a:solidFill>
                <a:latin typeface="Arial MT Pro"/>
                <a:ea typeface="Arial MT Pro"/>
                <a:cs typeface="Arial MT Pro"/>
                <a:sym typeface="Arial MT Pro"/>
              </a:rPr>
              <a:t> </a:t>
            </a:r>
            <a:r>
              <a:rPr lang="en-US" sz="3000" dirty="0" err="1">
                <a:solidFill>
                  <a:srgbClr val="000000"/>
                </a:solidFill>
                <a:latin typeface="Arial MT Pro"/>
                <a:ea typeface="Arial MT Pro"/>
                <a:cs typeface="Arial MT Pro"/>
                <a:sym typeface="Arial MT Pro"/>
              </a:rPr>
              <a:t>uniques</a:t>
            </a:r>
            <a:r>
              <a:rPr lang="en-US" sz="3000" dirty="0">
                <a:solidFill>
                  <a:srgbClr val="000000"/>
                </a:solidFill>
                <a:latin typeface="Arial MT Pro"/>
                <a:ea typeface="Arial MT Pro"/>
                <a:cs typeface="Arial MT Pro"/>
                <a:sym typeface="Arial MT Pro"/>
              </a:rPr>
              <a:t>.</a:t>
            </a:r>
          </a:p>
          <a:p>
            <a:pPr marL="542925" lvl="1" indent="-271462" algn="l">
              <a:lnSpc>
                <a:spcPts val="4320"/>
              </a:lnSpc>
              <a:buFont typeface="Arial"/>
              <a:buChar char="•"/>
            </a:pPr>
            <a:r>
              <a:rPr lang="en-US" sz="3000" b="1" dirty="0">
                <a:solidFill>
                  <a:srgbClr val="F9A71D"/>
                </a:solidFill>
                <a:latin typeface="Arial MT Pro Bold"/>
                <a:ea typeface="Arial MT Pro Bold"/>
                <a:cs typeface="Arial MT Pro Bold"/>
                <a:sym typeface="Arial MT Pro Bold"/>
              </a:rPr>
              <a:t>OPPORTUNITÉ</a:t>
            </a:r>
            <a:r>
              <a:rPr lang="en-US" sz="3000" dirty="0">
                <a:solidFill>
                  <a:srgbClr val="F9A71D"/>
                </a:solidFill>
                <a:latin typeface="Arial MT Pro"/>
                <a:ea typeface="Arial MT Pro"/>
                <a:cs typeface="Arial MT Pro"/>
                <a:sym typeface="Arial MT Pro"/>
              </a:rPr>
              <a:t>!</a:t>
            </a:r>
            <a:r>
              <a:rPr lang="en-US" sz="3000" dirty="0">
                <a:solidFill>
                  <a:srgbClr val="000000"/>
                </a:solidFill>
                <a:latin typeface="Arial MT Pro"/>
                <a:ea typeface="Arial MT Pro"/>
                <a:cs typeface="Arial MT Pro"/>
                <a:sym typeface="Arial MT Pro"/>
              </a:rPr>
              <a:t> Il y a plus </a:t>
            </a:r>
            <a:r>
              <a:rPr lang="en-US" sz="3000" dirty="0" err="1">
                <a:solidFill>
                  <a:srgbClr val="000000"/>
                </a:solidFill>
                <a:latin typeface="Arial MT Pro"/>
                <a:ea typeface="Arial MT Pro"/>
                <a:cs typeface="Arial MT Pro"/>
                <a:sym typeface="Arial MT Pro"/>
              </a:rPr>
              <a:t>d'emplois</a:t>
            </a:r>
            <a:r>
              <a:rPr lang="en-US" sz="3000" dirty="0">
                <a:solidFill>
                  <a:srgbClr val="000000"/>
                </a:solidFill>
                <a:latin typeface="Arial MT Pro"/>
                <a:ea typeface="Arial MT Pro"/>
                <a:cs typeface="Arial MT Pro"/>
                <a:sym typeface="Arial MT Pro"/>
              </a:rPr>
              <a:t> </a:t>
            </a:r>
            <a:r>
              <a:rPr lang="en-US" sz="3000" dirty="0" err="1">
                <a:solidFill>
                  <a:srgbClr val="000000"/>
                </a:solidFill>
                <a:latin typeface="Arial MT Pro"/>
                <a:ea typeface="Arial MT Pro"/>
                <a:cs typeface="Arial MT Pro"/>
                <a:sym typeface="Arial MT Pro"/>
              </a:rPr>
              <a:t>en</a:t>
            </a:r>
            <a:r>
              <a:rPr lang="en-US" sz="3000" dirty="0">
                <a:solidFill>
                  <a:srgbClr val="000000"/>
                </a:solidFill>
                <a:latin typeface="Arial MT Pro"/>
                <a:ea typeface="Arial MT Pro"/>
                <a:cs typeface="Arial MT Pro"/>
                <a:sym typeface="Arial MT Pro"/>
              </a:rPr>
              <a:t> agriculture </a:t>
            </a:r>
            <a:r>
              <a:rPr lang="en-US" sz="3000" dirty="0" err="1">
                <a:solidFill>
                  <a:srgbClr val="000000"/>
                </a:solidFill>
                <a:latin typeface="Arial MT Pro"/>
                <a:ea typeface="Arial MT Pro"/>
                <a:cs typeface="Arial MT Pro"/>
                <a:sym typeface="Arial MT Pro"/>
              </a:rPr>
              <a:t>qu'il</a:t>
            </a:r>
            <a:r>
              <a:rPr lang="en-US" sz="3000" dirty="0">
                <a:solidFill>
                  <a:srgbClr val="000000"/>
                </a:solidFill>
                <a:latin typeface="Arial MT Pro"/>
                <a:ea typeface="Arial MT Pro"/>
                <a:cs typeface="Arial MT Pro"/>
                <a:sym typeface="Arial MT Pro"/>
              </a:rPr>
              <a:t> </a:t>
            </a:r>
            <a:r>
              <a:rPr lang="en-US" sz="3000" dirty="0" err="1">
                <a:solidFill>
                  <a:srgbClr val="000000"/>
                </a:solidFill>
                <a:latin typeface="Arial MT Pro"/>
                <a:ea typeface="Arial MT Pro"/>
                <a:cs typeface="Arial MT Pro"/>
                <a:sym typeface="Arial MT Pro"/>
              </a:rPr>
              <a:t>n'y</a:t>
            </a:r>
            <a:r>
              <a:rPr lang="en-US" sz="3000" dirty="0">
                <a:solidFill>
                  <a:srgbClr val="000000"/>
                </a:solidFill>
                <a:latin typeface="Arial MT Pro"/>
                <a:ea typeface="Arial MT Pro"/>
                <a:cs typeface="Arial MT Pro"/>
                <a:sym typeface="Arial MT Pro"/>
              </a:rPr>
              <a:t> a de </a:t>
            </a:r>
            <a:r>
              <a:rPr lang="en-US" sz="3000" dirty="0" err="1">
                <a:solidFill>
                  <a:srgbClr val="000000"/>
                </a:solidFill>
                <a:latin typeface="Arial MT Pro"/>
                <a:ea typeface="Arial MT Pro"/>
                <a:cs typeface="Arial MT Pro"/>
                <a:sym typeface="Arial MT Pro"/>
              </a:rPr>
              <a:t>personnes</a:t>
            </a:r>
            <a:r>
              <a:rPr lang="en-US" sz="3000" dirty="0">
                <a:solidFill>
                  <a:srgbClr val="000000"/>
                </a:solidFill>
                <a:latin typeface="Arial MT Pro"/>
                <a:ea typeface="Arial MT Pro"/>
                <a:cs typeface="Arial MT Pro"/>
                <a:sym typeface="Arial MT Pro"/>
              </a:rPr>
              <a:t> pour les </a:t>
            </a:r>
            <a:r>
              <a:rPr lang="en-US" sz="3000" dirty="0" err="1">
                <a:solidFill>
                  <a:srgbClr val="000000"/>
                </a:solidFill>
                <a:latin typeface="Arial MT Pro"/>
                <a:ea typeface="Arial MT Pro"/>
                <a:cs typeface="Arial MT Pro"/>
                <a:sym typeface="Arial MT Pro"/>
              </a:rPr>
              <a:t>occuper</a:t>
            </a:r>
            <a:r>
              <a:rPr lang="en-US" sz="3000" dirty="0">
                <a:solidFill>
                  <a:srgbClr val="000000"/>
                </a:solidFill>
                <a:latin typeface="Arial MT Pro"/>
                <a:ea typeface="Arial MT Pro"/>
                <a:cs typeface="Arial MT Pro"/>
                <a:sym typeface="Arial MT Pro"/>
              </a:rPr>
              <a:t>.</a:t>
            </a:r>
          </a:p>
          <a:p>
            <a:pPr marL="542925" lvl="1" indent="-271462" algn="l">
              <a:lnSpc>
                <a:spcPts val="4320"/>
              </a:lnSpc>
              <a:buFont typeface="Arial"/>
              <a:buChar char="•"/>
            </a:pPr>
            <a:r>
              <a:rPr lang="en-US" sz="3000" b="1" dirty="0">
                <a:solidFill>
                  <a:srgbClr val="F9A71D"/>
                </a:solidFill>
                <a:latin typeface="Arial MT Pro Bold"/>
                <a:ea typeface="Arial MT Pro Bold"/>
                <a:cs typeface="Arial MT Pro Bold"/>
                <a:sym typeface="Arial MT Pro Bold"/>
              </a:rPr>
              <a:t>SÉCURITÉ D'EMPLOI</a:t>
            </a:r>
            <a:r>
              <a:rPr lang="en-US" sz="3000" dirty="0">
                <a:solidFill>
                  <a:srgbClr val="F9A71D"/>
                </a:solidFill>
                <a:latin typeface="Arial MT Pro"/>
                <a:ea typeface="Arial MT Pro"/>
                <a:cs typeface="Arial MT Pro"/>
                <a:sym typeface="Arial MT Pro"/>
              </a:rPr>
              <a:t>! </a:t>
            </a:r>
            <a:r>
              <a:rPr lang="en-US" sz="3000" b="1" dirty="0">
                <a:solidFill>
                  <a:srgbClr val="000000"/>
                </a:solidFill>
                <a:latin typeface="Arial MT Pro Bold"/>
                <a:ea typeface="Arial MT Pro Bold"/>
                <a:cs typeface="Arial MT Pro Bold"/>
                <a:sym typeface="Arial MT Pro Bold"/>
              </a:rPr>
              <a:t>1 </a:t>
            </a:r>
            <a:r>
              <a:rPr lang="en-US" sz="3000" b="1" dirty="0" err="1">
                <a:solidFill>
                  <a:srgbClr val="000000"/>
                </a:solidFill>
                <a:latin typeface="Arial MT Pro Bold"/>
                <a:ea typeface="Arial MT Pro Bold"/>
                <a:cs typeface="Arial MT Pro Bold"/>
                <a:sym typeface="Arial MT Pro Bold"/>
              </a:rPr>
              <a:t>emploi</a:t>
            </a:r>
            <a:r>
              <a:rPr lang="en-US" sz="3000" b="1" dirty="0">
                <a:solidFill>
                  <a:srgbClr val="000000"/>
                </a:solidFill>
                <a:latin typeface="Arial MT Pro Bold"/>
                <a:ea typeface="Arial MT Pro Bold"/>
                <a:cs typeface="Arial MT Pro Bold"/>
                <a:sym typeface="Arial MT Pro Bold"/>
              </a:rPr>
              <a:t> sur 9** </a:t>
            </a:r>
            <a:r>
              <a:rPr lang="en-US" sz="3000" dirty="0">
                <a:solidFill>
                  <a:srgbClr val="000000"/>
                </a:solidFill>
                <a:latin typeface="Arial MT Pro"/>
                <a:ea typeface="Arial MT Pro"/>
                <a:cs typeface="Arial MT Pro"/>
                <a:sym typeface="Arial MT Pro"/>
              </a:rPr>
              <a:t>au Canada est dans le </a:t>
            </a:r>
            <a:r>
              <a:rPr lang="en-US" sz="3000" dirty="0" err="1">
                <a:solidFill>
                  <a:srgbClr val="000000"/>
                </a:solidFill>
                <a:latin typeface="Arial MT Pro"/>
                <a:ea typeface="Arial MT Pro"/>
                <a:cs typeface="Arial MT Pro"/>
                <a:sym typeface="Arial MT Pro"/>
              </a:rPr>
              <a:t>secteur</a:t>
            </a:r>
            <a:r>
              <a:rPr lang="en-US" sz="3000" dirty="0">
                <a:solidFill>
                  <a:srgbClr val="000000"/>
                </a:solidFill>
                <a:latin typeface="Arial MT Pro"/>
                <a:ea typeface="Arial MT Pro"/>
                <a:cs typeface="Arial MT Pro"/>
                <a:sym typeface="Arial MT Pro"/>
              </a:rPr>
              <a:t> de </a:t>
            </a:r>
            <a:r>
              <a:rPr lang="en-US" sz="3000" dirty="0" err="1">
                <a:solidFill>
                  <a:srgbClr val="000000"/>
                </a:solidFill>
                <a:latin typeface="Arial MT Pro"/>
                <a:ea typeface="Arial MT Pro"/>
                <a:cs typeface="Arial MT Pro"/>
                <a:sym typeface="Arial MT Pro"/>
              </a:rPr>
              <a:t>l'agriculture</a:t>
            </a:r>
            <a:r>
              <a:rPr lang="en-US" sz="3000" dirty="0">
                <a:solidFill>
                  <a:srgbClr val="000000"/>
                </a:solidFill>
                <a:latin typeface="Arial MT Pro"/>
                <a:ea typeface="Arial MT Pro"/>
                <a:cs typeface="Arial MT Pro"/>
                <a:sym typeface="Arial MT Pro"/>
              </a:rPr>
              <a:t> et de </a:t>
            </a:r>
            <a:r>
              <a:rPr lang="en-US" sz="3000" dirty="0" err="1">
                <a:solidFill>
                  <a:srgbClr val="000000"/>
                </a:solidFill>
                <a:latin typeface="Arial MT Pro"/>
                <a:ea typeface="Arial MT Pro"/>
                <a:cs typeface="Arial MT Pro"/>
                <a:sym typeface="Arial MT Pro"/>
              </a:rPr>
              <a:t>l'agroalimentaire</a:t>
            </a:r>
            <a:r>
              <a:rPr lang="en-US" sz="3000" dirty="0">
                <a:solidFill>
                  <a:srgbClr val="000000"/>
                </a:solidFill>
                <a:latin typeface="Arial MT Pro"/>
                <a:ea typeface="Arial MT Pro"/>
                <a:cs typeface="Arial MT Pro"/>
                <a:sym typeface="Arial MT Pro"/>
              </a:rPr>
              <a:t> - </a:t>
            </a:r>
            <a:r>
              <a:rPr lang="en-US" sz="3000" dirty="0" err="1">
                <a:solidFill>
                  <a:srgbClr val="000000"/>
                </a:solidFill>
                <a:latin typeface="Arial MT Pro"/>
                <a:ea typeface="Arial MT Pro"/>
                <a:cs typeface="Arial MT Pro"/>
                <a:sym typeface="Arial MT Pro"/>
              </a:rPr>
              <a:t>ça</a:t>
            </a:r>
            <a:r>
              <a:rPr lang="en-US" sz="3000" dirty="0">
                <a:solidFill>
                  <a:srgbClr val="000000"/>
                </a:solidFill>
                <a:latin typeface="Arial MT Pro"/>
                <a:ea typeface="Arial MT Pro"/>
                <a:cs typeface="Arial MT Pro"/>
                <a:sym typeface="Arial MT Pro"/>
              </a:rPr>
              <a:t> </a:t>
            </a:r>
            <a:r>
              <a:rPr lang="en-US" sz="3000" dirty="0" err="1">
                <a:solidFill>
                  <a:srgbClr val="000000"/>
                </a:solidFill>
                <a:latin typeface="Arial MT Pro"/>
                <a:ea typeface="Arial MT Pro"/>
                <a:cs typeface="Arial MT Pro"/>
                <a:sym typeface="Arial MT Pro"/>
              </a:rPr>
              <a:t>pourrait</a:t>
            </a:r>
            <a:r>
              <a:rPr lang="en-US" sz="3000" dirty="0">
                <a:solidFill>
                  <a:srgbClr val="000000"/>
                </a:solidFill>
                <a:latin typeface="Arial MT Pro"/>
                <a:ea typeface="Arial MT Pro"/>
                <a:cs typeface="Arial MT Pro"/>
                <a:sym typeface="Arial MT Pro"/>
              </a:rPr>
              <a:t> </a:t>
            </a:r>
            <a:r>
              <a:rPr lang="en-US" sz="3000" dirty="0" err="1">
                <a:solidFill>
                  <a:srgbClr val="000000"/>
                </a:solidFill>
                <a:latin typeface="Arial MT Pro"/>
                <a:ea typeface="Arial MT Pro"/>
                <a:cs typeface="Arial MT Pro"/>
                <a:sym typeface="Arial MT Pro"/>
              </a:rPr>
              <a:t>être</a:t>
            </a:r>
            <a:r>
              <a:rPr lang="en-US" sz="3000" dirty="0">
                <a:solidFill>
                  <a:srgbClr val="000000"/>
                </a:solidFill>
                <a:latin typeface="Arial MT Pro"/>
                <a:ea typeface="Arial MT Pro"/>
                <a:cs typeface="Arial MT Pro"/>
                <a:sym typeface="Arial MT Pro"/>
              </a:rPr>
              <a:t> TOI!</a:t>
            </a:r>
          </a:p>
          <a:p>
            <a:pPr marL="542925" lvl="1" indent="-271462" algn="l">
              <a:lnSpc>
                <a:spcPts val="4320"/>
              </a:lnSpc>
              <a:buFont typeface="Arial"/>
              <a:buChar char="•"/>
            </a:pPr>
            <a:r>
              <a:rPr lang="en-US" sz="3000" b="1" dirty="0">
                <a:solidFill>
                  <a:srgbClr val="F9A71D"/>
                </a:solidFill>
                <a:latin typeface="Arial MT Pro Bold"/>
                <a:ea typeface="Arial MT Pro Bold"/>
                <a:cs typeface="Arial MT Pro Bold"/>
                <a:sym typeface="Arial MT Pro Bold"/>
              </a:rPr>
              <a:t>PAIE</a:t>
            </a:r>
            <a:r>
              <a:rPr lang="en-US" sz="3000" dirty="0">
                <a:solidFill>
                  <a:srgbClr val="F9A71D"/>
                </a:solidFill>
                <a:latin typeface="Arial MT Pro"/>
                <a:ea typeface="Arial MT Pro"/>
                <a:cs typeface="Arial MT Pro"/>
                <a:sym typeface="Arial MT Pro"/>
              </a:rPr>
              <a:t>! </a:t>
            </a:r>
            <a:r>
              <a:rPr lang="en-US" sz="3000" dirty="0">
                <a:solidFill>
                  <a:srgbClr val="000000"/>
                </a:solidFill>
                <a:latin typeface="Arial MT Pro"/>
                <a:ea typeface="Arial MT Pro"/>
                <a:cs typeface="Arial MT Pro"/>
                <a:sym typeface="Arial MT Pro"/>
              </a:rPr>
              <a:t>Le </a:t>
            </a:r>
            <a:r>
              <a:rPr lang="en-US" sz="3000" dirty="0" err="1">
                <a:solidFill>
                  <a:srgbClr val="000000"/>
                </a:solidFill>
                <a:latin typeface="Arial MT Pro"/>
                <a:ea typeface="Arial MT Pro"/>
                <a:cs typeface="Arial MT Pro"/>
                <a:sym typeface="Arial MT Pro"/>
              </a:rPr>
              <a:t>salaire</a:t>
            </a:r>
            <a:r>
              <a:rPr lang="en-US" sz="3000" dirty="0">
                <a:solidFill>
                  <a:srgbClr val="000000"/>
                </a:solidFill>
                <a:latin typeface="Arial MT Pro"/>
                <a:ea typeface="Arial MT Pro"/>
                <a:cs typeface="Arial MT Pro"/>
                <a:sym typeface="Arial MT Pro"/>
              </a:rPr>
              <a:t> </a:t>
            </a:r>
            <a:r>
              <a:rPr lang="en-US" sz="3000" dirty="0" err="1">
                <a:solidFill>
                  <a:srgbClr val="000000"/>
                </a:solidFill>
                <a:latin typeface="Arial MT Pro"/>
                <a:ea typeface="Arial MT Pro"/>
                <a:cs typeface="Arial MT Pro"/>
                <a:sym typeface="Arial MT Pro"/>
              </a:rPr>
              <a:t>horaire</a:t>
            </a:r>
            <a:r>
              <a:rPr lang="en-US" sz="3000" dirty="0">
                <a:solidFill>
                  <a:srgbClr val="000000"/>
                </a:solidFill>
                <a:latin typeface="Arial MT Pro"/>
                <a:ea typeface="Arial MT Pro"/>
                <a:cs typeface="Arial MT Pro"/>
                <a:sym typeface="Arial MT Pro"/>
              </a:rPr>
              <a:t> moyen </a:t>
            </a:r>
            <a:r>
              <a:rPr lang="en-US" sz="3000" dirty="0" err="1">
                <a:solidFill>
                  <a:srgbClr val="000000"/>
                </a:solidFill>
                <a:latin typeface="Arial MT Pro"/>
                <a:ea typeface="Arial MT Pro"/>
                <a:cs typeface="Arial MT Pro"/>
                <a:sym typeface="Arial MT Pro"/>
              </a:rPr>
              <a:t>varie</a:t>
            </a:r>
            <a:r>
              <a:rPr lang="en-US" sz="3000" dirty="0">
                <a:solidFill>
                  <a:srgbClr val="000000"/>
                </a:solidFill>
                <a:latin typeface="Arial MT Pro"/>
                <a:ea typeface="Arial MT Pro"/>
                <a:cs typeface="Arial MT Pro"/>
                <a:sym typeface="Arial MT Pro"/>
              </a:rPr>
              <a:t> entre 18$ à 43$/</a:t>
            </a:r>
            <a:r>
              <a:rPr lang="en-US" sz="3000" dirty="0" err="1">
                <a:solidFill>
                  <a:srgbClr val="000000"/>
                </a:solidFill>
                <a:latin typeface="Arial MT Pro"/>
                <a:ea typeface="Arial MT Pro"/>
                <a:cs typeface="Arial MT Pro"/>
                <a:sym typeface="Arial MT Pro"/>
              </a:rPr>
              <a:t>heure</a:t>
            </a:r>
            <a:r>
              <a:rPr lang="en-US" sz="3000" dirty="0">
                <a:solidFill>
                  <a:srgbClr val="000000"/>
                </a:solidFill>
                <a:latin typeface="Arial MT Pro"/>
                <a:ea typeface="Arial MT Pro"/>
                <a:cs typeface="Arial MT Pro"/>
                <a:sym typeface="Arial MT Pro"/>
              </a:rPr>
              <a:t>*** dans le </a:t>
            </a:r>
            <a:r>
              <a:rPr lang="en-US" sz="3000" dirty="0" err="1">
                <a:solidFill>
                  <a:srgbClr val="000000"/>
                </a:solidFill>
                <a:latin typeface="Arial MT Pro"/>
                <a:ea typeface="Arial MT Pro"/>
                <a:cs typeface="Arial MT Pro"/>
                <a:sym typeface="Arial MT Pro"/>
              </a:rPr>
              <a:t>secteur</a:t>
            </a:r>
            <a:r>
              <a:rPr lang="en-US" sz="3000" dirty="0">
                <a:solidFill>
                  <a:srgbClr val="000000"/>
                </a:solidFill>
                <a:latin typeface="Arial MT Pro"/>
                <a:ea typeface="Arial MT Pro"/>
                <a:cs typeface="Arial MT Pro"/>
                <a:sym typeface="Arial MT Pro"/>
              </a:rPr>
              <a:t> </a:t>
            </a:r>
            <a:r>
              <a:rPr lang="en-US" sz="3000" dirty="0" err="1">
                <a:solidFill>
                  <a:srgbClr val="000000"/>
                </a:solidFill>
                <a:latin typeface="Arial MT Pro"/>
                <a:ea typeface="Arial MT Pro"/>
                <a:cs typeface="Arial MT Pro"/>
                <a:sym typeface="Arial MT Pro"/>
              </a:rPr>
              <a:t>agricole</a:t>
            </a:r>
            <a:r>
              <a:rPr lang="en-US" sz="3000" dirty="0">
                <a:solidFill>
                  <a:srgbClr val="000000"/>
                </a:solidFill>
                <a:latin typeface="Arial MT Pro"/>
                <a:ea typeface="Arial MT Pro"/>
                <a:cs typeface="Arial MT Pro"/>
                <a:sym typeface="Arial MT Pro"/>
              </a:rPr>
              <a:t> au Canada.</a:t>
            </a:r>
          </a:p>
          <a:p>
            <a:pPr marL="542925" lvl="1" indent="-271462" algn="l">
              <a:lnSpc>
                <a:spcPts val="4320"/>
              </a:lnSpc>
              <a:buFont typeface="Arial"/>
              <a:buChar char="•"/>
            </a:pPr>
            <a:r>
              <a:rPr lang="en-US" sz="3000" b="1" dirty="0">
                <a:solidFill>
                  <a:srgbClr val="F9A71D"/>
                </a:solidFill>
                <a:latin typeface="Arial MT Pro Bold"/>
                <a:ea typeface="Arial MT Pro Bold"/>
                <a:cs typeface="Arial MT Pro Bold"/>
                <a:sym typeface="Arial MT Pro Bold"/>
              </a:rPr>
              <a:t>IMPACT</a:t>
            </a:r>
            <a:r>
              <a:rPr lang="en-US" sz="3000" dirty="0">
                <a:solidFill>
                  <a:srgbClr val="F9A71D"/>
                </a:solidFill>
                <a:latin typeface="Arial MT Pro"/>
                <a:ea typeface="Arial MT Pro"/>
                <a:cs typeface="Arial MT Pro"/>
                <a:sym typeface="Arial MT Pro"/>
              </a:rPr>
              <a:t>! </a:t>
            </a:r>
            <a:r>
              <a:rPr lang="en-US" sz="3000" dirty="0">
                <a:solidFill>
                  <a:srgbClr val="000000"/>
                </a:solidFill>
                <a:latin typeface="Arial MT Pro"/>
                <a:ea typeface="Arial MT Pro"/>
                <a:cs typeface="Arial MT Pro"/>
                <a:sym typeface="Arial MT Pro"/>
              </a:rPr>
              <a:t>Les </a:t>
            </a:r>
            <a:r>
              <a:rPr lang="en-US" sz="3000" dirty="0" err="1">
                <a:solidFill>
                  <a:srgbClr val="000000"/>
                </a:solidFill>
                <a:latin typeface="Arial MT Pro"/>
                <a:ea typeface="Arial MT Pro"/>
                <a:cs typeface="Arial MT Pro"/>
                <a:sym typeface="Arial MT Pro"/>
              </a:rPr>
              <a:t>carrières</a:t>
            </a:r>
            <a:r>
              <a:rPr lang="en-US" sz="3000" dirty="0">
                <a:solidFill>
                  <a:srgbClr val="000000"/>
                </a:solidFill>
                <a:latin typeface="Arial MT Pro"/>
                <a:ea typeface="Arial MT Pro"/>
                <a:cs typeface="Arial MT Pro"/>
                <a:sym typeface="Arial MT Pro"/>
              </a:rPr>
              <a:t> </a:t>
            </a:r>
            <a:r>
              <a:rPr lang="en-US" sz="3000" dirty="0" err="1">
                <a:solidFill>
                  <a:srgbClr val="000000"/>
                </a:solidFill>
                <a:latin typeface="Arial MT Pro"/>
                <a:ea typeface="Arial MT Pro"/>
                <a:cs typeface="Arial MT Pro"/>
                <a:sym typeface="Arial MT Pro"/>
              </a:rPr>
              <a:t>en</a:t>
            </a:r>
            <a:r>
              <a:rPr lang="en-US" sz="3000" dirty="0">
                <a:solidFill>
                  <a:srgbClr val="000000"/>
                </a:solidFill>
                <a:latin typeface="Arial MT Pro"/>
                <a:ea typeface="Arial MT Pro"/>
                <a:cs typeface="Arial MT Pro"/>
                <a:sym typeface="Arial MT Pro"/>
              </a:rPr>
              <a:t> agriculture vous </a:t>
            </a:r>
            <a:r>
              <a:rPr lang="en-US" sz="3000" dirty="0" err="1">
                <a:solidFill>
                  <a:srgbClr val="000000"/>
                </a:solidFill>
                <a:latin typeface="Arial MT Pro"/>
                <a:ea typeface="Arial MT Pro"/>
                <a:cs typeface="Arial MT Pro"/>
                <a:sym typeface="Arial MT Pro"/>
              </a:rPr>
              <a:t>donnent</a:t>
            </a:r>
            <a:r>
              <a:rPr lang="en-US" sz="3000" dirty="0">
                <a:solidFill>
                  <a:srgbClr val="000000"/>
                </a:solidFill>
                <a:latin typeface="Arial MT Pro"/>
                <a:ea typeface="Arial MT Pro"/>
                <a:cs typeface="Arial MT Pro"/>
                <a:sym typeface="Arial MT Pro"/>
              </a:rPr>
              <a:t> </a:t>
            </a:r>
            <a:r>
              <a:rPr lang="en-US" sz="3000" dirty="0" err="1">
                <a:solidFill>
                  <a:srgbClr val="000000"/>
                </a:solidFill>
                <a:latin typeface="Arial MT Pro"/>
                <a:ea typeface="Arial MT Pro"/>
                <a:cs typeface="Arial MT Pro"/>
                <a:sym typeface="Arial MT Pro"/>
              </a:rPr>
              <a:t>l'occasion</a:t>
            </a:r>
            <a:r>
              <a:rPr lang="en-US" sz="3000" dirty="0">
                <a:solidFill>
                  <a:srgbClr val="000000"/>
                </a:solidFill>
                <a:latin typeface="Arial MT Pro"/>
                <a:ea typeface="Arial MT Pro"/>
                <a:cs typeface="Arial MT Pro"/>
                <a:sym typeface="Arial MT Pro"/>
              </a:rPr>
              <a:t> de </a:t>
            </a:r>
            <a:r>
              <a:rPr lang="en-US" sz="3000" b="1" dirty="0">
                <a:solidFill>
                  <a:srgbClr val="000000"/>
                </a:solidFill>
                <a:latin typeface="Arial MT Pro Bold"/>
                <a:ea typeface="Arial MT Pro Bold"/>
                <a:cs typeface="Arial MT Pro Bold"/>
                <a:sym typeface="Arial MT Pro Bold"/>
              </a:rPr>
              <a:t>faire </a:t>
            </a:r>
            <a:r>
              <a:rPr lang="en-US" sz="3000" b="1" dirty="0" err="1">
                <a:solidFill>
                  <a:srgbClr val="000000"/>
                </a:solidFill>
                <a:latin typeface="Arial MT Pro Bold"/>
                <a:ea typeface="Arial MT Pro Bold"/>
                <a:cs typeface="Arial MT Pro Bold"/>
                <a:sym typeface="Arial MT Pro Bold"/>
              </a:rPr>
              <a:t>une</a:t>
            </a:r>
            <a:r>
              <a:rPr lang="en-US" sz="3000" b="1" dirty="0">
                <a:solidFill>
                  <a:srgbClr val="000000"/>
                </a:solidFill>
                <a:latin typeface="Arial MT Pro Bold"/>
                <a:ea typeface="Arial MT Pro Bold"/>
                <a:cs typeface="Arial MT Pro Bold"/>
                <a:sym typeface="Arial MT Pro Bold"/>
              </a:rPr>
              <a:t> </a:t>
            </a:r>
            <a:r>
              <a:rPr lang="en-US" sz="3000" b="1" dirty="0" err="1">
                <a:solidFill>
                  <a:srgbClr val="000000"/>
                </a:solidFill>
                <a:latin typeface="Arial MT Pro Bold"/>
                <a:ea typeface="Arial MT Pro Bold"/>
                <a:cs typeface="Arial MT Pro Bold"/>
                <a:sym typeface="Arial MT Pro Bold"/>
              </a:rPr>
              <a:t>différence</a:t>
            </a:r>
            <a:r>
              <a:rPr lang="en-US" sz="3000" b="1" dirty="0">
                <a:solidFill>
                  <a:srgbClr val="000000"/>
                </a:solidFill>
                <a:latin typeface="Arial MT Pro Bold"/>
                <a:ea typeface="Arial MT Pro Bold"/>
                <a:cs typeface="Arial MT Pro Bold"/>
                <a:sym typeface="Arial MT Pro Bold"/>
              </a:rPr>
              <a:t> </a:t>
            </a:r>
            <a:r>
              <a:rPr lang="en-US" sz="3000" dirty="0">
                <a:solidFill>
                  <a:srgbClr val="000000"/>
                </a:solidFill>
                <a:latin typeface="Arial MT Pro"/>
                <a:ea typeface="Arial MT Pro"/>
                <a:cs typeface="Arial MT Pro"/>
                <a:sym typeface="Arial MT Pro"/>
              </a:rPr>
              <a:t>dans des </a:t>
            </a:r>
            <a:r>
              <a:rPr lang="en-US" sz="3000" dirty="0" err="1">
                <a:solidFill>
                  <a:srgbClr val="000000"/>
                </a:solidFill>
                <a:latin typeface="Arial MT Pro"/>
                <a:ea typeface="Arial MT Pro"/>
                <a:cs typeface="Arial MT Pro"/>
                <a:sym typeface="Arial MT Pro"/>
              </a:rPr>
              <a:t>domaines</a:t>
            </a:r>
            <a:r>
              <a:rPr lang="en-US" sz="3000" dirty="0">
                <a:solidFill>
                  <a:srgbClr val="000000"/>
                </a:solidFill>
                <a:latin typeface="Arial MT Pro"/>
                <a:ea typeface="Arial MT Pro"/>
                <a:cs typeface="Arial MT Pro"/>
                <a:sym typeface="Arial MT Pro"/>
              </a:rPr>
              <a:t> stimulants </a:t>
            </a:r>
            <a:r>
              <a:rPr lang="en-US" sz="3000" dirty="0" err="1">
                <a:solidFill>
                  <a:srgbClr val="000000"/>
                </a:solidFill>
                <a:latin typeface="Arial MT Pro"/>
                <a:ea typeface="Arial MT Pro"/>
                <a:cs typeface="Arial MT Pro"/>
                <a:sym typeface="Arial MT Pro"/>
              </a:rPr>
              <a:t>comme</a:t>
            </a:r>
            <a:r>
              <a:rPr lang="en-US" sz="3000" dirty="0">
                <a:solidFill>
                  <a:srgbClr val="000000"/>
                </a:solidFill>
                <a:latin typeface="Arial MT Pro"/>
                <a:ea typeface="Arial MT Pro"/>
                <a:cs typeface="Arial MT Pro"/>
                <a:sym typeface="Arial MT Pro"/>
              </a:rPr>
              <a:t> les </a:t>
            </a:r>
            <a:r>
              <a:rPr lang="en-US" sz="3000" dirty="0" err="1">
                <a:solidFill>
                  <a:srgbClr val="000000"/>
                </a:solidFill>
                <a:latin typeface="Arial MT Pro"/>
                <a:ea typeface="Arial MT Pro"/>
                <a:cs typeface="Arial MT Pro"/>
                <a:sym typeface="Arial MT Pro"/>
              </a:rPr>
              <a:t>changements</a:t>
            </a:r>
            <a:r>
              <a:rPr lang="en-US" sz="3000" dirty="0">
                <a:solidFill>
                  <a:srgbClr val="000000"/>
                </a:solidFill>
                <a:latin typeface="Arial MT Pro"/>
                <a:ea typeface="Arial MT Pro"/>
                <a:cs typeface="Arial MT Pro"/>
                <a:sym typeface="Arial MT Pro"/>
              </a:rPr>
              <a:t> </a:t>
            </a:r>
            <a:r>
              <a:rPr lang="en-US" sz="3000" dirty="0" err="1">
                <a:solidFill>
                  <a:srgbClr val="000000"/>
                </a:solidFill>
                <a:latin typeface="Arial MT Pro"/>
                <a:ea typeface="Arial MT Pro"/>
                <a:cs typeface="Arial MT Pro"/>
                <a:sym typeface="Arial MT Pro"/>
              </a:rPr>
              <a:t>climatiques</a:t>
            </a:r>
            <a:r>
              <a:rPr lang="en-US" sz="3000" dirty="0">
                <a:solidFill>
                  <a:srgbClr val="000000"/>
                </a:solidFill>
                <a:latin typeface="Arial MT Pro"/>
                <a:ea typeface="Arial MT Pro"/>
                <a:cs typeface="Arial MT Pro"/>
                <a:sym typeface="Arial MT Pro"/>
              </a:rPr>
              <a:t> et la </a:t>
            </a:r>
            <a:r>
              <a:rPr lang="en-US" sz="3000" dirty="0" err="1">
                <a:solidFill>
                  <a:srgbClr val="000000"/>
                </a:solidFill>
                <a:latin typeface="Arial MT Pro"/>
                <a:ea typeface="Arial MT Pro"/>
                <a:cs typeface="Arial MT Pro"/>
                <a:sym typeface="Arial MT Pro"/>
              </a:rPr>
              <a:t>sécurité</a:t>
            </a:r>
            <a:r>
              <a:rPr lang="en-US" sz="3000" dirty="0">
                <a:solidFill>
                  <a:srgbClr val="000000"/>
                </a:solidFill>
                <a:latin typeface="Arial MT Pro"/>
                <a:ea typeface="Arial MT Pro"/>
                <a:cs typeface="Arial MT Pro"/>
                <a:sym typeface="Arial MT Pro"/>
              </a:rPr>
              <a:t> </a:t>
            </a:r>
            <a:r>
              <a:rPr lang="en-US" sz="3000" dirty="0" err="1">
                <a:solidFill>
                  <a:srgbClr val="000000"/>
                </a:solidFill>
                <a:latin typeface="Arial MT Pro"/>
                <a:ea typeface="Arial MT Pro"/>
                <a:cs typeface="Arial MT Pro"/>
                <a:sym typeface="Arial MT Pro"/>
              </a:rPr>
              <a:t>alimentaire</a:t>
            </a:r>
            <a:r>
              <a:rPr lang="en-US" sz="3000" dirty="0">
                <a:solidFill>
                  <a:srgbClr val="000000"/>
                </a:solidFill>
                <a:latin typeface="Arial MT Pro"/>
                <a:ea typeface="Arial MT Pro"/>
                <a:cs typeface="Arial MT Pro"/>
                <a:sym typeface="Arial MT Pro"/>
              </a:rPr>
              <a:t>.</a:t>
            </a:r>
          </a:p>
        </p:txBody>
      </p:sp>
      <p:sp>
        <p:nvSpPr>
          <p:cNvPr id="3" name="TextBox 3"/>
          <p:cNvSpPr txBox="1"/>
          <p:nvPr/>
        </p:nvSpPr>
        <p:spPr>
          <a:xfrm>
            <a:off x="1028700" y="527174"/>
            <a:ext cx="9953251" cy="1390650"/>
          </a:xfrm>
          <a:prstGeom prst="rect">
            <a:avLst/>
          </a:prstGeom>
        </p:spPr>
        <p:txBody>
          <a:bodyPr lIns="0" tIns="0" rIns="0" bIns="0" rtlCol="0" anchor="t">
            <a:spAutoFit/>
          </a:bodyPr>
          <a:lstStyle/>
          <a:p>
            <a:pPr algn="l">
              <a:lnSpc>
                <a:spcPts val="10800"/>
              </a:lnSpc>
            </a:pPr>
            <a:r>
              <a:rPr lang="en-US" sz="9000">
                <a:solidFill>
                  <a:srgbClr val="A2C617"/>
                </a:solidFill>
                <a:latin typeface="Marykate"/>
                <a:ea typeface="Marykate"/>
                <a:cs typeface="Marykate"/>
                <a:sym typeface="Marykate"/>
              </a:rPr>
              <a:t>Pourquoi devriez-vous</a:t>
            </a:r>
          </a:p>
        </p:txBody>
      </p:sp>
      <p:sp>
        <p:nvSpPr>
          <p:cNvPr id="4" name="Freeform 4"/>
          <p:cNvSpPr/>
          <p:nvPr/>
        </p:nvSpPr>
        <p:spPr>
          <a:xfrm>
            <a:off x="15599549" y="232574"/>
            <a:ext cx="1659751" cy="1659752"/>
          </a:xfrm>
          <a:custGeom>
            <a:avLst/>
            <a:gdLst/>
            <a:ahLst/>
            <a:cxnLst/>
            <a:rect l="l" t="t" r="r" b="b"/>
            <a:pathLst>
              <a:path w="1659751" h="1659752">
                <a:moveTo>
                  <a:pt x="0" y="0"/>
                </a:moveTo>
                <a:lnTo>
                  <a:pt x="1659751" y="0"/>
                </a:lnTo>
                <a:lnTo>
                  <a:pt x="1659751" y="1659751"/>
                </a:lnTo>
                <a:lnTo>
                  <a:pt x="0" y="16597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5" name="Freeform 5"/>
          <p:cNvSpPr/>
          <p:nvPr/>
        </p:nvSpPr>
        <p:spPr>
          <a:xfrm>
            <a:off x="10060202" y="546224"/>
            <a:ext cx="5710152" cy="1320602"/>
          </a:xfrm>
          <a:custGeom>
            <a:avLst/>
            <a:gdLst/>
            <a:ahLst/>
            <a:cxnLst/>
            <a:rect l="l" t="t" r="r" b="b"/>
            <a:pathLst>
              <a:path w="5710152" h="1320602">
                <a:moveTo>
                  <a:pt x="0" y="0"/>
                </a:moveTo>
                <a:lnTo>
                  <a:pt x="5710152" y="0"/>
                </a:lnTo>
                <a:lnTo>
                  <a:pt x="5710152" y="1320602"/>
                </a:lnTo>
                <a:lnTo>
                  <a:pt x="0" y="1320602"/>
                </a:lnTo>
                <a:lnTo>
                  <a:pt x="0" y="0"/>
                </a:lnTo>
                <a:close/>
              </a:path>
            </a:pathLst>
          </a:custGeom>
          <a:blipFill>
            <a:blip r:embed="rId5"/>
            <a:stretch>
              <a:fillRect/>
            </a:stretch>
          </a:blipFill>
        </p:spPr>
        <p:txBody>
          <a:bodyPr/>
          <a:lstStyle/>
          <a:p>
            <a:endParaRPr lang="fr-CA"/>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23ADEFBB95A94CACC8ABADBB1F5382" ma:contentTypeVersion="19" ma:contentTypeDescription="Crée un document." ma:contentTypeScope="" ma:versionID="09ae7eff58174a21e3288310e544d37e">
  <xsd:schema xmlns:xsd="http://www.w3.org/2001/XMLSchema" xmlns:xs="http://www.w3.org/2001/XMLSchema" xmlns:p="http://schemas.microsoft.com/office/2006/metadata/properties" xmlns:ns2="459d80f6-d852-44ae-9296-8b9a085973da" xmlns:ns3="5186edd6-a639-454c-94d1-4395a3b97586" targetNamespace="http://schemas.microsoft.com/office/2006/metadata/properties" ma:root="true" ma:fieldsID="f6b588a74673912b440361ea0e958a31" ns2:_="" ns3:_="">
    <xsd:import namespace="459d80f6-d852-44ae-9296-8b9a085973da"/>
    <xsd:import namespace="5186edd6-a639-454c-94d1-4395a3b9758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9d80f6-d852-44ae-9296-8b9a085973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83af6bca-8ecd-4e46-bf78-7133b7019c0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86edd6-a639-454c-94d1-4395a3b97586"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68a0fd72-6c14-49d7-921c-df8f56005e48}" ma:internalName="TaxCatchAll" ma:showField="CatchAllData" ma:web="5186edd6-a639-454c-94d1-4395a3b975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59d80f6-d852-44ae-9296-8b9a085973da">
      <Terms xmlns="http://schemas.microsoft.com/office/infopath/2007/PartnerControls"/>
    </lcf76f155ced4ddcb4097134ff3c332f>
    <TaxCatchAll xmlns="5186edd6-a639-454c-94d1-4395a3b97586" xsi:nil="true"/>
  </documentManagement>
</p:properties>
</file>

<file path=customXml/itemProps1.xml><?xml version="1.0" encoding="utf-8"?>
<ds:datastoreItem xmlns:ds="http://schemas.openxmlformats.org/officeDocument/2006/customXml" ds:itemID="{30535D90-1D32-4CDE-B9CE-AEABCB1E65E0}"/>
</file>

<file path=customXml/itemProps2.xml><?xml version="1.0" encoding="utf-8"?>
<ds:datastoreItem xmlns:ds="http://schemas.openxmlformats.org/officeDocument/2006/customXml" ds:itemID="{3AB89E6A-F794-4630-9562-2DADACDDD7EC}"/>
</file>

<file path=customXml/itemProps3.xml><?xml version="1.0" encoding="utf-8"?>
<ds:datastoreItem xmlns:ds="http://schemas.openxmlformats.org/officeDocument/2006/customXml" ds:itemID="{590645F8-9DF4-4908-BE68-0D43966E9282}"/>
</file>

<file path=docProps/app.xml><?xml version="1.0" encoding="utf-8"?>
<Properties xmlns="http://schemas.openxmlformats.org/officeDocument/2006/extended-properties" xmlns:vt="http://schemas.openxmlformats.org/officeDocument/2006/docPropsVTypes">
  <TotalTime>394</TotalTime>
  <Words>3473</Words>
  <Application>Microsoft Office PowerPoint</Application>
  <PresentationFormat>Personnalisé</PresentationFormat>
  <Paragraphs>470</Paragraphs>
  <Slides>51</Slides>
  <Notes>49</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51</vt:i4>
      </vt:variant>
    </vt:vector>
  </HeadingPairs>
  <TitlesOfParts>
    <vt:vector size="58" baseType="lpstr">
      <vt:lpstr>Arial MT Pro</vt:lpstr>
      <vt:lpstr>Arial MT Pro Bold</vt:lpstr>
      <vt:lpstr>Marykate</vt:lpstr>
      <vt:lpstr>Arial MT Pro Bold Italics</vt:lpstr>
      <vt:lpstr>Arial</vt:lpstr>
      <vt:lpstr>Calibri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jeu Agri-Mission en français</dc:title>
  <cp:lastModifiedBy>Dominique Bilodeau</cp:lastModifiedBy>
  <cp:revision>5</cp:revision>
  <dcterms:created xsi:type="dcterms:W3CDTF">2006-08-16T00:00:00Z</dcterms:created>
  <dcterms:modified xsi:type="dcterms:W3CDTF">2026-03-24T03:15:31Z</dcterms:modified>
  <dc:identifier>DAF0FotcyH8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0x010100EC23ADEFBB95A94CACC8ABADBB1F5382</vt:lpwstr>
  </property>
</Properties>
</file>